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90" r:id="rId5"/>
    <p:sldId id="291" r:id="rId6"/>
    <p:sldId id="292" r:id="rId7"/>
    <p:sldId id="293" r:id="rId8"/>
    <p:sldId id="260" r:id="rId9"/>
    <p:sldId id="267" r:id="rId10"/>
    <p:sldId id="259" r:id="rId11"/>
    <p:sldId id="294" r:id="rId12"/>
    <p:sldId id="268" r:id="rId13"/>
    <p:sldId id="295" r:id="rId14"/>
    <p:sldId id="296" r:id="rId15"/>
    <p:sldId id="300" r:id="rId16"/>
    <p:sldId id="297" r:id="rId17"/>
    <p:sldId id="298" r:id="rId18"/>
    <p:sldId id="283" r:id="rId19"/>
    <p:sldId id="299" r:id="rId20"/>
    <p:sldId id="285" r:id="rId21"/>
    <p:sldId id="286" r:id="rId22"/>
    <p:sldId id="287" r:id="rId23"/>
  </p:sldIdLst>
  <p:sldSz cx="12192000" cy="6858000"/>
  <p:notesSz cx="6858000" cy="9144000"/>
  <p:embeddedFontLst>
    <p:embeddedFont>
      <p:font typeface="等线" panose="02010600030101010101" pitchFamily="2" charset="-122"/>
      <p:regular r:id="rId24"/>
    </p:embeddedFont>
    <p:embeddedFont>
      <p:font typeface="微软雅黑" panose="020B0503020204020204" pitchFamily="34" charset="-122"/>
      <p:regular r:id="rId25"/>
      <p:bold r:id="rId26"/>
    </p:embeddedFont>
    <p:embeddedFont>
      <p:font typeface="#9Slide07 HoneyCream" panose="020B0604020202020204" charset="0"/>
      <p:regular r:id="rId27"/>
    </p:embeddedFont>
    <p:embeddedFont>
      <p:font typeface="Cambria" panose="0204050305040603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70" d="100"/>
          <a:sy n="70" d="100"/>
        </p:scale>
        <p:origin x="11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4" name="Picture 3"/>
          <p:cNvPicPr>
            <a:picLocks noChangeAspect="1"/>
          </p:cNvPicPr>
          <p:nvPr userDrawn="1"/>
        </p:nvPicPr>
        <p:blipFill>
          <a:blip r:embed="rId5"/>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6" name="Picture 5"/>
          <p:cNvPicPr>
            <a:picLocks noChangeAspect="1"/>
          </p:cNvPicPr>
          <p:nvPr/>
        </p:nvPicPr>
        <p:blipFill>
          <a:blip r:embed="rId7"/>
          <a:stretch>
            <a:fillRect/>
          </a:stretch>
        </p:blipFill>
        <p:spPr>
          <a:xfrm>
            <a:off x="6254341" y="4437836"/>
            <a:ext cx="2060627" cy="11827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45107" y="352993"/>
            <a:ext cx="7346572" cy="6213607"/>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749382" y="648067"/>
            <a:ext cx="9138864" cy="925239"/>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220377" y="2223172"/>
              <a:ext cx="4576432" cy="2752472"/>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Đọc truyện “Giúp bạn” và trả lời câu hỏi.</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395881" y="2764131"/>
            <a:ext cx="4495797" cy="3802469"/>
          </a:xfrm>
          <a:prstGeom prst="rect">
            <a:avLst/>
          </a:prstGeom>
        </p:spPr>
      </p:pic>
      <p:sp>
        <p:nvSpPr>
          <p:cNvPr id="2" name="TextBox 1"/>
          <p:cNvSpPr txBox="1"/>
          <p:nvPr/>
        </p:nvSpPr>
        <p:spPr>
          <a:xfrm>
            <a:off x="4625788" y="376517"/>
            <a:ext cx="2124635" cy="523220"/>
          </a:xfrm>
          <a:prstGeom prst="rect">
            <a:avLst/>
          </a:prstGeom>
          <a:noFill/>
        </p:spPr>
        <p:txBody>
          <a:bodyPr wrap="square" rtlCol="0">
            <a:spAutoFit/>
          </a:bodyPr>
          <a:lstStyle/>
          <a:p>
            <a:r>
              <a:rPr lang="en-US" sz="2800" b="1">
                <a:solidFill>
                  <a:srgbClr val="FF0066"/>
                </a:solidFill>
                <a:latin typeface="Cambria" panose="02040503050406030204" pitchFamily="18" charset="0"/>
                <a:ea typeface="Cambria" panose="02040503050406030204" pitchFamily="18" charset="0"/>
              </a:rPr>
              <a:t>GIÚP BẠN</a:t>
            </a:r>
          </a:p>
        </p:txBody>
      </p:sp>
      <p:grpSp>
        <p:nvGrpSpPr>
          <p:cNvPr id="11" name="Group 10"/>
          <p:cNvGrpSpPr/>
          <p:nvPr/>
        </p:nvGrpSpPr>
        <p:grpSpPr>
          <a:xfrm>
            <a:off x="363070" y="819055"/>
            <a:ext cx="11528608" cy="5753334"/>
            <a:chOff x="363070" y="819055"/>
            <a:chExt cx="11528608" cy="5753334"/>
          </a:xfrm>
        </p:grpSpPr>
        <p:sp>
          <p:nvSpPr>
            <p:cNvPr id="7" name="TextBox 6"/>
            <p:cNvSpPr txBox="1"/>
            <p:nvPr/>
          </p:nvSpPr>
          <p:spPr>
            <a:xfrm>
              <a:off x="430306" y="819055"/>
              <a:ext cx="11461372" cy="3200876"/>
            </a:xfrm>
            <a:prstGeom prst="rect">
              <a:avLst/>
            </a:prstGeom>
            <a:noFill/>
          </p:spPr>
          <p:txBody>
            <a:bodyPr wrap="square" rtlCol="0">
              <a:spAutoFit/>
            </a:bodyPr>
            <a:lstStyle/>
            <a:p>
              <a:pPr algn="just">
                <a:spcBef>
                  <a:spcPts val="600"/>
                </a:spcBef>
              </a:pPr>
              <a:r>
                <a:rPr lang="en-US" sz="2400">
                  <a:latin typeface="Cambria" panose="02040503050406030204" pitchFamily="18" charset="0"/>
                  <a:ea typeface="Cambria" panose="02040503050406030204" pitchFamily="18" charset="0"/>
                </a:rPr>
                <a:t>     Gia đình dê con không may gặp hỏa hoạn. Đồ đạc trong nhà đều bị thiêu rụi, may mắn cả nhà không ai bị thương.</a:t>
              </a:r>
            </a:p>
            <a:p>
              <a:pPr algn="just">
                <a:spcBef>
                  <a:spcPts val="600"/>
                </a:spcBef>
              </a:pPr>
              <a:r>
                <a:rPr lang="en-US" sz="2400">
                  <a:latin typeface="Cambria" panose="02040503050406030204" pitchFamily="18" charset="0"/>
                  <a:ea typeface="Cambria" panose="02040503050406030204" pitchFamily="18" charset="0"/>
                </a:rPr>
                <a:t>     Thầy giáo hà mã kể chuyện không may của gia đình dê con cho các bạn nhỏ nghe. Các bạn nghe xong ai nấy đều thương cảm gia đình dê con.</a:t>
              </a:r>
            </a:p>
            <a:p>
              <a:pPr algn="just">
                <a:spcBef>
                  <a:spcPts val="600"/>
                </a:spcBef>
              </a:pPr>
              <a:r>
                <a:rPr lang="en-US" sz="2400">
                  <a:latin typeface="Cambria" panose="02040503050406030204" pitchFamily="18" charset="0"/>
                  <a:ea typeface="Cambria" panose="02040503050406030204" pitchFamily="18" charset="0"/>
                </a:rPr>
                <a:t>     Nhà khỉ cách nhà dê không xa, khỉ con chủ động mời dê con tới nhà mình. Khỉ kể chuyện của gia đình dê con với mẹ rồi xin phép mẹ tặng cho dê con một số sách vở, quần áo, đồ chơi và vật dụng sinh hoạt. Khỉ nói với dê: “Dê ơi! Bạn đừng buồn, quần áo, sách vở và đồ chơi này mình tặng cho bạn đấy!”.</a:t>
              </a:r>
            </a:p>
          </p:txBody>
        </p:sp>
        <p:sp>
          <p:nvSpPr>
            <p:cNvPr id="9" name="TextBox 8"/>
            <p:cNvSpPr txBox="1"/>
            <p:nvPr/>
          </p:nvSpPr>
          <p:spPr>
            <a:xfrm>
              <a:off x="430306" y="3933278"/>
              <a:ext cx="6831105" cy="1938992"/>
            </a:xfrm>
            <a:prstGeom prst="rect">
              <a:avLst/>
            </a:prstGeom>
            <a:noFill/>
          </p:spPr>
          <p:txBody>
            <a:bodyPr wrap="square" rtlCol="0">
              <a:spAutoFit/>
            </a:bodyPr>
            <a:lstStyle/>
            <a:p>
              <a:pPr algn="just"/>
              <a:r>
                <a:rPr lang="en-US" sz="2400">
                  <a:latin typeface="Cambria" panose="02040503050406030204" pitchFamily="18" charset="0"/>
                  <a:ea typeface="Cambria" panose="02040503050406030204" pitchFamily="18" charset="0"/>
                </a:rPr>
                <a:t>    Khỉ mẹ cũng làm rất nhiều đồ ăn ngon cho dê con. Cả nhà thay nhau gắp thức ăn cho dê, quan tâm dê chu đáo. Dê con cảm động nói: “Mọi người tốt với cháu quá! Cháu thấy ấm áp như đang ở nhà mình vậy.”.</a:t>
              </a:r>
            </a:p>
          </p:txBody>
        </p:sp>
        <p:sp>
          <p:nvSpPr>
            <p:cNvPr id="10" name="TextBox 9"/>
            <p:cNvSpPr txBox="1"/>
            <p:nvPr/>
          </p:nvSpPr>
          <p:spPr>
            <a:xfrm>
              <a:off x="363070" y="5926058"/>
              <a:ext cx="6965575" cy="646331"/>
            </a:xfrm>
            <a:prstGeom prst="rect">
              <a:avLst/>
            </a:prstGeom>
            <a:noFill/>
          </p:spPr>
          <p:txBody>
            <a:bodyPr wrap="square" rtlCol="0">
              <a:spAutoFit/>
            </a:bodyPr>
            <a:lstStyle/>
            <a:p>
              <a:pPr algn="r"/>
              <a:r>
                <a:rPr lang="en-US">
                  <a:latin typeface="Cambria" panose="02040503050406030204" pitchFamily="18" charset="0"/>
                  <a:ea typeface="Cambria" panose="02040503050406030204" pitchFamily="18" charset="0"/>
                </a:rPr>
                <a:t>(Theo Nguyễn Thị Vi Khanh, </a:t>
              </a:r>
              <a:r>
                <a:rPr lang="en-US" i="1">
                  <a:latin typeface="Cambria" panose="02040503050406030204" pitchFamily="18" charset="0"/>
                  <a:ea typeface="Cambria" panose="02040503050406030204" pitchFamily="18" charset="0"/>
                </a:rPr>
                <a:t>Tôi có cảm xúc tích cực, còn bạn thì sao?,</a:t>
              </a:r>
            </a:p>
            <a:p>
              <a:pPr algn="r"/>
              <a:r>
                <a:rPr lang="en-US">
                  <a:latin typeface="Cambria" panose="02040503050406030204" pitchFamily="18" charset="0"/>
                  <a:ea typeface="Cambria" panose="02040503050406030204" pitchFamily="18" charset="0"/>
                </a:rPr>
                <a:t>NXB Văn học, 2016)</a:t>
              </a:r>
            </a:p>
          </p:txBody>
        </p:sp>
      </p:grpSp>
    </p:spTree>
    <p:extLst>
      <p:ext uri="{BB962C8B-B14F-4D97-AF65-F5344CB8AC3E}">
        <p14:creationId xmlns:p14="http://schemas.microsoft.com/office/powerpoint/2010/main" val="406592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6" y="2811351"/>
            <a:ext cx="6040836" cy="3731104"/>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1453044"/>
            </a:xfrm>
            <a:prstGeom prst="rect">
              <a:avLst/>
            </a:prstGeom>
            <a:noFill/>
          </p:spPr>
          <p:txBody>
            <a:bodyPr wrap="square" rtlCol="0">
              <a:spAutoFit/>
            </a:bodyPr>
            <a:lstStyle/>
            <a:p>
              <a:pPr algn="ctr"/>
              <a:r>
                <a:rPr lang="en-US" sz="3500" b="1" i="1">
                  <a:latin typeface="Cambria" panose="02040503050406030204" pitchFamily="18" charset="0"/>
                  <a:ea typeface="Cambria" panose="02040503050406030204" pitchFamily="18" charset="0"/>
                </a:rPr>
                <a:t>Đọc truyện, thảo luận với bạn và trả lời câu hỏi:</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6"/>
            <a:ext cx="5459504" cy="2534034"/>
            <a:chOff x="7055427" y="1629296"/>
            <a:chExt cx="4741382" cy="4209489"/>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124991"/>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6" y="1956369"/>
              <a:ext cx="4599743" cy="3882416"/>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Khỉ con đã làm gì để giúp dê con? </a:t>
              </a:r>
            </a:p>
            <a:p>
              <a:pPr algn="just"/>
              <a:r>
                <a:rPr lang="en-US" sz="3200" b="1">
                  <a:latin typeface="Cambria" panose="02040503050406030204" pitchFamily="18" charset="0"/>
                  <a:ea typeface="Cambria" panose="02040503050406030204" pitchFamily="18" charset="0"/>
                </a:rPr>
                <a:t>+ Khi được giúp đỡ, dê con cảm thấy thế nào?</a:t>
              </a:r>
              <a:endParaRPr lang="en-US" sz="4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629399" y="2115854"/>
            <a:ext cx="5262279" cy="44507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Khỉ con đã làm gì để giúp dê con?</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417240" y="1478861"/>
            <a:ext cx="8511608" cy="3227610"/>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5018876"/>
            </a:xfrm>
            <a:prstGeom prst="rect">
              <a:avLst/>
            </a:prstGeom>
            <a:noFill/>
          </p:spPr>
          <p:txBody>
            <a:bodyPr wrap="square" rtlCol="0">
              <a:spAutoFit/>
            </a:bodyPr>
            <a:lstStyle/>
            <a:p>
              <a:pPr algn="just"/>
              <a:r>
                <a:rPr lang="en-US" sz="2800" b="1" i="1">
                  <a:latin typeface="Cambria" panose="02040503050406030204" pitchFamily="18" charset="0"/>
                  <a:ea typeface="Cambria" panose="02040503050406030204" pitchFamily="18" charset="0"/>
                </a:rPr>
                <a:t>  </a:t>
              </a:r>
              <a:r>
                <a:rPr lang="en-US" sz="2800" b="1" i="1">
                  <a:solidFill>
                    <a:srgbClr val="002060"/>
                  </a:solidFill>
                  <a:latin typeface="Cambria" panose="02040503050406030204" pitchFamily="18" charset="0"/>
                  <a:ea typeface="Cambria" panose="02040503050406030204" pitchFamily="18"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 Nếu khỉ con không cảm thông, giúp đỡ dê con thì có thể dê sẽ bị đói, không có quần áo để mặc,... </a:t>
              </a:r>
              <a:endParaRPr lang="en-US" sz="5400" b="1" i="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968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239435" y="1786029"/>
            <a:ext cx="5652243" cy="4780571"/>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Khi được giúp đỡ, dê con cảm thấy thế nào?</a:t>
              </a:r>
              <a:endParaRPr lang="en-US" sz="54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9286" y="1546096"/>
            <a:ext cx="8511608" cy="1842563"/>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4961564"/>
            </a:xfrm>
            <a:prstGeom prst="rect">
              <a:avLst/>
            </a:prstGeom>
            <a:no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  Khi được giúp đỡ, dê con cảm thấy rất cảm động, thấy ấm áp và biết ơn cả nhà khỉ con. </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5458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Qua câu chuyện, </a:t>
            </a:r>
          </a:p>
          <a:p>
            <a:pPr algn="ctr"/>
            <a:r>
              <a:rPr lang="en-US" sz="4000" b="1">
                <a:solidFill>
                  <a:srgbClr val="0099CC"/>
                </a:solidFill>
                <a:latin typeface="Cambria" panose="02040503050406030204" pitchFamily="18" charset="0"/>
                <a:ea typeface="Cambria" panose="02040503050406030204" pitchFamily="18" charset="0"/>
              </a:rPr>
              <a:t>em thấy khỉ con là người như thế </a:t>
            </a:r>
          </a:p>
          <a:p>
            <a:pPr algn="ctr"/>
            <a:r>
              <a:rPr lang="en-US" sz="4000" b="1">
                <a:solidFill>
                  <a:srgbClr val="0099CC"/>
                </a:solidFill>
                <a:latin typeface="Cambria" panose="02040503050406030204" pitchFamily="18" charset="0"/>
                <a:ea typeface="Cambria" panose="02040503050406030204" pitchFamily="18" charset="0"/>
              </a:rPr>
              <a:t>nào?</a:t>
            </a:r>
          </a:p>
        </p:txBody>
      </p:sp>
      <p:grpSp>
        <p:nvGrpSpPr>
          <p:cNvPr id="4" name="Group 3">
            <a:extLst>
              <a:ext uri="{FF2B5EF4-FFF2-40B4-BE49-F238E27FC236}">
                <a16:creationId xmlns:a16="http://schemas.microsoft.com/office/drawing/2014/main" id="{3E543A0B-E972-0D4A-B032-08CCCFDD452B}"/>
              </a:ext>
            </a:extLst>
          </p:cNvPr>
          <p:cNvGrpSpPr/>
          <p:nvPr/>
        </p:nvGrpSpPr>
        <p:grpSpPr>
          <a:xfrm>
            <a:off x="4217267" y="3849182"/>
            <a:ext cx="7543323" cy="2017046"/>
            <a:chOff x="7055427" y="1629296"/>
            <a:chExt cx="4741382" cy="3663619"/>
          </a:xfrm>
        </p:grpSpPr>
        <p:sp>
          <p:nvSpPr>
            <p:cNvPr id="5"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663619"/>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CD4DF022-03B6-2C13-C899-C3F0C93339E7}"/>
                </a:ext>
              </a:extLst>
            </p:cNvPr>
            <p:cNvSpPr txBox="1"/>
            <p:nvPr/>
          </p:nvSpPr>
          <p:spPr>
            <a:xfrm>
              <a:off x="7197067" y="1899693"/>
              <a:ext cx="4496297" cy="3018726"/>
            </a:xfrm>
            <a:prstGeom prst="rect">
              <a:avLst/>
            </a:prstGeom>
            <a:noFill/>
          </p:spPr>
          <p:txBody>
            <a:bodyPr wrap="square" rtlCol="0">
              <a:spAutoFit/>
            </a:bodyPr>
            <a:lstStyle/>
            <a:p>
              <a:pPr algn="just"/>
              <a:r>
                <a:rPr lang="en-US" sz="3400" b="1">
                  <a:latin typeface="Cambria" panose="02040503050406030204" pitchFamily="18" charset="0"/>
                  <a:ea typeface="Cambria" panose="02040503050406030204" pitchFamily="18" charset="0"/>
                </a:rPr>
                <a:t>Khỉ con là người rất tốt bụng, biết quan tâm, cảm thông và giúp đỡ bạn khi gặp hoàn cảnh khó khăn.</a:t>
              </a:r>
            </a:p>
          </p:txBody>
        </p:sp>
      </p:grpSp>
    </p:spTree>
    <p:extLst>
      <p:ext uri="{BB962C8B-B14F-4D97-AF65-F5344CB8AC3E}">
        <p14:creationId xmlns:p14="http://schemas.microsoft.com/office/powerpoint/2010/main" val="335508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90" y="2944907"/>
            <a:ext cx="5423244" cy="3700840"/>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59943"/>
            <a:ext cx="11073655" cy="719671"/>
            <a:chOff x="7055427" y="1553445"/>
            <a:chExt cx="4741382" cy="2963167"/>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553445"/>
              <a:ext cx="4599743" cy="2914643"/>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Thảo luận nhóm và trả lời câu hỏi:</a:t>
              </a:r>
              <a:endParaRPr lang="en-US" sz="40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5"/>
            <a:ext cx="5560264" cy="3744271"/>
            <a:chOff x="7055427" y="1629296"/>
            <a:chExt cx="4741382" cy="4915647"/>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915647"/>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7" y="1797485"/>
              <a:ext cx="4496297" cy="4646724"/>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Em sẽ làm gì nếu những người xung quanh em gặp khó khăn? </a:t>
              </a:r>
            </a:p>
            <a:p>
              <a:pPr algn="just"/>
              <a:r>
                <a:rPr lang="en-US" sz="3200" b="1">
                  <a:latin typeface="Cambria" panose="02040503050406030204" pitchFamily="18" charset="0"/>
                  <a:ea typeface="Cambria" panose="02040503050406030204" pitchFamily="18" charset="0"/>
                </a:rPr>
                <a:t>+ Theo em, sự cảm thông, giúp đỡ có ý nghĩa như thế nào đối với những người đang gặp khó khăn?</a:t>
              </a:r>
            </a:p>
          </p:txBody>
        </p:sp>
      </p:grpSp>
    </p:spTree>
    <p:extLst>
      <p:ext uri="{BB962C8B-B14F-4D97-AF65-F5344CB8AC3E}">
        <p14:creationId xmlns:p14="http://schemas.microsoft.com/office/powerpoint/2010/main" val="102103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34" y="900247"/>
            <a:ext cx="5495043" cy="5602790"/>
          </a:xfrm>
          <a:prstGeom prst="rect">
            <a:avLst/>
          </a:prstGeom>
        </p:spPr>
      </p:pic>
      <p:pic>
        <p:nvPicPr>
          <p:cNvPr id="6" name="Picture 5"/>
          <p:cNvPicPr>
            <a:picLocks noChangeAspect="1"/>
          </p:cNvPicPr>
          <p:nvPr/>
        </p:nvPicPr>
        <p:blipFill>
          <a:blip r:embed="rId3"/>
          <a:stretch>
            <a:fillRect/>
          </a:stretch>
        </p:blipFill>
        <p:spPr>
          <a:xfrm>
            <a:off x="5521782" y="1058704"/>
            <a:ext cx="6876884" cy="4767485"/>
          </a:xfrm>
          <a:prstGeom prst="rect">
            <a:avLst/>
          </a:prstGeom>
        </p:spPr>
      </p:pic>
    </p:spTree>
    <p:extLst>
      <p:ext uri="{BB962C8B-B14F-4D97-AF65-F5344CB8AC3E}">
        <p14:creationId xmlns:p14="http://schemas.microsoft.com/office/powerpoint/2010/main" val="39489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308324"/>
          </a:xfrm>
          <a:prstGeom prst="rect">
            <a:avLst/>
          </a:prstGeom>
          <a:solidFill>
            <a:schemeClr val="bg1">
              <a:alpha val="90000"/>
            </a:schemeClr>
          </a:solidFill>
        </p:spPr>
        <p:txBody>
          <a:bodyPr wrap="square" rtlCol="0">
            <a:spAutoFit/>
          </a:bodyPr>
          <a:lstStyle/>
          <a:p>
            <a:pPr algn="just"/>
            <a:r>
              <a:rPr lang="en-US" sz="3600" b="1" i="1">
                <a:latin typeface="Cambria" panose="02040503050406030204" pitchFamily="18" charset="0"/>
                <a:ea typeface="Cambria" panose="02040503050406030204" pitchFamily="18" charset="0"/>
              </a:rPr>
              <a:t>Nếu những người xung quanh em gặp khó khăn, em cần biết thể hiện sự quan tâm, cảm thông, chia sẻ bằng lời nói và việc làm phù hợp với khả năng để giúp đỡ họ trong cuộc sống.</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554545"/>
          </a:xfrm>
          <a:prstGeom prst="rect">
            <a:avLst/>
          </a:prstGeom>
          <a:solidFill>
            <a:schemeClr val="bg1">
              <a:alpha val="90000"/>
            </a:schemeClr>
          </a:solidFill>
        </p:spPr>
        <p:txBody>
          <a:bodyPr wrap="square" rtlCol="0">
            <a:spAutoFit/>
          </a:bodyPr>
          <a:lstStyle/>
          <a:p>
            <a:pPr algn="just"/>
            <a:r>
              <a:rPr lang="en-US" sz="3200" b="1" i="1">
                <a:latin typeface="Cambria" panose="02040503050406030204" pitchFamily="18" charset="0"/>
                <a:ea typeface="Cambria" panose="02040503050406030204" pitchFamily="18" charset="0"/>
              </a:rPr>
              <a:t>  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22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 Nêu được một số biểu hiện của sự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p>
        </p:txBody>
      </p:sp>
      <p:sp>
        <p:nvSpPr>
          <p:cNvPr id="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52306"/>
            <a:ext cx="11376210" cy="2123658"/>
            <a:chOff x="7055427" y="1565748"/>
            <a:chExt cx="4741382" cy="342846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26246" y="1565748"/>
              <a:ext cx="4599743" cy="3428466"/>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 </a:t>
              </a:r>
              <a:r>
                <a:rPr lang="en-US" sz="4400" b="1" u="sng">
                  <a:latin typeface="Cambria" panose="02040503050406030204" pitchFamily="18" charset="0"/>
                  <a:ea typeface="Cambria" panose="02040503050406030204" pitchFamily="18" charset="0"/>
                </a:rPr>
                <a:t>Về nhà:</a:t>
              </a:r>
              <a:r>
                <a:rPr lang="en-US" sz="4400" b="1">
                  <a:latin typeface="Cambria" panose="02040503050406030204" pitchFamily="18" charset="0"/>
                  <a:ea typeface="Cambria" panose="02040503050406030204" pitchFamily="18" charset="0"/>
                </a:rPr>
                <a:t> Trao đổi cùng người thân lập kế hoạch giúp đỡ hoàn cảnh còn gặp khó khăn gần nhà.</a:t>
              </a: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511284"/>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850704"/>
              <a:ext cx="9916025" cy="1280126"/>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1: Khi thấy ai đó gặp khó khăn, em sẽ làm gì trước tiên?</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75768" y="2664161"/>
              <a:ext cx="376246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Nhìn và đi ngang qua</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5007210" cy="1152000"/>
            <a:chOff x="6309362" y="2482076"/>
            <a:chExt cx="5007210"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57432" y="2701066"/>
              <a:ext cx="395914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quan tâm</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9" y="4579891"/>
              <a:ext cx="352551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Trách móc và chỉ trích</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79890"/>
              <a:ext cx="324524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Hỏi xem cần giúp đỡ gì</a:t>
              </a:r>
              <a:endParaRPr lang="vi-VN" sz="36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spTree>
    <p:extLst>
      <p:ext uri="{BB962C8B-B14F-4D97-AF65-F5344CB8AC3E}">
        <p14:creationId xmlns:p14="http://schemas.microsoft.com/office/powerpoint/2010/main" val="252544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47026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8901" y="908612"/>
              <a:ext cx="9794348" cy="1250467"/>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2. Khi thấy bạn bè có chuyện buồn, em sẽ làm gì?</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232213" y="2696389"/>
              <a:ext cx="3517980" cy="646331"/>
            </a:xfrm>
            <a:prstGeom prst="rect">
              <a:avLst/>
            </a:prstGeom>
            <a:noFill/>
          </p:spPr>
          <p:txBody>
            <a:bodyPr wrap="square" rtlCol="0">
              <a:spAutoFit/>
            </a:bodyPr>
            <a:lstStyle/>
            <a:p>
              <a:pPr algn="ctr">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làm gì cả</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5" cy="1152000"/>
            <a:chOff x="6309362" y="2482076"/>
            <a:chExt cx="4734695"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16907" y="2691401"/>
              <a:ext cx="352715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Cười nhạo bạn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18570" y="4591270"/>
              <a:ext cx="3672625"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Nói với bạn đừng buồn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12203"/>
              <a:ext cx="3428999" cy="1077218"/>
            </a:xfrm>
            <a:prstGeom prst="rect">
              <a:avLst/>
            </a:prstGeom>
            <a:noFill/>
          </p:spPr>
          <p:txBody>
            <a:bodyPr wrap="square" rtlCol="0">
              <a:spAutoFit/>
            </a:bodyPr>
            <a:lstStyle/>
            <a:p>
              <a:pPr algn="ctr">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Hỏi thăm, an ủi và động viên bạn</a:t>
              </a:r>
              <a:endParaRPr lang="vi-VN" sz="32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26394" y="77644"/>
            <a:ext cx="1463717" cy="1737944"/>
          </a:xfrm>
          <a:prstGeom prst="rect">
            <a:avLst/>
          </a:prstGeom>
        </p:spPr>
      </p:pic>
    </p:spTree>
    <p:extLst>
      <p:ext uri="{BB962C8B-B14F-4D97-AF65-F5344CB8AC3E}">
        <p14:creationId xmlns:p14="http://schemas.microsoft.com/office/powerpoint/2010/main" val="336429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312469" y="480755"/>
            <a:ext cx="10401450" cy="1764657"/>
            <a:chOff x="834682" y="817645"/>
            <a:chExt cx="1040145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834682" y="871344"/>
              <a:ext cx="10345786" cy="1147855"/>
            </a:xfrm>
            <a:prstGeom prst="rect">
              <a:avLst/>
            </a:prstGeom>
            <a:noFill/>
          </p:spPr>
          <p:txBody>
            <a:bodyPr wrap="square" rtlCol="0">
              <a:spAutoFit/>
            </a:bodyPr>
            <a:lstStyle/>
            <a:p>
              <a:pPr algn="ctr"/>
              <a:r>
                <a:rPr lang="en-US" sz="4000" b="1" err="1">
                  <a:solidFill>
                    <a:schemeClr val="accent4">
                      <a:lumMod val="50000"/>
                    </a:schemeClr>
                  </a:solidFill>
                  <a:latin typeface="Cambria" panose="02040503050406030204" pitchFamily="18" charset="0"/>
                  <a:ea typeface="Cambria" panose="02040503050406030204" pitchFamily="18" charset="0"/>
                </a:rPr>
                <a:t>Câu</a:t>
              </a:r>
              <a:r>
                <a:rPr lang="en-US" sz="4000" b="1">
                  <a:solidFill>
                    <a:schemeClr val="accent4">
                      <a:lumMod val="50000"/>
                    </a:schemeClr>
                  </a:solidFill>
                  <a:latin typeface="Cambria" panose="02040503050406030204" pitchFamily="18" charset="0"/>
                  <a:ea typeface="Cambria" panose="02040503050406030204" pitchFamily="18" charset="0"/>
                </a:rPr>
                <a:t> 3:</a:t>
              </a:r>
              <a:r>
                <a:rPr lang="en-US" sz="4000" b="1">
                  <a:solidFill>
                    <a:srgbClr val="002060"/>
                  </a:solidFill>
                  <a:latin typeface="Cambria" panose="02040503050406030204" pitchFamily="18" charset="0"/>
                  <a:ea typeface="Cambria" panose="02040503050406030204" pitchFamily="18" charset="0"/>
                </a:rPr>
                <a:t> Trên đường đi học em thấy một bà cụ đang loay hoay qua đường, </a:t>
              </a:r>
              <a:r>
                <a:rPr lang="en-US" sz="4000" b="1">
                  <a:solidFill>
                    <a:schemeClr val="accent4">
                      <a:lumMod val="50000"/>
                    </a:schemeClr>
                  </a:solidFill>
                  <a:latin typeface="Cambria" panose="02040503050406030204" pitchFamily="18" charset="0"/>
                  <a:ea typeface="Cambria" panose="02040503050406030204" pitchFamily="18" charset="0"/>
                </a:rPr>
                <a:t>em sẽ làm gì?</a:t>
              </a:r>
              <a:endParaRPr lang="en-US" sz="40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10"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2"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13" name="Đồ họa 5">
                <a:extLst>
                  <a:ext uri="{FF2B5EF4-FFF2-40B4-BE49-F238E27FC236}">
                    <a16:creationId xmlns:a16="http://schemas.microsoft.com/office/drawing/2014/main" id="{16255886-0686-8A3F-B7E0-3E20397EF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1" name="Hộp Văn bản 3">
              <a:extLst>
                <a:ext uri="{FF2B5EF4-FFF2-40B4-BE49-F238E27FC236}">
                  <a16:creationId xmlns:a16="http://schemas.microsoft.com/office/drawing/2014/main" id="{E94ED575-5FF2-57FD-CEF4-59821C47A061}"/>
                </a:ext>
              </a:extLst>
            </p:cNvPr>
            <p:cNvSpPr txBox="1"/>
            <p:nvPr/>
          </p:nvSpPr>
          <p:spPr>
            <a:xfrm>
              <a:off x="2175160" y="2693203"/>
              <a:ext cx="3295103"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Nhìn và đi qua</a:t>
              </a:r>
              <a:endParaRPr lang="en-US" sz="3600" b="1" dirty="0">
                <a:latin typeface="Cambria" panose="02040503050406030204" pitchFamily="18" charset="0"/>
                <a:ea typeface="Cambria" panose="02040503050406030204" pitchFamily="18" charset="0"/>
              </a:endParaRPr>
            </a:p>
          </p:txBody>
        </p:sp>
      </p:grpSp>
      <p:grpSp>
        <p:nvGrpSpPr>
          <p:cNvPr id="14"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5"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7"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18" name="Đồ họa 40">
                <a:extLst>
                  <a:ext uri="{FF2B5EF4-FFF2-40B4-BE49-F238E27FC236}">
                    <a16:creationId xmlns:a16="http://schemas.microsoft.com/office/drawing/2014/main" id="{8C8458EE-8507-F166-5706-396A4D27C5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6" name="Hộp Văn bản 38">
              <a:extLst>
                <a:ext uri="{FF2B5EF4-FFF2-40B4-BE49-F238E27FC236}">
                  <a16:creationId xmlns:a16="http://schemas.microsoft.com/office/drawing/2014/main" id="{CE65AC0C-348F-EBCF-95FE-E29AA50CC901}"/>
                </a:ext>
              </a:extLst>
            </p:cNvPr>
            <p:cNvSpPr txBox="1"/>
            <p:nvPr/>
          </p:nvSpPr>
          <p:spPr>
            <a:xfrm>
              <a:off x="7170925" y="2584654"/>
              <a:ext cx="3948093"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Tới giúp bà cụ qua đường</a:t>
              </a:r>
              <a:endParaRPr lang="vi-VN" sz="3600" b="1" dirty="0">
                <a:latin typeface="Cambria" panose="02040503050406030204" pitchFamily="18" charset="0"/>
                <a:ea typeface="Cambria" panose="02040503050406030204" pitchFamily="18" charset="0"/>
              </a:endParaRPr>
            </a:p>
          </p:txBody>
        </p:sp>
      </p:grpSp>
      <p:grpSp>
        <p:nvGrpSpPr>
          <p:cNvPr id="19"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20"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2"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3" name="Đồ họa 45">
                <a:extLst>
                  <a:ext uri="{FF2B5EF4-FFF2-40B4-BE49-F238E27FC236}">
                    <a16:creationId xmlns:a16="http://schemas.microsoft.com/office/drawing/2014/main" id="{31B2ABD0-2B5B-850D-AFF7-7A75E1F95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1" name="Hộp Văn bản 43">
              <a:extLst>
                <a:ext uri="{FF2B5EF4-FFF2-40B4-BE49-F238E27FC236}">
                  <a16:creationId xmlns:a16="http://schemas.microsoft.com/office/drawing/2014/main" id="{1C9CB0A0-200C-0B42-D4B5-C57DBDBDDC0E}"/>
                </a:ext>
              </a:extLst>
            </p:cNvPr>
            <p:cNvSpPr txBox="1"/>
            <p:nvPr/>
          </p:nvSpPr>
          <p:spPr>
            <a:xfrm>
              <a:off x="2035427" y="4646547"/>
              <a:ext cx="3574567"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Mặc kệ bà cụ</a:t>
              </a:r>
              <a:endParaRPr lang="en-US" sz="3600" b="1" dirty="0">
                <a:latin typeface="Cambria" panose="02040503050406030204" pitchFamily="18" charset="0"/>
                <a:ea typeface="Cambria" panose="02040503050406030204" pitchFamily="18" charset="0"/>
              </a:endParaRPr>
            </a:p>
          </p:txBody>
        </p:sp>
      </p:grpSp>
      <p:grpSp>
        <p:nvGrpSpPr>
          <p:cNvPr id="24" name="Nhóm 46">
            <a:extLst>
              <a:ext uri="{FF2B5EF4-FFF2-40B4-BE49-F238E27FC236}">
                <a16:creationId xmlns:a16="http://schemas.microsoft.com/office/drawing/2014/main" id="{DF43F926-6653-CBC6-F3E8-99F6E4202C79}"/>
              </a:ext>
            </a:extLst>
          </p:cNvPr>
          <p:cNvGrpSpPr/>
          <p:nvPr/>
        </p:nvGrpSpPr>
        <p:grpSpPr>
          <a:xfrm>
            <a:off x="6309362" y="4453999"/>
            <a:ext cx="5106417" cy="1153269"/>
            <a:chOff x="6309362" y="4453999"/>
            <a:chExt cx="5106417" cy="1153269"/>
          </a:xfrm>
        </p:grpSpPr>
        <p:grpSp>
          <p:nvGrpSpPr>
            <p:cNvPr id="25"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7"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8" name="Đồ họa 50">
                <a:extLst>
                  <a:ext uri="{FF2B5EF4-FFF2-40B4-BE49-F238E27FC236}">
                    <a16:creationId xmlns:a16="http://schemas.microsoft.com/office/drawing/2014/main" id="{47A0F72D-0213-C1E1-88C4-ACC21935C5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6" name="Hộp Văn bản 48">
              <a:extLst>
                <a:ext uri="{FF2B5EF4-FFF2-40B4-BE49-F238E27FC236}">
                  <a16:creationId xmlns:a16="http://schemas.microsoft.com/office/drawing/2014/main" id="{8360AA65-5513-46B8-37E6-0443393612EE}"/>
                </a:ext>
              </a:extLst>
            </p:cNvPr>
            <p:cNvSpPr txBox="1"/>
            <p:nvPr/>
          </p:nvSpPr>
          <p:spPr>
            <a:xfrm>
              <a:off x="7170925" y="4541903"/>
              <a:ext cx="4244854"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Chê bà cụ không biết qua đường</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2707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9"/>
                                        </p:tgtEl>
                                      </p:cBhvr>
                                    </p:animEffect>
                                    <p:anim calcmode="lin" valueType="num">
                                      <p:cBhvr>
                                        <p:cTn id="30" dur="1000"/>
                                        <p:tgtEl>
                                          <p:spTgt spid="19"/>
                                        </p:tgtEl>
                                        <p:attrNameLst>
                                          <p:attrName>ppt_x</p:attrName>
                                        </p:attrNameLst>
                                      </p:cBhvr>
                                      <p:tavLst>
                                        <p:tav tm="0">
                                          <p:val>
                                            <p:strVal val="ppt_x"/>
                                          </p:val>
                                        </p:tav>
                                        <p:tav tm="100000">
                                          <p:val>
                                            <p:strVal val="ppt_x"/>
                                          </p:val>
                                        </p:tav>
                                      </p:tavLst>
                                    </p:anim>
                                    <p:anim calcmode="lin" valueType="num">
                                      <p:cBhvr>
                                        <p:cTn id="31" dur="1000"/>
                                        <p:tgtEl>
                                          <p:spTgt spid="19"/>
                                        </p:tgtEl>
                                        <p:attrNameLst>
                                          <p:attrName>ppt_y</p:attrName>
                                        </p:attrNameLst>
                                      </p:cBhvr>
                                      <p:tavLst>
                                        <p:tav tm="0">
                                          <p:val>
                                            <p:strVal val="ppt_y"/>
                                          </p:val>
                                        </p:tav>
                                        <p:tav tm="100000">
                                          <p:val>
                                            <p:strVal val="ppt_y+.1"/>
                                          </p:val>
                                        </p:tav>
                                      </p:tavLst>
                                    </p:anim>
                                    <p:set>
                                      <p:cBhvr>
                                        <p:cTn id="32" dur="1" fill="hold">
                                          <p:stCondLst>
                                            <p:cond delay="999"/>
                                          </p:stCondLst>
                                        </p:cTn>
                                        <p:tgtEl>
                                          <p:spTgt spid="1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9"/>
                                        </p:tgtEl>
                                      </p:cBhvr>
                                    </p:animEffect>
                                    <p:anim calcmode="lin" valueType="num">
                                      <p:cBhvr>
                                        <p:cTn id="46" dur="1000"/>
                                        <p:tgtEl>
                                          <p:spTgt spid="9"/>
                                        </p:tgtEl>
                                        <p:attrNameLst>
                                          <p:attrName>ppt_x</p:attrName>
                                        </p:attrNameLst>
                                      </p:cBhvr>
                                      <p:tavLst>
                                        <p:tav tm="0">
                                          <p:val>
                                            <p:strVal val="ppt_x"/>
                                          </p:val>
                                        </p:tav>
                                        <p:tav tm="100000">
                                          <p:val>
                                            <p:strVal val="ppt_x"/>
                                          </p:val>
                                        </p:tav>
                                      </p:tavLst>
                                    </p:anim>
                                    <p:anim calcmode="lin" valueType="num">
                                      <p:cBhvr>
                                        <p:cTn id="47" dur="1000"/>
                                        <p:tgtEl>
                                          <p:spTgt spid="9"/>
                                        </p:tgtEl>
                                        <p:attrNameLst>
                                          <p:attrName>ppt_y</p:attrName>
                                        </p:attrNameLst>
                                      </p:cBhvr>
                                      <p:tavLst>
                                        <p:tav tm="0">
                                          <p:val>
                                            <p:strVal val="ppt_y"/>
                                          </p:val>
                                        </p:tav>
                                        <p:tav tm="100000">
                                          <p:val>
                                            <p:strVal val="ppt_y+.1"/>
                                          </p:val>
                                        </p:tav>
                                      </p:tavLst>
                                    </p:anim>
                                    <p:set>
                                      <p:cBhvr>
                                        <p:cTn id="4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112438" y="154188"/>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128042" y="590893"/>
            <a:ext cx="10362640" cy="1764657"/>
            <a:chOff x="873492" y="817645"/>
            <a:chExt cx="1036264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1009839" y="844040"/>
              <a:ext cx="9934039" cy="1094466"/>
            </a:xfrm>
            <a:prstGeom prst="rect">
              <a:avLst/>
            </a:prstGeom>
            <a:noFill/>
          </p:spPr>
          <p:txBody>
            <a:bodyPr wrap="square" rtlCol="0">
              <a:spAutoFit/>
            </a:bodyPr>
            <a:lstStyle/>
            <a:p>
              <a:pPr algn="ctr"/>
              <a:r>
                <a:rPr lang="en-US" sz="3800" b="1" err="1">
                  <a:solidFill>
                    <a:schemeClr val="accent4">
                      <a:lumMod val="50000"/>
                    </a:schemeClr>
                  </a:solidFill>
                  <a:latin typeface="Cambria" panose="02040503050406030204" pitchFamily="18" charset="0"/>
                  <a:ea typeface="Cambria" panose="02040503050406030204" pitchFamily="18" charset="0"/>
                </a:rPr>
                <a:t>Câu</a:t>
              </a:r>
              <a:r>
                <a:rPr lang="en-US" sz="3800" b="1">
                  <a:solidFill>
                    <a:schemeClr val="accent4">
                      <a:lumMod val="50000"/>
                    </a:schemeClr>
                  </a:solidFill>
                  <a:latin typeface="Cambria" panose="02040503050406030204" pitchFamily="18" charset="0"/>
                  <a:ea typeface="Cambria" panose="02040503050406030204" pitchFamily="18" charset="0"/>
                </a:rPr>
                <a:t> 4: </a:t>
              </a:r>
              <a:r>
                <a:rPr lang="en-US" sz="3800" b="1">
                  <a:solidFill>
                    <a:srgbClr val="002060"/>
                  </a:solidFill>
                  <a:latin typeface="Cambria" panose="02040503050406030204" pitchFamily="18" charset="0"/>
                  <a:ea typeface="Cambria" panose="02040503050406030204" pitchFamily="18" charset="0"/>
                </a:rPr>
                <a:t>Đang đi chơi thì em nhìn thấy một cô gái đi trước đánh rơi ví tiền, </a:t>
              </a:r>
              <a:r>
                <a:rPr lang="en-US" sz="3800" b="1">
                  <a:solidFill>
                    <a:schemeClr val="accent4">
                      <a:lumMod val="50000"/>
                    </a:schemeClr>
                  </a:solidFill>
                  <a:latin typeface="Cambria" panose="02040503050406030204" pitchFamily="18" charset="0"/>
                  <a:ea typeface="Cambria" panose="02040503050406030204" pitchFamily="18" charset="0"/>
                </a:rPr>
                <a:t>em sẽ làm gì?</a:t>
              </a:r>
              <a:endParaRPr lang="en-US" sz="38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10"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2"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13" name="Đồ họa 9">
                <a:extLst>
                  <a:ext uri="{FF2B5EF4-FFF2-40B4-BE49-F238E27FC236}">
                    <a16:creationId xmlns:a16="http://schemas.microsoft.com/office/drawing/2014/main" id="{2C9DD5BC-4BCB-4B25-466C-AE5BF3D115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1" name="Hộp Văn bản 23">
              <a:extLst>
                <a:ext uri="{FF2B5EF4-FFF2-40B4-BE49-F238E27FC236}">
                  <a16:creationId xmlns:a16="http://schemas.microsoft.com/office/drawing/2014/main" id="{AE8A3198-B922-95C5-0759-8657347CC3AA}"/>
                </a:ext>
              </a:extLst>
            </p:cNvPr>
            <p:cNvSpPr txBox="1"/>
            <p:nvPr/>
          </p:nvSpPr>
          <p:spPr>
            <a:xfrm>
              <a:off x="2136315" y="2635467"/>
              <a:ext cx="3502649"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gọi cô gái trả lại</a:t>
              </a:r>
              <a:endParaRPr lang="vi-VN" sz="3600" b="1" dirty="0">
                <a:latin typeface="Cambria" panose="02040503050406030204" pitchFamily="18" charset="0"/>
                <a:ea typeface="Cambria" panose="02040503050406030204" pitchFamily="18" charset="0"/>
              </a:endParaRPr>
            </a:p>
          </p:txBody>
        </p:sp>
      </p:grpSp>
      <p:grpSp>
        <p:nvGrpSpPr>
          <p:cNvPr id="14"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5"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7"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Cambria" panose="02040503050406030204" pitchFamily="18" charset="0"/>
                  <a:ea typeface="Cambria" panose="02040503050406030204" pitchFamily="18" charset="0"/>
                </a:endParaRPr>
              </a:p>
            </p:txBody>
          </p:sp>
          <p:pic>
            <p:nvPicPr>
              <p:cNvPr id="18" name="Đồ họa 12">
                <a:extLst>
                  <a:ext uri="{FF2B5EF4-FFF2-40B4-BE49-F238E27FC236}">
                    <a16:creationId xmlns:a16="http://schemas.microsoft.com/office/drawing/2014/main" id="{BF458DFC-396D-4F2C-B38F-9FDE1B3662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6" name="Hộp Văn bản 24">
              <a:extLst>
                <a:ext uri="{FF2B5EF4-FFF2-40B4-BE49-F238E27FC236}">
                  <a16:creationId xmlns:a16="http://schemas.microsoft.com/office/drawing/2014/main" id="{709D10A9-E0E4-1F61-B017-5E54D7949015}"/>
                </a:ext>
              </a:extLst>
            </p:cNvPr>
            <p:cNvSpPr txBox="1"/>
            <p:nvPr/>
          </p:nvSpPr>
          <p:spPr>
            <a:xfrm>
              <a:off x="7386553" y="2648550"/>
              <a:ext cx="3522823"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giữ làm của mình</a:t>
              </a:r>
              <a:endParaRPr lang="vi-VN" sz="3600" b="1" dirty="0">
                <a:latin typeface="Cambria" panose="02040503050406030204" pitchFamily="18" charset="0"/>
                <a:ea typeface="Cambria" panose="02040503050406030204" pitchFamily="18" charset="0"/>
              </a:endParaRPr>
            </a:p>
          </p:txBody>
        </p:sp>
      </p:grpSp>
      <p:grpSp>
        <p:nvGrpSpPr>
          <p:cNvPr id="19"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20"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2"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3" name="Đồ họa 18">
                <a:extLst>
                  <a:ext uri="{FF2B5EF4-FFF2-40B4-BE49-F238E27FC236}">
                    <a16:creationId xmlns:a16="http://schemas.microsoft.com/office/drawing/2014/main" id="{C6821B68-802E-2C33-43DE-528B28C561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1" name="Hộp Văn bản 25">
              <a:extLst>
                <a:ext uri="{FF2B5EF4-FFF2-40B4-BE49-F238E27FC236}">
                  <a16:creationId xmlns:a16="http://schemas.microsoft.com/office/drawing/2014/main" id="{21AB69C4-0A06-7DD8-3B9F-558523C22576}"/>
                </a:ext>
              </a:extLst>
            </p:cNvPr>
            <p:cNvSpPr txBox="1"/>
            <p:nvPr/>
          </p:nvSpPr>
          <p:spPr>
            <a:xfrm>
              <a:off x="2035429" y="4695728"/>
              <a:ext cx="3673209" cy="646331"/>
            </a:xfrm>
            <a:prstGeom prst="rect">
              <a:avLst/>
            </a:prstGeom>
            <a:noFill/>
          </p:spPr>
          <p:txBody>
            <a:bodyPr wrap="square" rtlCol="0">
              <a:spAutoFit/>
            </a:bodyPr>
            <a:lstStyle/>
            <a:p>
              <a:pPr algn="ctr">
                <a:spcBef>
                  <a:spcPts val="600"/>
                </a:spcBef>
                <a:spcAft>
                  <a:spcPts val="600"/>
                </a:spcAft>
              </a:pPr>
              <a:r>
                <a:rPr lang="en-US" sz="3600" b="1">
                  <a:latin typeface="Cambria" panose="02040503050406030204" pitchFamily="18" charset="0"/>
                  <a:ea typeface="Cambria" panose="02040503050406030204" pitchFamily="18" charset="0"/>
                </a:rPr>
                <a:t>Mặc kệ và đi qua</a:t>
              </a:r>
              <a:endParaRPr lang="vi-VN" sz="3600" b="1" dirty="0">
                <a:latin typeface="Cambria" panose="02040503050406030204" pitchFamily="18" charset="0"/>
                <a:ea typeface="Cambria" panose="02040503050406030204" pitchFamily="18" charset="0"/>
              </a:endParaRPr>
            </a:p>
          </p:txBody>
        </p:sp>
      </p:grpSp>
      <p:grpSp>
        <p:nvGrpSpPr>
          <p:cNvPr id="24"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5"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7"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8" name="Đồ họa 15">
                <a:extLst>
                  <a:ext uri="{FF2B5EF4-FFF2-40B4-BE49-F238E27FC236}">
                    <a16:creationId xmlns:a16="http://schemas.microsoft.com/office/drawing/2014/main" id="{4E32717F-2AB4-DB99-1DF3-404F98DD55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6" name="Hộp Văn bản 26">
              <a:extLst>
                <a:ext uri="{FF2B5EF4-FFF2-40B4-BE49-F238E27FC236}">
                  <a16:creationId xmlns:a16="http://schemas.microsoft.com/office/drawing/2014/main" id="{4F2B5AA1-5E36-362D-4100-84A2F8E87422}"/>
                </a:ext>
              </a:extLst>
            </p:cNvPr>
            <p:cNvSpPr txBox="1"/>
            <p:nvPr/>
          </p:nvSpPr>
          <p:spPr>
            <a:xfrm>
              <a:off x="7278284" y="4541903"/>
              <a:ext cx="3920144" cy="978729"/>
            </a:xfrm>
            <a:prstGeom prst="rect">
              <a:avLst/>
            </a:prstGeom>
            <a:noFill/>
          </p:spPr>
          <p:txBody>
            <a:bodyPr wrap="square" rtlCol="0">
              <a:spAutoFit/>
            </a:bodyPr>
            <a:lstStyle/>
            <a:p>
              <a:pPr algn="ctr">
                <a:lnSpc>
                  <a:spcPct val="80000"/>
                </a:lnSpc>
                <a:spcBef>
                  <a:spcPts val="600"/>
                </a:spcBef>
                <a:spcAft>
                  <a:spcPts val="600"/>
                </a:spcAft>
              </a:pPr>
              <a:r>
                <a:rPr lang="it-IT" sz="3600" b="1">
                  <a:latin typeface="Cambria" panose="02040503050406030204" pitchFamily="18" charset="0"/>
                  <a:ea typeface="Cambria" panose="02040503050406030204" pitchFamily="18" charset="0"/>
                </a:rPr>
                <a:t>Nhặt và đem giao cho công an</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325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9"/>
                                        </p:tgtEl>
                                      </p:cBhvr>
                                    </p:animEffect>
                                    <p:anim calcmode="lin" valueType="num">
                                      <p:cBhvr>
                                        <p:cTn id="35" dur="1000"/>
                                        <p:tgtEl>
                                          <p:spTgt spid="19"/>
                                        </p:tgtEl>
                                        <p:attrNameLst>
                                          <p:attrName>ppt_x</p:attrName>
                                        </p:attrNameLst>
                                      </p:cBhvr>
                                      <p:tavLst>
                                        <p:tav tm="0">
                                          <p:val>
                                            <p:strVal val="ppt_x"/>
                                          </p:val>
                                        </p:tav>
                                        <p:tav tm="100000">
                                          <p:val>
                                            <p:strVal val="ppt_x"/>
                                          </p:val>
                                        </p:tav>
                                      </p:tavLst>
                                    </p:anim>
                                    <p:anim calcmode="lin" valueType="num">
                                      <p:cBhvr>
                                        <p:cTn id="36" dur="1000"/>
                                        <p:tgtEl>
                                          <p:spTgt spid="19"/>
                                        </p:tgtEl>
                                        <p:attrNameLst>
                                          <p:attrName>ppt_y</p:attrName>
                                        </p:attrNameLst>
                                      </p:cBhvr>
                                      <p:tavLst>
                                        <p:tav tm="0">
                                          <p:val>
                                            <p:strVal val="ppt_y"/>
                                          </p:val>
                                        </p:tav>
                                        <p:tav tm="100000">
                                          <p:val>
                                            <p:strVal val="ppt_y+.1"/>
                                          </p:val>
                                        </p:tav>
                                      </p:tavLst>
                                    </p:anim>
                                    <p:set>
                                      <p:cBhvr>
                                        <p:cTn id="37" dur="1" fill="hold">
                                          <p:stCondLst>
                                            <p:cond delay="999"/>
                                          </p:stCondLst>
                                        </p:cTn>
                                        <p:tgtEl>
                                          <p:spTgt spid="19"/>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4"/>
                                        </p:tgtEl>
                                      </p:cBhvr>
                                    </p:animEffect>
                                    <p:anim calcmode="lin" valueType="num">
                                      <p:cBhvr>
                                        <p:cTn id="40" dur="1000"/>
                                        <p:tgtEl>
                                          <p:spTgt spid="24"/>
                                        </p:tgtEl>
                                        <p:attrNameLst>
                                          <p:attrName>ppt_x</p:attrName>
                                        </p:attrNameLst>
                                      </p:cBhvr>
                                      <p:tavLst>
                                        <p:tav tm="0">
                                          <p:val>
                                            <p:strVal val="ppt_x"/>
                                          </p:val>
                                        </p:tav>
                                        <p:tav tm="100000">
                                          <p:val>
                                            <p:strVal val="ppt_x"/>
                                          </p:val>
                                        </p:tav>
                                      </p:tavLst>
                                    </p:anim>
                                    <p:anim calcmode="lin" valueType="num">
                                      <p:cBhvr>
                                        <p:cTn id="41" dur="1000"/>
                                        <p:tgtEl>
                                          <p:spTgt spid="24"/>
                                        </p:tgtEl>
                                        <p:attrNameLst>
                                          <p:attrName>ppt_y</p:attrName>
                                        </p:attrNameLst>
                                      </p:cBhvr>
                                      <p:tavLst>
                                        <p:tav tm="0">
                                          <p:val>
                                            <p:strVal val="ppt_y"/>
                                          </p:val>
                                        </p:tav>
                                        <p:tav tm="100000">
                                          <p:val>
                                            <p:strVal val="ppt_y+.1"/>
                                          </p:val>
                                        </p:tav>
                                      </p:tavLst>
                                    </p:anim>
                                    <p:set>
                                      <p:cBhvr>
                                        <p:cTn id="42" dur="1" fill="hold">
                                          <p:stCondLst>
                                            <p:cond delay="999"/>
                                          </p:stCondLst>
                                        </p:cTn>
                                        <p:tgtEl>
                                          <p:spTgt spid="24"/>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7813" y="955228"/>
            <a:ext cx="3353091" cy="1182727"/>
          </a:xfrm>
          <a:prstGeom prst="rect">
            <a:avLst/>
          </a:prstGeom>
        </p:spPr>
      </p:pic>
      <p:pic>
        <p:nvPicPr>
          <p:cNvPr id="7" name="Picture 6"/>
          <p:cNvPicPr>
            <a:picLocks noChangeAspect="1"/>
          </p:cNvPicPr>
          <p:nvPr/>
        </p:nvPicPr>
        <p:blipFill>
          <a:blip r:embed="rId3"/>
          <a:stretch>
            <a:fillRect/>
          </a:stretch>
        </p:blipFill>
        <p:spPr>
          <a:xfrm>
            <a:off x="1036111" y="1917312"/>
            <a:ext cx="8256494" cy="3876053"/>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874</Words>
  <Application>Microsoft Office PowerPoint</Application>
  <PresentationFormat>Widescreen</PresentationFormat>
  <Paragraphs>55</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#9Slide07 HoneyCream</vt:lpstr>
      <vt:lpstr>微软雅黑</vt:lpstr>
      <vt:lpstr>等线</vt:lpstr>
      <vt:lpstr>Cambria</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56</cp:revision>
  <dcterms:created xsi:type="dcterms:W3CDTF">2023-08-22T15:15:32Z</dcterms:created>
  <dcterms:modified xsi:type="dcterms:W3CDTF">2023-09-30T11:56:45Z</dcterms:modified>
</cp:coreProperties>
</file>