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94660"/>
  </p:normalViewPr>
  <p:slideViewPr>
    <p:cSldViewPr snapToGrid="0">
      <p:cViewPr>
        <p:scale>
          <a:sx n="64" d="100"/>
          <a:sy n="64" d="100"/>
        </p:scale>
        <p:origin x="680" y="110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F9478F-AB42-4D3C-9CB9-EC53EF968210}"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2024/9/15</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F9478F-AB42-4D3C-9CB9-EC53EF968210}"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9/15/24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F9478F-AB42-4D3C-9CB9-EC53EF968210}" type="datetimeFigureOut">
              <a:rPr lang="en-US" smtClean="0"/>
              <a:t>9/15/24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F9478F-AB42-4D3C-9CB9-EC53EF968210}" type="datetimeFigureOut">
              <a:rPr lang="en-US" smtClean="0"/>
              <a:t>9/15/24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F9478F-AB42-4D3C-9CB9-EC53EF968210}" type="datetimeFigureOut">
              <a:rPr lang="en-US" smtClean="0"/>
              <a:t>9/15/24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9/15/24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9/15/24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3.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8.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22.png"/><Relationship Id="rId5" Type="http://schemas.openxmlformats.org/officeDocument/2006/relationships/image" Target="../media/image1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7" Type="http://schemas.microsoft.com/office/2007/relationships/hdphoto" Target="../media/hdphoto5.wdp"/><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18.png"/><Relationship Id="rId10" Type="http://schemas.openxmlformats.org/officeDocument/2006/relationships/image" Target="../media/image30.svg"/><Relationship Id="rId4" Type="http://schemas.openxmlformats.org/officeDocument/2006/relationships/image" Target="../media/image19.png"/><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21.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6" Type="http://schemas.microsoft.com/office/2007/relationships/hdphoto" Target="../media/hdphoto3.wdp"/><Relationship Id="rId5" Type="http://schemas.openxmlformats.org/officeDocument/2006/relationships/image" Target="../media/image15.png"/><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png"/><Relationship Id="rId9"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23885" y="0"/>
            <a:ext cx="12215886" cy="6858000"/>
          </a:xfrm>
          <a:prstGeom prst="rect">
            <a:avLst/>
          </a:prstGeom>
        </p:spPr>
      </p:pic>
      <p:pic>
        <p:nvPicPr>
          <p:cNvPr id="20"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7" y="0"/>
            <a:ext cx="12192000"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b="58472"/>
          <a:stretch/>
        </p:blipFill>
        <p:spPr>
          <a:xfrm>
            <a:off x="-23885" y="0"/>
            <a:ext cx="12204700" cy="284797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t="54630"/>
          <a:stretch/>
        </p:blipFill>
        <p:spPr>
          <a:xfrm>
            <a:off x="-61364" y="3751933"/>
            <a:ext cx="12279658" cy="3111500"/>
          </a:xfrm>
          <a:prstGeom prst="rect">
            <a:avLst/>
          </a:prstGeom>
        </p:spPr>
      </p:pic>
      <p:pic>
        <p:nvPicPr>
          <p:cNvPr id="34" name="图片 33">
            <a:extLst>
              <a:ext uri="{FF2B5EF4-FFF2-40B4-BE49-F238E27FC236}">
                <a16:creationId xmlns:a16="http://schemas.microsoft.com/office/drawing/2014/main" id="{8ED18FE0-F595-E428-D48F-44E87864F93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9731" b="66358"/>
          <a:stretch/>
        </p:blipFill>
        <p:spPr>
          <a:xfrm>
            <a:off x="8456047" y="1062108"/>
            <a:ext cx="829852" cy="693272"/>
          </a:xfrm>
          <a:prstGeom prst="rect">
            <a:avLst/>
          </a:prstGeom>
        </p:spPr>
      </p:pic>
      <p:pic>
        <p:nvPicPr>
          <p:cNvPr id="12" name="Picture 11">
            <a:extLst>
              <a:ext uri="{FF2B5EF4-FFF2-40B4-BE49-F238E27FC236}">
                <a16:creationId xmlns:a16="http://schemas.microsoft.com/office/drawing/2014/main" id="{416AA52A-2568-3B14-1382-2943F1A7FFD1}"/>
              </a:ext>
            </a:extLst>
          </p:cNvPr>
          <p:cNvPicPr>
            <a:picLocks noChangeAspect="1"/>
          </p:cNvPicPr>
          <p:nvPr/>
        </p:nvPicPr>
        <p:blipFill>
          <a:blip r:embed="rId7"/>
          <a:stretch>
            <a:fillRect/>
          </a:stretch>
        </p:blipFill>
        <p:spPr>
          <a:xfrm>
            <a:off x="-23885" y="-178628"/>
            <a:ext cx="1523956" cy="1508868"/>
          </a:xfrm>
          <a:prstGeom prst="rect">
            <a:avLst/>
          </a:prstGeom>
        </p:spPr>
      </p:pic>
      <p:grpSp>
        <p:nvGrpSpPr>
          <p:cNvPr id="21" name="组合 20">
            <a:extLst>
              <a:ext uri="{FF2B5EF4-FFF2-40B4-BE49-F238E27FC236}">
                <a16:creationId xmlns:a16="http://schemas.microsoft.com/office/drawing/2014/main" id="{E38B00C0-6DD7-4A4F-2A5C-717D3A45F457}"/>
              </a:ext>
            </a:extLst>
          </p:cNvPr>
          <p:cNvGrpSpPr/>
          <p:nvPr/>
        </p:nvGrpSpPr>
        <p:grpSpPr>
          <a:xfrm>
            <a:off x="2103438" y="264990"/>
            <a:ext cx="3928800" cy="1313308"/>
            <a:chOff x="4115793" y="1311628"/>
            <a:chExt cx="3928800" cy="1313308"/>
          </a:xfrm>
        </p:grpSpPr>
        <p:sp>
          <p:nvSpPr>
            <p:cNvPr id="22" name="圆角矩形 21">
              <a:extLst>
                <a:ext uri="{FF2B5EF4-FFF2-40B4-BE49-F238E27FC236}">
                  <a16:creationId xmlns:a16="http://schemas.microsoft.com/office/drawing/2014/main" id="{E159D424-AD02-4AE1-F0AA-C13F3C66A367}"/>
                </a:ext>
              </a:extLst>
            </p:cNvPr>
            <p:cNvSpPr/>
            <p:nvPr/>
          </p:nvSpPr>
          <p:spPr>
            <a:xfrm>
              <a:off x="5205094" y="1674901"/>
              <a:ext cx="2839499" cy="709251"/>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23" name="图片 24">
              <a:extLst>
                <a:ext uri="{FF2B5EF4-FFF2-40B4-BE49-F238E27FC236}">
                  <a16:creationId xmlns:a16="http://schemas.microsoft.com/office/drawing/2014/main" id="{41CBCE14-8CDA-8BB9-C3DC-F0F632836D2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24" name="Rectangle 23"/>
          <p:cNvSpPr/>
          <p:nvPr/>
        </p:nvSpPr>
        <p:spPr>
          <a:xfrm>
            <a:off x="3475198" y="562196"/>
            <a:ext cx="2167301" cy="923330"/>
          </a:xfrm>
          <a:prstGeom prst="rect">
            <a:avLst/>
          </a:prstGeom>
          <a:noFill/>
        </p:spPr>
        <p:txBody>
          <a:bodyPr wrap="square" lIns="91440" tIns="45720" rIns="91440" bIns="45720">
            <a:spAutoFit/>
          </a:bodyPr>
          <a:lstStyle/>
          <a:p>
            <a:pPr algn="ctr"/>
            <a:r>
              <a:rPr lang="en-US" sz="5400" b="1" dirty="0" err="1">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Bài</a:t>
            </a:r>
            <a:r>
              <a:rPr lang="en-US" sz="5400" b="1"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Alba Matter" panose="02040603050506020204" pitchFamily="18" charset="0"/>
              </a:rPr>
              <a:t> 3</a:t>
            </a:r>
            <a:endParaRPr lang="en-US" sz="5400" b="1" cap="none" spc="0" dirty="0">
              <a:ln w="6600">
                <a:solidFill>
                  <a:schemeClr val="accent2"/>
                </a:solidFill>
                <a:prstDash val="solid"/>
              </a:ln>
              <a:solidFill>
                <a:srgbClr val="FFC000"/>
              </a:solidFill>
              <a:effectLst>
                <a:outerShdw dist="38100" dir="2700000" algn="tl" rotWithShape="0">
                  <a:schemeClr val="accent2"/>
                </a:outerShdw>
                <a:reflection blurRad="6350" stA="55000" endA="300" endPos="45500" dir="5400000" sy="-100000" algn="bl" rotWithShape="0"/>
              </a:effectLst>
              <a:latin typeface="UTM Cooper Black" panose="02040603050506020204" pitchFamily="18" charset="0"/>
            </a:endParaRPr>
          </a:p>
        </p:txBody>
      </p:sp>
      <p:pic>
        <p:nvPicPr>
          <p:cNvPr id="29" name="图片 39">
            <a:extLst>
              <a:ext uri="{FF2B5EF4-FFF2-40B4-BE49-F238E27FC236}">
                <a16:creationId xmlns:a16="http://schemas.microsoft.com/office/drawing/2014/main" id="{E54D7669-D266-42AC-891E-E01C1C1548D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7941" t="14722"/>
          <a:stretch/>
        </p:blipFill>
        <p:spPr>
          <a:xfrm>
            <a:off x="6725268" y="3097"/>
            <a:ext cx="1693300" cy="5848350"/>
          </a:xfrm>
          <a:prstGeom prst="rect">
            <a:avLst/>
          </a:prstGeom>
        </p:spPr>
      </p:pic>
      <p:pic>
        <p:nvPicPr>
          <p:cNvPr id="30" name="Picture 29"/>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2476" y1="86650" x2="56917" y2="87197"/>
                        <a14:foregroundMark x1="51942" y1="86650" x2="56675" y2="86650"/>
                        <a14:backgroundMark x1="46359" y1="12197" x2="48908" y2="28337"/>
                        <a14:backgroundMark x1="26638" y1="39745" x2="19721" y2="45813"/>
                        <a14:backgroundMark x1="73058" y1="33070" x2="80583" y2="43629"/>
                        <a14:backgroundMark x1="41687" y1="68629" x2="41141" y2="70570"/>
                        <a14:backgroundMark x1="58859" y1="67779" x2="59466" y2="69721"/>
                        <a14:backgroundMark x1="67476" y1="56129" x2="68629" y2="58313"/>
                        <a14:backgroundMark x1="50000" y1="45024" x2="50000" y2="46117"/>
                        <a14:backgroundMark x1="32524" y1="56129" x2="32524" y2="58070"/>
                      </a14:backgroundRemoval>
                    </a14:imgEffect>
                  </a14:imgLayer>
                </a14:imgProps>
              </a:ext>
              <a:ext uri="{28A0092B-C50C-407E-A947-70E740481C1C}">
                <a14:useLocalDpi xmlns:a14="http://schemas.microsoft.com/office/drawing/2010/main" val="0"/>
              </a:ext>
            </a:extLst>
          </a:blip>
          <a:stretch>
            <a:fillRect/>
          </a:stretch>
        </p:blipFill>
        <p:spPr>
          <a:xfrm>
            <a:off x="8002696" y="2162011"/>
            <a:ext cx="5199265" cy="5199265"/>
          </a:xfrm>
          <a:prstGeom prst="rect">
            <a:avLst/>
          </a:prstGeom>
        </p:spPr>
      </p:pic>
      <p:pic>
        <p:nvPicPr>
          <p:cNvPr id="31"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202964" y="-230967"/>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5" descr="D:\acer\配图\0e6c7aa66eb413773ffe55293db78bc5.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552976" y="-489643"/>
            <a:ext cx="3710608" cy="19751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7CAD468-9029-D44E-342E-EF2A81B33901}"/>
              </a:ext>
            </a:extLst>
          </p:cNvPr>
          <p:cNvPicPr>
            <a:picLocks noChangeAspect="1"/>
          </p:cNvPicPr>
          <p:nvPr/>
        </p:nvPicPr>
        <p:blipFill rotWithShape="1">
          <a:blip r:embed="rId13"/>
          <a:srcRect l="88754" b="58554"/>
          <a:stretch/>
        </p:blipFill>
        <p:spPr>
          <a:xfrm>
            <a:off x="2197941" y="1336048"/>
            <a:ext cx="6673032" cy="4238841"/>
          </a:xfrm>
          <a:prstGeom prst="rect">
            <a:avLst/>
          </a:prstGeom>
        </p:spPr>
      </p:pic>
      <p:pic>
        <p:nvPicPr>
          <p:cNvPr id="2" name="Picture 1"/>
          <p:cNvPicPr>
            <a:picLocks noChangeAspect="1"/>
          </p:cNvPicPr>
          <p:nvPr/>
        </p:nvPicPr>
        <p:blipFill>
          <a:blip r:embed="rId14"/>
          <a:stretch>
            <a:fillRect/>
          </a:stretch>
        </p:blipFill>
        <p:spPr>
          <a:xfrm>
            <a:off x="-2164080" y="-91440"/>
            <a:ext cx="2001520" cy="2846743"/>
          </a:xfrm>
          <a:prstGeom prst="rect">
            <a:avLst/>
          </a:prstGeom>
        </p:spPr>
      </p:pic>
    </p:spTree>
    <p:extLst>
      <p:ext uri="{BB962C8B-B14F-4D97-AF65-F5344CB8AC3E}">
        <p14:creationId xmlns:p14="http://schemas.microsoft.com/office/powerpoint/2010/main" val="139748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4"/>
                                        </p:tgtEl>
                                        <p:attrNameLst>
                                          <p:attrName>style.visibility</p:attrName>
                                        </p:attrNameLst>
                                      </p:cBhvr>
                                      <p:to>
                                        <p:strVal val="visible"/>
                                      </p:to>
                                    </p:set>
                                    <p:anim by="(-#ppt_w*2)" calcmode="lin" valueType="num">
                                      <p:cBhvr rctx="PPT">
                                        <p:cTn id="11" dur="250" autoRev="1" fill="hold">
                                          <p:stCondLst>
                                            <p:cond delay="0"/>
                                          </p:stCondLst>
                                        </p:cTn>
                                        <p:tgtEl>
                                          <p:spTgt spid="24"/>
                                        </p:tgtEl>
                                        <p:attrNameLst>
                                          <p:attrName>ppt_w</p:attrName>
                                        </p:attrNameLst>
                                      </p:cBhvr>
                                    </p:anim>
                                    <p:anim by="(#ppt_w*0.50)" calcmode="lin" valueType="num">
                                      <p:cBhvr>
                                        <p:cTn id="12" dur="250" decel="50000" autoRev="1" fill="hold">
                                          <p:stCondLst>
                                            <p:cond delay="0"/>
                                          </p:stCondLst>
                                        </p:cTn>
                                        <p:tgtEl>
                                          <p:spTgt spid="24"/>
                                        </p:tgtEl>
                                        <p:attrNameLst>
                                          <p:attrName>ppt_x</p:attrName>
                                        </p:attrNameLst>
                                      </p:cBhvr>
                                    </p:anim>
                                    <p:anim from="(-#ppt_h/2)" to="(#ppt_y)" calcmode="lin" valueType="num">
                                      <p:cBhvr>
                                        <p:cTn id="13" dur="500" fill="hold">
                                          <p:stCondLst>
                                            <p:cond delay="0"/>
                                          </p:stCondLst>
                                        </p:cTn>
                                        <p:tgtEl>
                                          <p:spTgt spid="24"/>
                                        </p:tgtEl>
                                        <p:attrNameLst>
                                          <p:attrName>ppt_y</p:attrName>
                                        </p:attrNameLst>
                                      </p:cBhvr>
                                    </p:anim>
                                    <p:animRot by="21600000">
                                      <p:cBhvr>
                                        <p:cTn id="14" dur="500" fill="hold">
                                          <p:stCondLst>
                                            <p:cond delay="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60733" y="5372100"/>
            <a:ext cx="12258405" cy="1485900"/>
          </a:xfrm>
          <a:prstGeom prst="rect">
            <a:avLst/>
          </a:prstGeom>
        </p:spPr>
      </p:pic>
      <p:pic>
        <p:nvPicPr>
          <p:cNvPr id="10" name="图片 1"/>
          <p:cNvPicPr>
            <a:picLocks noChangeAspect="1"/>
          </p:cNvPicPr>
          <p:nvPr/>
        </p:nvPicPr>
        <p:blipFill rotWithShape="1">
          <a:blip r:embed="rId7"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grpSp>
        <p:nvGrpSpPr>
          <p:cNvPr id="11" name="Group 10"/>
          <p:cNvGrpSpPr/>
          <p:nvPr/>
        </p:nvGrpSpPr>
        <p:grpSpPr>
          <a:xfrm>
            <a:off x="-437220" y="-940226"/>
            <a:ext cx="4975045" cy="4975045"/>
            <a:chOff x="6544408" y="-943044"/>
            <a:chExt cx="4975045" cy="4975045"/>
          </a:xfrm>
        </p:grpSpPr>
        <p:pic>
          <p:nvPicPr>
            <p:cNvPr id="12" name="图片 8">
              <a:extLst>
                <a:ext uri="{FF2B5EF4-FFF2-40B4-BE49-F238E27FC236}">
                  <a16:creationId xmlns:a16="http://schemas.microsoft.com/office/drawing/2014/main" id="{EDBA7EFC-BD3E-9FB1-B44D-0CBFCB551E6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flipH="1">
              <a:off x="6544408" y="-943044"/>
              <a:ext cx="4975045" cy="4975045"/>
            </a:xfrm>
            <a:prstGeom prst="rect">
              <a:avLst/>
            </a:prstGeom>
          </p:spPr>
        </p:pic>
        <p:sp>
          <p:nvSpPr>
            <p:cNvPr id="13" name="TextBox 12"/>
            <p:cNvSpPr txBox="1"/>
            <p:nvPr/>
          </p:nvSpPr>
          <p:spPr>
            <a:xfrm>
              <a:off x="8137696" y="667315"/>
              <a:ext cx="2142773" cy="1754326"/>
            </a:xfrm>
            <a:prstGeom prst="rect">
              <a:avLst/>
            </a:prstGeom>
            <a:noFill/>
          </p:spPr>
          <p:txBody>
            <a:bodyPr wrap="square" rtlCol="0">
              <a:spAutoFit/>
            </a:bodyPr>
            <a:lstStyle/>
            <a:p>
              <a:pPr algn="ctr"/>
              <a:r>
                <a:rPr lang="en-US" sz="5400" b="1" dirty="0">
                  <a:solidFill>
                    <a:srgbClr val="FF6600"/>
                  </a:solidFill>
                  <a:latin typeface="UTM Avo" panose="02040603050506020204" pitchFamily="18" charset="0"/>
                </a:rPr>
                <a:t>Chia </a:t>
              </a:r>
            </a:p>
            <a:p>
              <a:pPr algn="ctr"/>
              <a:r>
                <a:rPr lang="en-US" sz="5400" b="1" dirty="0" err="1">
                  <a:solidFill>
                    <a:srgbClr val="FF6600"/>
                  </a:solidFill>
                  <a:latin typeface="UTM Avo" panose="02040603050506020204" pitchFamily="18" charset="0"/>
                </a:rPr>
                <a:t>đoạn</a:t>
              </a:r>
              <a:endParaRPr lang="en-US" sz="5400" b="1" dirty="0">
                <a:solidFill>
                  <a:srgbClr val="FF6600"/>
                </a:solidFill>
                <a:latin typeface="UTM Avo" panose="02040603050506020204" pitchFamily="18" charset="0"/>
              </a:endParaRPr>
            </a:p>
          </p:txBody>
        </p:sp>
      </p:grpSp>
      <p:sp>
        <p:nvSpPr>
          <p:cNvPr id="14" name="Speech Bubble: Oval 9">
            <a:extLst>
              <a:ext uri="{FF2B5EF4-FFF2-40B4-BE49-F238E27FC236}">
                <a16:creationId xmlns:a16="http://schemas.microsoft.com/office/drawing/2014/main" id="{7242D3E7-C1CC-5917-A9C9-1DFAF6DBB850}"/>
              </a:ext>
            </a:extLst>
          </p:cNvPr>
          <p:cNvSpPr/>
          <p:nvPr/>
        </p:nvSpPr>
        <p:spPr>
          <a:xfrm flipH="1">
            <a:off x="5083028" y="223653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2">
                    <a:lumMod val="75000"/>
                  </a:schemeClr>
                </a:solidFill>
                <a:latin typeface="UTM Avo" panose="02040603050506020204" pitchFamily="18" charset="0"/>
                <a:ea typeface="Cambria" panose="02040503050406030204" pitchFamily="18" charset="0"/>
              </a:rPr>
              <a:t>Bài được chia làm mấy đoạn?</a:t>
            </a:r>
          </a:p>
        </p:txBody>
      </p:sp>
      <p:sp>
        <p:nvSpPr>
          <p:cNvPr id="15" name="Speech Bubble: Oval 9">
            <a:extLst>
              <a:ext uri="{FF2B5EF4-FFF2-40B4-BE49-F238E27FC236}">
                <a16:creationId xmlns:a16="http://schemas.microsoft.com/office/drawing/2014/main" id="{7242D3E7-C1CC-5917-A9C9-1DFAF6DBB850}"/>
              </a:ext>
            </a:extLst>
          </p:cNvPr>
          <p:cNvSpPr/>
          <p:nvPr/>
        </p:nvSpPr>
        <p:spPr>
          <a:xfrm flipH="1">
            <a:off x="5083028" y="2250323"/>
            <a:ext cx="4168523" cy="3131861"/>
          </a:xfrm>
          <a:custGeom>
            <a:avLst/>
            <a:gdLst>
              <a:gd name="connsiteX0" fmla="*/ -269120 w 4168523"/>
              <a:gd name="connsiteY0" fmla="*/ 1855189 h 3131861"/>
              <a:gd name="connsiteX1" fmla="*/ 927 w 4168523"/>
              <a:gd name="connsiteY1" fmla="*/ 1519232 h 3131861"/>
              <a:gd name="connsiteX2" fmla="*/ 2004499 w 4168523"/>
              <a:gd name="connsiteY2" fmla="*/ 1147 h 3131861"/>
              <a:gd name="connsiteX3" fmla="*/ 4140300 w 4168523"/>
              <a:gd name="connsiteY3" fmla="*/ 1309101 h 3131861"/>
              <a:gd name="connsiteX4" fmla="*/ 2394313 w 4168523"/>
              <a:gd name="connsiteY4" fmla="*/ 3114439 h 3131861"/>
              <a:gd name="connsiteX5" fmla="*/ 129343 w 4168523"/>
              <a:gd name="connsiteY5" fmla="*/ 2108979 h 3131861"/>
              <a:gd name="connsiteX6" fmla="*/ -269120 w 4168523"/>
              <a:gd name="connsiteY6" fmla="*/ 1855189 h 313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8523" h="3131861" fill="none" extrusionOk="0">
                <a:moveTo>
                  <a:pt x="-269120" y="1855189"/>
                </a:moveTo>
                <a:cubicBezTo>
                  <a:pt x="-196918" y="1774234"/>
                  <a:pt x="-87822" y="1645254"/>
                  <a:pt x="927" y="1519232"/>
                </a:cubicBezTo>
                <a:cubicBezTo>
                  <a:pt x="-115227" y="549861"/>
                  <a:pt x="925284" y="51187"/>
                  <a:pt x="2004499" y="1147"/>
                </a:cubicBezTo>
                <a:cubicBezTo>
                  <a:pt x="3084767" y="-68315"/>
                  <a:pt x="3919817" y="527682"/>
                  <a:pt x="4140300" y="1309101"/>
                </a:cubicBezTo>
                <a:cubicBezTo>
                  <a:pt x="4329621" y="2083065"/>
                  <a:pt x="3403130" y="2939861"/>
                  <a:pt x="2394313" y="3114439"/>
                </a:cubicBezTo>
                <a:cubicBezTo>
                  <a:pt x="1400846" y="3215871"/>
                  <a:pt x="541357" y="2765890"/>
                  <a:pt x="129343" y="2108979"/>
                </a:cubicBezTo>
                <a:cubicBezTo>
                  <a:pt x="57568" y="2078893"/>
                  <a:pt x="-158411" y="1889923"/>
                  <a:pt x="-269120" y="1855189"/>
                </a:cubicBezTo>
                <a:close/>
              </a:path>
              <a:path w="4168523" h="3131861" stroke="0" extrusionOk="0">
                <a:moveTo>
                  <a:pt x="-269120" y="1855189"/>
                </a:moveTo>
                <a:cubicBezTo>
                  <a:pt x="-210017" y="1719772"/>
                  <a:pt x="-46573" y="1554189"/>
                  <a:pt x="927" y="1519232"/>
                </a:cubicBezTo>
                <a:cubicBezTo>
                  <a:pt x="-40582" y="703923"/>
                  <a:pt x="898813" y="71720"/>
                  <a:pt x="2004499" y="1147"/>
                </a:cubicBezTo>
                <a:cubicBezTo>
                  <a:pt x="3011399" y="92095"/>
                  <a:pt x="4001598" y="554009"/>
                  <a:pt x="4140300" y="1309101"/>
                </a:cubicBezTo>
                <a:cubicBezTo>
                  <a:pt x="4322026" y="2212421"/>
                  <a:pt x="3433741" y="3002938"/>
                  <a:pt x="2394313" y="3114439"/>
                </a:cubicBezTo>
                <a:cubicBezTo>
                  <a:pt x="1389190" y="3213395"/>
                  <a:pt x="586583" y="2831212"/>
                  <a:pt x="129343" y="2108979"/>
                </a:cubicBezTo>
                <a:cubicBezTo>
                  <a:pt x="-44064" y="1988251"/>
                  <a:pt x="-170694" y="1942385"/>
                  <a:pt x="-269120" y="1855189"/>
                </a:cubicBezTo>
                <a:close/>
              </a:path>
            </a:pathLst>
          </a:custGeom>
          <a:ln>
            <a:solidFill>
              <a:srgbClr val="002060"/>
            </a:solidFill>
            <a:extLst>
              <a:ext uri="{C807C97D-BFC1-408E-A445-0C87EB9F89A2}">
                <ask:lineSketchStyleProps xmlns="" xmlns:ask="http://schemas.microsoft.com/office/drawing/2018/sketchyshapes" sd="2214188587">
                  <a:prstGeom prst="wedgeEllipseCallout">
                    <a:avLst>
                      <a:gd name="adj1" fmla="val -56456"/>
                      <a:gd name="adj2" fmla="val 9236"/>
                    </a:avLst>
                  </a:prstGeom>
                  <ask:type>
                    <ask:lineSketchCurved/>
                  </ask:type>
                </ask:lineSketchStyleProps>
              </a:ext>
            </a:extLst>
          </a:ln>
          <a:effectLst>
            <a:glow rad="635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4400" b="1">
                <a:solidFill>
                  <a:schemeClr val="accent1">
                    <a:lumMod val="50000"/>
                  </a:schemeClr>
                </a:solidFill>
                <a:latin typeface="UTM Avo" panose="02040603050506020204" pitchFamily="18" charset="0"/>
                <a:ea typeface="Cambria" panose="02040503050406030204" pitchFamily="18" charset="0"/>
              </a:rPr>
              <a:t>Bài được chia làm </a:t>
            </a:r>
            <a:r>
              <a:rPr lang="en-US" sz="4400" b="1">
                <a:solidFill>
                  <a:srgbClr val="FF0000"/>
                </a:solidFill>
                <a:latin typeface="UTM Avo" panose="02040603050506020204" pitchFamily="18" charset="0"/>
                <a:ea typeface="Cambria" panose="02040503050406030204" pitchFamily="18" charset="0"/>
              </a:rPr>
              <a:t>4</a:t>
            </a:r>
            <a:r>
              <a:rPr lang="en-US" sz="4400" b="1">
                <a:solidFill>
                  <a:schemeClr val="accent1">
                    <a:lumMod val="50000"/>
                  </a:schemeClr>
                </a:solidFill>
                <a:latin typeface="UTM Avo" panose="02040603050506020204" pitchFamily="18" charset="0"/>
                <a:ea typeface="Cambria" panose="02040503050406030204" pitchFamily="18" charset="0"/>
              </a:rPr>
              <a:t> đoạn.</a:t>
            </a:r>
          </a:p>
        </p:txBody>
      </p:sp>
    </p:spTree>
    <p:extLst>
      <p:ext uri="{BB962C8B-B14F-4D97-AF65-F5344CB8AC3E}">
        <p14:creationId xmlns:p14="http://schemas.microsoft.com/office/powerpoint/2010/main" val="1227880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641304" y="3526646"/>
            <a:ext cx="3000879" cy="3423089"/>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dirty="0" err="1">
                  <a:solidFill>
                    <a:srgbClr val="002060"/>
                  </a:solidFill>
                  <a:latin typeface="Arial" panose="020B0604020202020204" pitchFamily="34" charset="0"/>
                  <a:cs typeface="Arial" panose="020B0604020202020204" pitchFamily="34" charset="0"/>
                </a:rPr>
                <a:t>Tiếp</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theo</a:t>
              </a:r>
              <a:r>
                <a:rPr lang="en-US" sz="3200" b="1" dirty="0">
                  <a:solidFill>
                    <a:srgbClr val="002060"/>
                  </a:solidFill>
                  <a:latin typeface="Arial" panose="020B0604020202020204" pitchFamily="34" charset="0"/>
                  <a:cs typeface="Arial" panose="020B0604020202020204" pitchFamily="34" charset="0"/>
                </a:rPr>
                <a:t> </a:t>
              </a:r>
              <a:r>
                <a:rPr lang="en-US" sz="3200" b="1" dirty="0" err="1">
                  <a:solidFill>
                    <a:srgbClr val="002060"/>
                  </a:solidFill>
                  <a:latin typeface="Arial" panose="020B0604020202020204" pitchFamily="34" charset="0"/>
                  <a:cs typeface="Arial" panose="020B0604020202020204" pitchFamily="34" charset="0"/>
                </a:rPr>
                <a:t>đến</a:t>
              </a:r>
              <a:r>
                <a:rPr lang="en-US" sz="3200" b="1" dirty="0">
                  <a:solidFill>
                    <a:srgbClr val="002060"/>
                  </a:solidFill>
                  <a:latin typeface="Arial" panose="020B0604020202020204" pitchFamily="34" charset="0"/>
                  <a:cs typeface="Arial" panose="020B0604020202020204" pitchFamily="34" charset="0"/>
                </a:rPr>
                <a:t>… </a:t>
              </a:r>
              <a:r>
                <a:rPr lang="en-US" sz="3200" b="1" i="1" dirty="0" err="1">
                  <a:solidFill>
                    <a:srgbClr val="0070C0"/>
                  </a:solidFill>
                  <a:latin typeface="Arial" panose="020B0604020202020204" pitchFamily="34" charset="0"/>
                  <a:cs typeface="Arial" panose="020B0604020202020204" pitchFamily="34" charset="0"/>
                </a:rPr>
                <a:t>nỗi</a:t>
              </a:r>
              <a:r>
                <a:rPr lang="en-US" sz="3200" b="1" i="1" dirty="0">
                  <a:solidFill>
                    <a:srgbClr val="0070C0"/>
                  </a:solidFill>
                  <a:latin typeface="Arial" panose="020B0604020202020204" pitchFamily="34" charset="0"/>
                  <a:cs typeface="Arial" panose="020B0604020202020204" pitchFamily="34" charset="0"/>
                </a:rPr>
                <a:t> </a:t>
              </a:r>
              <a:r>
                <a:rPr lang="en-US" sz="3200" b="1" i="1" dirty="0" err="1">
                  <a:solidFill>
                    <a:srgbClr val="0070C0"/>
                  </a:solidFill>
                  <a:latin typeface="Arial" panose="020B0604020202020204" pitchFamily="34" charset="0"/>
                  <a:cs typeface="Arial" panose="020B0604020202020204" pitchFamily="34" charset="0"/>
                </a:rPr>
                <a:t>ngạc</a:t>
              </a:r>
              <a:r>
                <a:rPr lang="en-US" sz="3200" b="1" i="1" dirty="0">
                  <a:solidFill>
                    <a:srgbClr val="0070C0"/>
                  </a:solidFill>
                  <a:latin typeface="Arial" panose="020B0604020202020204" pitchFamily="34" charset="0"/>
                  <a:cs typeface="Arial" panose="020B0604020202020204" pitchFamily="34" charset="0"/>
                </a:rPr>
                <a:t> </a:t>
              </a:r>
              <a:r>
                <a:rPr lang="en-US" sz="3200" b="1" i="1" dirty="0" err="1">
                  <a:solidFill>
                    <a:srgbClr val="0070C0"/>
                  </a:solidFill>
                  <a:latin typeface="Arial" panose="020B0604020202020204" pitchFamily="34" charset="0"/>
                  <a:cs typeface="Arial" panose="020B0604020202020204" pitchFamily="34" charset="0"/>
                </a:rPr>
                <a:t>nhiên</a:t>
              </a:r>
              <a:r>
                <a:rPr lang="en-US" sz="3200" b="1" i="1" dirty="0">
                  <a:solidFill>
                    <a:srgbClr val="0070C0"/>
                  </a:solidFill>
                  <a:latin typeface="Arial" panose="020B0604020202020204" pitchFamily="34" charset="0"/>
                  <a:cs typeface="Arial" panose="020B0604020202020204" pitchFamily="34" charset="0"/>
                </a:rPr>
                <a:t> </a:t>
              </a:r>
              <a:r>
                <a:rPr lang="en-US" sz="3200" b="1" i="1" dirty="0" err="1">
                  <a:solidFill>
                    <a:srgbClr val="0070C0"/>
                  </a:solidFill>
                  <a:latin typeface="Arial" panose="020B0604020202020204" pitchFamily="34" charset="0"/>
                  <a:cs typeface="Arial" panose="020B0604020202020204" pitchFamily="34" charset="0"/>
                </a:rPr>
                <a:t>ngập</a:t>
              </a:r>
              <a:r>
                <a:rPr lang="en-US" sz="3200" b="1" i="1" dirty="0">
                  <a:solidFill>
                    <a:srgbClr val="0070C0"/>
                  </a:solidFill>
                  <a:latin typeface="Arial" panose="020B0604020202020204" pitchFamily="34" charset="0"/>
                  <a:cs typeface="Arial" panose="020B0604020202020204" pitchFamily="34" charset="0"/>
                </a:rPr>
                <a:t> </a:t>
              </a:r>
              <a:r>
                <a:rPr lang="en-US" sz="3200" b="1" i="1" dirty="0" err="1">
                  <a:solidFill>
                    <a:srgbClr val="0070C0"/>
                  </a:solidFill>
                  <a:latin typeface="Arial" panose="020B0604020202020204" pitchFamily="34" charset="0"/>
                  <a:cs typeface="Arial" panose="020B0604020202020204" pitchFamily="34" charset="0"/>
                </a:rPr>
                <a:t>tràn</a:t>
              </a:r>
              <a:r>
                <a:rPr lang="en-US" sz="3200" b="1" i="1" dirty="0">
                  <a:solidFill>
                    <a:srgbClr val="0070C0"/>
                  </a:solidFill>
                  <a:latin typeface="Arial" panose="020B0604020202020204" pitchFamily="34" charset="0"/>
                  <a:cs typeface="Arial" panose="020B0604020202020204" pitchFamily="34" charset="0"/>
                </a:rPr>
                <a:t> </a:t>
              </a:r>
              <a:r>
                <a:rPr lang="en-US" sz="3200" b="1" i="1" dirty="0" err="1">
                  <a:solidFill>
                    <a:srgbClr val="0070C0"/>
                  </a:solidFill>
                  <a:latin typeface="Arial" panose="020B0604020202020204" pitchFamily="34" charset="0"/>
                  <a:cs typeface="Arial" panose="020B0604020202020204" pitchFamily="34" charset="0"/>
                </a:rPr>
                <a:t>của</a:t>
              </a:r>
              <a:r>
                <a:rPr lang="en-US" sz="3200" b="1" i="1" dirty="0">
                  <a:solidFill>
                    <a:srgbClr val="0070C0"/>
                  </a:solidFill>
                  <a:latin typeface="Arial" panose="020B0604020202020204" pitchFamily="34" charset="0"/>
                  <a:cs typeface="Arial" panose="020B0604020202020204" pitchFamily="34" charset="0"/>
                </a:rPr>
                <a:t> Long</a:t>
              </a:r>
              <a:r>
                <a:rPr lang="en-US" sz="3200" b="1" dirty="0">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9960" y="39415"/>
            <a:ext cx="12082072" cy="677361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217025" y="-50525"/>
            <a:ext cx="4822258" cy="553998"/>
          </a:xfrm>
          <a:prstGeom prst="rect">
            <a:avLst/>
          </a:prstGeom>
          <a:noFill/>
        </p:spPr>
        <p:txBody>
          <a:bodyPr wrap="square" rtlCol="0">
            <a:spAutoFit/>
          </a:bodyPr>
          <a:lstStyle/>
          <a:p>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Anh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
          <p:cNvSpPr txBox="1"/>
          <p:nvPr/>
        </p:nvSpPr>
        <p:spPr>
          <a:xfrm>
            <a:off x="104931" y="533453"/>
            <a:ext cx="11857219" cy="6463308"/>
          </a:xfrm>
          <a:prstGeom prst="rect">
            <a:avLst/>
          </a:prstGeom>
          <a:noFill/>
        </p:spPr>
        <p:txBody>
          <a:bodyPr wrap="square" rtlCol="0">
            <a:spAutoFit/>
          </a:bodyPr>
          <a:lstStyle/>
          <a:p>
            <a:pPr algn="just"/>
            <a:r>
              <a:rPr lang="en-US" b="1" dirty="0">
                <a:solidFill>
                  <a:srgbClr val="002060"/>
                </a:solidFill>
                <a:latin typeface="UTM Aptima" panose="02040603050506020204" pitchFamily="18" charset="0"/>
              </a:rPr>
              <a:t>      1. </a:t>
            </a:r>
            <a:r>
              <a:rPr lang="en-US" b="1" dirty="0" err="1">
                <a:solidFill>
                  <a:srgbClr val="002060"/>
                </a:solidFill>
                <a:latin typeface="UTM Aptima" panose="02040603050506020204" pitchFamily="18" charset="0"/>
              </a:rPr>
              <a:t>Khánh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sinh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đôi</a:t>
            </a:r>
            <a:r>
              <a:rPr lang="en-US" b="1" dirty="0">
                <a:solidFill>
                  <a:srgbClr val="002060"/>
                </a:solidFill>
                <a:latin typeface="UTM Aptima" panose="02040603050506020204" pitchFamily="18" charset="0"/>
              </a:rPr>
              <a:t>. Hai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nhau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đúc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Hồi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nhỏ</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người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ra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em</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khoái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chí</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lắm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Nhưng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dần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không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thấy</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thú</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vị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nữa</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Mỗi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bị</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nhầm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tên</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lại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muốn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kêu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lên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a:t>
            </a:r>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tôi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giống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hết</a:t>
            </a:r>
            <a:r>
              <a:rPr lang="en-US" b="1" dirty="0">
                <a:solidFill>
                  <a:srgbClr val="002060"/>
                </a:solidFill>
                <a:latin typeface="UTM Aptima" panose="02040603050506020204" pitchFamily="18" charset="0"/>
              </a:rPr>
              <a:t>.”</a:t>
            </a:r>
          </a:p>
          <a:p>
            <a:pPr algn="just"/>
            <a:r>
              <a:rPr lang="en-US" b="1" dirty="0">
                <a:solidFill>
                  <a:srgbClr val="002060"/>
                </a:solidFill>
                <a:latin typeface="UTM Aptima" panose="02040603050506020204" pitchFamily="18" charset="0"/>
              </a:rPr>
              <a:t>      Long </a:t>
            </a:r>
            <a:r>
              <a:rPr lang="en-US" b="1" dirty="0" err="1">
                <a:solidFill>
                  <a:srgbClr val="002060"/>
                </a:solidFill>
                <a:latin typeface="UTM Aptima" panose="02040603050506020204" pitchFamily="18" charset="0"/>
              </a:rPr>
              <a:t>cố</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gắng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làm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mọi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thứ</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khác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từ</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cách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nói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dáng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đi</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trang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phục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kiểu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tóc</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Còn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anh</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cậu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chẳng</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bận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tâm</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đến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chuyện</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đó</a:t>
            </a:r>
            <a:r>
              <a:rPr lang="en-US" b="1" dirty="0">
                <a:solidFill>
                  <a:srgbClr val="002060"/>
                </a:solidFill>
                <a:latin typeface="UTM Aptima" panose="02040603050506020204" pitchFamily="18" charset="0"/>
              </a:rPr>
              <a:t>.</a:t>
            </a:r>
          </a:p>
          <a:p>
            <a:pPr algn="just"/>
            <a:r>
              <a:rPr lang="en-US" b="1" dirty="0">
                <a:solidFill>
                  <a:srgbClr val="C00000"/>
                </a:solidFill>
                <a:latin typeface="UTM Aptima" panose="02040603050506020204" pitchFamily="18" charset="0"/>
              </a:rPr>
              <a:t>      2. </a:t>
            </a:r>
            <a:r>
              <a:rPr lang="en-US" b="1" dirty="0" err="1">
                <a:solidFill>
                  <a:srgbClr val="C00000"/>
                </a:solidFill>
                <a:latin typeface="UTM Aptima" panose="02040603050506020204" pitchFamily="18" charset="0"/>
              </a:rPr>
              <a:t>Một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lần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hai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trường</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vô</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cùng</a:t>
            </a:r>
            <a:r>
              <a:rPr lang="en-US" b="1" dirty="0">
                <a:solidFill>
                  <a:srgbClr val="C00000"/>
                </a:solidFill>
                <a:latin typeface="UTM Aptima" panose="02040603050506020204" pitchFamily="18" charset="0"/>
              </a:rPr>
              <a:t> lo </a:t>
            </a:r>
            <a:r>
              <a:rPr lang="en-US" b="1" dirty="0" err="1">
                <a:solidFill>
                  <a:srgbClr val="C00000"/>
                </a:solidFill>
                <a:latin typeface="UTM Aptima" panose="02040603050506020204" pitchFamily="18" charset="0"/>
              </a:rPr>
              <a:t>lắng</a:t>
            </a:r>
            <a:r>
              <a:rPr lang="en-US" b="1" dirty="0">
                <a:solidFill>
                  <a:srgbClr val="C00000"/>
                </a:solidFill>
                <a:latin typeface="UTM Aptima" panose="02040603050506020204" pitchFamily="18" charset="0"/>
              </a:rPr>
              <a:t>. Hai </a:t>
            </a:r>
            <a:r>
              <a:rPr lang="en-US" b="1" dirty="0" err="1">
                <a:solidFill>
                  <a:srgbClr val="C00000"/>
                </a:solidFill>
                <a:latin typeface="UTM Aptima" panose="02040603050506020204" pitchFamily="18" charset="0"/>
              </a:rPr>
              <a:t>anh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em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mặc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đồng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phục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và</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giống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hệt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bè</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lại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mất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thôi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Nhưng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đấu</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ra</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không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nhầm</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lẫn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chút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nào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cổ</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vũ</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đuổi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theo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dẫn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đầu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đường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chạy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bạn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cuống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quýt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gọi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Khánh</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thay</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thế</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khi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thấy</a:t>
            </a:r>
            <a:r>
              <a:rPr lang="en-US" b="1" dirty="0">
                <a:solidFill>
                  <a:srgbClr val="C00000"/>
                </a:solidFill>
                <a:latin typeface="UTM Aptima" panose="02040603050506020204" pitchFamily="18" charset="0"/>
              </a:rPr>
              <a:t> Long </a:t>
            </a:r>
            <a:r>
              <a:rPr lang="en-US" b="1" dirty="0" err="1">
                <a:solidFill>
                  <a:srgbClr val="C00000"/>
                </a:solidFill>
                <a:latin typeface="UTM Aptima" panose="02040603050506020204" pitchFamily="18" charset="0"/>
              </a:rPr>
              <a:t>nhăn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nhó</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vì</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đau</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trận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kéo</a:t>
            </a:r>
            <a:r>
              <a:rPr lang="en-US" b="1" dirty="0">
                <a:solidFill>
                  <a:srgbClr val="C00000"/>
                </a:solidFill>
                <a:latin typeface="UTM Aptima" panose="02040603050506020204" pitchFamily="18" charset="0"/>
              </a:rPr>
              <a:t> co,… </a:t>
            </a:r>
            <a:r>
              <a:rPr lang="en-US" b="1" dirty="0" err="1">
                <a:solidFill>
                  <a:srgbClr val="C00000"/>
                </a:solidFill>
                <a:latin typeface="UTM Aptima" panose="02040603050506020204" pitchFamily="18" charset="0"/>
              </a:rPr>
              <a:t>Hội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thao</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kết</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thúc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trong</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nỗi</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ngạc</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nhiên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ngập</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tràn</a:t>
            </a:r>
            <a:r>
              <a:rPr lang="en-US" b="1" dirty="0">
                <a:solidFill>
                  <a:srgbClr val="C00000"/>
                </a:solidFill>
                <a:latin typeface="UTM Aptima" panose="02040603050506020204" pitchFamily="18" charset="0"/>
              </a:rPr>
              <a:t> </a:t>
            </a:r>
            <a:r>
              <a:rPr lang="en-US" b="1" dirty="0" err="1">
                <a:solidFill>
                  <a:srgbClr val="C00000"/>
                </a:solidFill>
                <a:latin typeface="UTM Aptima" panose="02040603050506020204" pitchFamily="18" charset="0"/>
              </a:rPr>
              <a:t>của</a:t>
            </a:r>
            <a:r>
              <a:rPr lang="en-US" b="1" dirty="0">
                <a:solidFill>
                  <a:srgbClr val="C00000"/>
                </a:solidFill>
                <a:latin typeface="UTM Aptima" panose="02040603050506020204" pitchFamily="18" charset="0"/>
              </a:rPr>
              <a:t> Long.</a:t>
            </a:r>
          </a:p>
          <a:p>
            <a:pPr algn="just"/>
            <a:r>
              <a:rPr lang="en-US" b="1" dirty="0">
                <a:latin typeface="UTM Aptima" panose="02040603050506020204" pitchFamily="18" charset="0"/>
              </a:rPr>
              <a:t>     3. </a:t>
            </a:r>
            <a:r>
              <a:rPr lang="en-US" b="1" dirty="0" err="1">
                <a:latin typeface="UTM Aptima" panose="02040603050506020204" pitchFamily="18" charset="0"/>
              </a:rPr>
              <a:t>Trên</a:t>
            </a:r>
            <a:r>
              <a:rPr lang="en-US" b="1" dirty="0">
                <a:latin typeface="UTM Aptima" panose="02040603050506020204" pitchFamily="18" charset="0"/>
              </a:rPr>
              <a:t> </a:t>
            </a:r>
            <a:r>
              <a:rPr lang="en-US" b="1" dirty="0" err="1">
                <a:latin typeface="UTM Aptima" panose="02040603050506020204" pitchFamily="18" charset="0"/>
              </a:rPr>
              <a:t>đường</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Long </a:t>
            </a:r>
            <a:r>
              <a:rPr lang="en-US" b="1" dirty="0" err="1">
                <a:latin typeface="UTM Aptima" panose="02040603050506020204" pitchFamily="18" charset="0"/>
              </a:rPr>
              <a:t>hỏi</a:t>
            </a:r>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a:t>
            </a:r>
          </a:p>
          <a:p>
            <a:pPr algn="just"/>
            <a:r>
              <a:rPr lang="en-US" b="1" dirty="0">
                <a:latin typeface="UTM Aptima" panose="02040603050506020204" pitchFamily="18" charset="0"/>
              </a:rPr>
              <a:t>   - Sao </a:t>
            </a:r>
            <a:r>
              <a:rPr lang="en-US" b="1" dirty="0" err="1">
                <a:latin typeface="UTM Aptima" panose="02040603050506020204" pitchFamily="18" charset="0"/>
              </a:rPr>
              <a:t>hôm</a:t>
            </a:r>
            <a:r>
              <a:rPr lang="en-US" b="1" dirty="0">
                <a:latin typeface="UTM Aptima" panose="02040603050506020204" pitchFamily="18" charset="0"/>
              </a:rPr>
              <a:t> nay </a:t>
            </a:r>
            <a:r>
              <a:rPr lang="en-US" b="1" dirty="0" err="1">
                <a:latin typeface="UTM Aptima" panose="02040603050506020204" pitchFamily="18" charset="0"/>
              </a:rPr>
              <a:t>không</a:t>
            </a:r>
            <a:r>
              <a:rPr lang="en-US" b="1" dirty="0">
                <a:latin typeface="UTM Aptima" panose="02040603050506020204" pitchFamily="18" charset="0"/>
              </a:rPr>
              <a:t> </a:t>
            </a:r>
            <a:r>
              <a:rPr lang="en-US" b="1" dirty="0" err="1">
                <a:latin typeface="UTM Aptima" panose="02040603050506020204" pitchFamily="18" charset="0"/>
              </a:rPr>
              <a:t>ai</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chúng</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nhỉ</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Vân</a:t>
            </a:r>
            <a:r>
              <a:rPr lang="en-US" b="1" dirty="0">
                <a:latin typeface="UTM Aptima" panose="02040603050506020204" pitchFamily="18" charset="0"/>
              </a:rPr>
              <a:t> </a:t>
            </a:r>
            <a:r>
              <a:rPr lang="en-US" b="1" dirty="0" err="1">
                <a:latin typeface="UTM Aptima" panose="02040603050506020204" pitchFamily="18" charset="0"/>
              </a:rPr>
              <a:t>khúc</a:t>
            </a:r>
            <a:r>
              <a:rPr lang="en-US" b="1" dirty="0">
                <a:latin typeface="UTM Aptima" panose="02040603050506020204" pitchFamily="18" charset="0"/>
              </a:rPr>
              <a:t> </a:t>
            </a:r>
            <a:r>
              <a:rPr lang="en-US" b="1" dirty="0" err="1">
                <a:latin typeface="UTM Aptima" panose="02040603050506020204" pitchFamily="18" charset="0"/>
              </a:rPr>
              <a:t>khích</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Vì</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hay </a:t>
            </a:r>
            <a:r>
              <a:rPr lang="en-US" b="1" dirty="0" err="1">
                <a:latin typeface="UTM Aptima" panose="02040603050506020204" pitchFamily="18" charset="0"/>
              </a:rPr>
              <a:t>cười</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nào</a:t>
            </a:r>
            <a:r>
              <a:rPr lang="en-US" b="1" dirty="0">
                <a:latin typeface="UTM Aptima" panose="02040603050506020204" pitchFamily="18" charset="0"/>
              </a:rPr>
              <a:t> </a:t>
            </a:r>
            <a:r>
              <a:rPr lang="en-US" b="1" dirty="0" err="1">
                <a:latin typeface="UTM Aptima" panose="02040603050506020204" pitchFamily="18" charset="0"/>
              </a:rPr>
              <a:t>cũng</a:t>
            </a:r>
            <a:r>
              <a:rPr lang="en-US" b="1" dirty="0">
                <a:latin typeface="UTM Aptima" panose="02040603050506020204" pitchFamily="18" charset="0"/>
              </a:rPr>
              <a:t> </a:t>
            </a:r>
            <a:r>
              <a:rPr lang="en-US" b="1" dirty="0" err="1">
                <a:latin typeface="UTM Aptima" panose="02040603050506020204" pitchFamily="18" charset="0"/>
              </a:rPr>
              <a:t>nghiêm</a:t>
            </a:r>
            <a:r>
              <a:rPr lang="en-US" b="1" dirty="0">
                <a:latin typeface="UTM Aptima" panose="02040603050506020204" pitchFamily="18" charset="0"/>
              </a:rPr>
              <a:t> </a:t>
            </a:r>
            <a:r>
              <a:rPr lang="en-US" b="1" dirty="0" err="1">
                <a:latin typeface="UTM Aptima" panose="02040603050506020204" pitchFamily="18" charset="0"/>
              </a:rPr>
              <a:t>túc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Vinh</a:t>
            </a:r>
            <a:r>
              <a:rPr lang="en-US" b="1" dirty="0">
                <a:latin typeface="UTM Aptima" panose="02040603050506020204" pitchFamily="18" charset="0"/>
              </a:rPr>
              <a:t> </a:t>
            </a:r>
            <a:r>
              <a:rPr lang="en-US" b="1" dirty="0" err="1">
                <a:latin typeface="UTM Aptima" panose="02040603050506020204" pitchFamily="18" charset="0"/>
              </a:rPr>
              <a:t>chen</a:t>
            </a:r>
            <a:r>
              <a:rPr lang="en-US" b="1" dirty="0">
                <a:latin typeface="UTM Aptima" panose="02040603050506020204" pitchFamily="18" charset="0"/>
              </a:rPr>
              <a:t> </a:t>
            </a:r>
            <a:r>
              <a:rPr lang="en-US" b="1" dirty="0" err="1">
                <a:latin typeface="UTM Aptima" panose="02040603050506020204" pitchFamily="18" charset="0"/>
              </a:rPr>
              <a:t>vào</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chậm</a:t>
            </a:r>
            <a:r>
              <a:rPr lang="en-US" b="1" dirty="0">
                <a:latin typeface="UTM Aptima" panose="02040603050506020204" pitchFamily="18" charset="0"/>
              </a:rPr>
              <a:t> </a:t>
            </a:r>
            <a:r>
              <a:rPr lang="en-US" b="1" dirty="0" err="1">
                <a:latin typeface="UTM Aptima" panose="02040603050506020204" pitchFamily="18" charset="0"/>
              </a:rPr>
              <a:t>rãi</a:t>
            </a:r>
            <a:r>
              <a:rPr lang="en-US" b="1" dirty="0">
                <a:latin typeface="UTM Aptima" panose="02040603050506020204" pitchFamily="18" charset="0"/>
              </a:rPr>
              <a:t>, </a:t>
            </a:r>
            <a:r>
              <a:rPr lang="en-US" b="1" dirty="0" err="1">
                <a:latin typeface="UTM Aptima" panose="02040603050506020204" pitchFamily="18" charset="0"/>
              </a:rPr>
              <a:t>Khánh</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nhanh</a:t>
            </a:r>
            <a:r>
              <a:rPr lang="en-US" b="1" dirty="0">
                <a:latin typeface="UTM Aptima" panose="02040603050506020204" pitchFamily="18" charset="0"/>
              </a:rPr>
              <a:t> </a:t>
            </a:r>
            <a:r>
              <a:rPr lang="en-US" b="1" dirty="0" err="1">
                <a:latin typeface="UTM Aptima" panose="02040603050506020204" pitchFamily="18" charset="0"/>
              </a:rPr>
              <a:t>nhảu</a:t>
            </a:r>
            <a:r>
              <a:rPr lang="en-US" b="1" dirty="0">
                <a:latin typeface="UTM Aptima" panose="02040603050506020204" pitchFamily="18" charset="0"/>
              </a:rPr>
              <a:t>, </a:t>
            </a:r>
            <a:r>
              <a:rPr lang="en-US" b="1" dirty="0" err="1">
                <a:latin typeface="UTM Aptima" panose="02040603050506020204" pitchFamily="18" charset="0"/>
              </a:rPr>
              <a:t>sao</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được</a:t>
            </a:r>
            <a:r>
              <a:rPr lang="en-US" b="1" dirty="0">
                <a:latin typeface="UTM Aptima" panose="02040603050506020204" pitchFamily="18" charset="0"/>
              </a:rPr>
              <a:t>.</a:t>
            </a:r>
          </a:p>
          <a:p>
            <a:pPr algn="just"/>
            <a:r>
              <a:rPr lang="en-US" b="1" dirty="0">
                <a:latin typeface="UTM Aptima" panose="02040603050506020204" pitchFamily="18" charset="0"/>
              </a:rPr>
              <a:t>    </a:t>
            </a:r>
            <a:r>
              <a:rPr lang="en-US" b="1" dirty="0" err="1">
                <a:latin typeface="UTM Aptima" panose="02040603050506020204" pitchFamily="18" charset="0"/>
              </a:rPr>
              <a:t>Nghe</a:t>
            </a:r>
            <a:r>
              <a:rPr lang="en-US" b="1" dirty="0">
                <a:latin typeface="UTM Aptima" panose="02040603050506020204" pitchFamily="18" charset="0"/>
              </a:rPr>
              <a:t> Long </a:t>
            </a:r>
            <a:r>
              <a:rPr lang="en-US" b="1" dirty="0" err="1">
                <a:latin typeface="UTM Aptima" panose="02040603050506020204" pitchFamily="18" charset="0"/>
              </a:rPr>
              <a:t>thắc</a:t>
            </a:r>
            <a:r>
              <a:rPr lang="en-US" b="1" dirty="0">
                <a:latin typeface="UTM Aptima" panose="02040603050506020204" pitchFamily="18" charset="0"/>
              </a:rPr>
              <a:t> </a:t>
            </a:r>
            <a:r>
              <a:rPr lang="en-US" b="1" dirty="0" err="1">
                <a:latin typeface="UTM Aptima" panose="02040603050506020204" pitchFamily="18" charset="0"/>
              </a:rPr>
              <a:t>mắc</a:t>
            </a:r>
            <a:r>
              <a:rPr lang="en-US" b="1" dirty="0">
                <a:latin typeface="UTM Aptima" panose="02040603050506020204" pitchFamily="18" charset="0"/>
              </a:rPr>
              <a:t> </a:t>
            </a:r>
            <a:r>
              <a:rPr lang="en-US" b="1" dirty="0" err="1">
                <a:latin typeface="UTM Aptima" panose="02040603050506020204" pitchFamily="18" charset="0"/>
              </a:rPr>
              <a:t>về</a:t>
            </a:r>
            <a:r>
              <a:rPr lang="en-US" b="1" dirty="0">
                <a:latin typeface="UTM Aptima" panose="02040603050506020204" pitchFamily="18" charset="0"/>
              </a:rPr>
              <a:t> </a:t>
            </a:r>
            <a:r>
              <a:rPr lang="en-US" b="1" dirty="0" err="1">
                <a:latin typeface="UTM Aptima" panose="02040603050506020204" pitchFamily="18" charset="0"/>
              </a:rPr>
              <a:t>những</a:t>
            </a:r>
            <a:r>
              <a:rPr lang="en-US" b="1" dirty="0">
                <a:latin typeface="UTM Aptima" panose="02040603050506020204" pitchFamily="18" charset="0"/>
              </a:rPr>
              <a:t> </a:t>
            </a:r>
            <a:r>
              <a:rPr lang="en-US" b="1" dirty="0" err="1">
                <a:latin typeface="UTM Aptima" panose="02040603050506020204" pitchFamily="18" charset="0"/>
              </a:rPr>
              <a:t>lần</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bè</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lẫn</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bạn</a:t>
            </a:r>
            <a:r>
              <a:rPr lang="en-US" b="1" dirty="0">
                <a:latin typeface="UTM Aptima" panose="02040603050506020204" pitchFamily="18" charset="0"/>
              </a:rPr>
              <a:t> </a:t>
            </a:r>
            <a:r>
              <a:rPr lang="en-US" b="1" dirty="0" err="1">
                <a:latin typeface="UTM Aptima" panose="02040603050506020204" pitchFamily="18" charset="0"/>
              </a:rPr>
              <a:t>cùng</a:t>
            </a:r>
            <a:r>
              <a:rPr lang="en-US" b="1" dirty="0">
                <a:latin typeface="UTM Aptima" panose="02040603050506020204" pitchFamily="18" charset="0"/>
              </a:rPr>
              <a:t> </a:t>
            </a:r>
            <a:r>
              <a:rPr lang="en-US" b="1" dirty="0" err="1">
                <a:latin typeface="UTM Aptima" panose="02040603050506020204" pitchFamily="18" charset="0"/>
              </a:rPr>
              <a:t>cười</a:t>
            </a:r>
            <a:r>
              <a:rPr lang="en-US" b="1" dirty="0">
                <a:latin typeface="UTM Aptima" panose="02040603050506020204" pitchFamily="18" charset="0"/>
              </a:rPr>
              <a:t>:</a:t>
            </a:r>
          </a:p>
          <a:p>
            <a:pPr algn="just"/>
            <a:r>
              <a:rPr lang="en-US" b="1" dirty="0">
                <a:latin typeface="UTM Aptima" panose="02040603050506020204" pitchFamily="18" charset="0"/>
              </a:rPr>
              <a:t>   -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xa</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tưởng</a:t>
            </a:r>
            <a:r>
              <a:rPr lang="en-US" b="1" dirty="0">
                <a:latin typeface="UTM Aptima" panose="02040603050506020204" pitchFamily="18" charset="0"/>
              </a:rPr>
              <a:t> </a:t>
            </a:r>
            <a:r>
              <a:rPr lang="en-US" b="1" dirty="0" err="1">
                <a:latin typeface="UTM Aptima" panose="02040603050506020204" pitchFamily="18" charset="0"/>
              </a:rPr>
              <a:t>giống</a:t>
            </a:r>
            <a:r>
              <a:rPr lang="en-US" b="1" dirty="0">
                <a:latin typeface="UTM Aptima" panose="02040603050506020204" pitchFamily="18" charset="0"/>
              </a:rPr>
              <a:t> </a:t>
            </a:r>
            <a:r>
              <a:rPr lang="en-US" b="1" dirty="0" err="1">
                <a:latin typeface="UTM Aptima" panose="02040603050506020204" pitchFamily="18" charset="0"/>
              </a:rPr>
              <a:t>nhau</a:t>
            </a:r>
            <a:r>
              <a:rPr lang="en-US" b="1" dirty="0">
                <a:latin typeface="UTM Aptima" panose="02040603050506020204" pitchFamily="18" charset="0"/>
              </a:rPr>
              <a:t>, </a:t>
            </a:r>
            <a:r>
              <a:rPr lang="en-US" b="1" dirty="0" err="1">
                <a:latin typeface="UTM Aptima" panose="02040603050506020204" pitchFamily="18" charset="0"/>
              </a:rPr>
              <a:t>chứ</a:t>
            </a:r>
            <a:r>
              <a:rPr lang="en-US" b="1" dirty="0">
                <a:latin typeface="UTM Aptima" panose="02040603050506020204" pitchFamily="18" charset="0"/>
              </a:rPr>
              <a:t> </a:t>
            </a:r>
            <a:r>
              <a:rPr lang="en-US" b="1" dirty="0" err="1">
                <a:latin typeface="UTM Aptima" panose="02040603050506020204" pitchFamily="18" charset="0"/>
              </a:rPr>
              <a:t>nhìn</a:t>
            </a:r>
            <a:r>
              <a:rPr lang="en-US" b="1" dirty="0">
                <a:latin typeface="UTM Aptima" panose="02040603050506020204" pitchFamily="18" charset="0"/>
              </a:rPr>
              <a:t> </a:t>
            </a:r>
            <a:r>
              <a:rPr lang="en-US" b="1" dirty="0" err="1">
                <a:latin typeface="UTM Aptima" panose="02040603050506020204" pitchFamily="18" charset="0"/>
              </a:rPr>
              <a:t>gần</a:t>
            </a:r>
            <a:r>
              <a:rPr lang="en-US" b="1" dirty="0">
                <a:latin typeface="UTM Aptima" panose="02040603050506020204" pitchFamily="18" charset="0"/>
              </a:rPr>
              <a:t> </a:t>
            </a:r>
            <a:r>
              <a:rPr lang="en-US" b="1" dirty="0" err="1">
                <a:latin typeface="UTM Aptima" panose="02040603050506020204" pitchFamily="18" charset="0"/>
              </a:rPr>
              <a:t>thì</a:t>
            </a:r>
            <a:r>
              <a:rPr lang="en-US" b="1" dirty="0">
                <a:latin typeface="UTM Aptima" panose="02040603050506020204" pitchFamily="18" charset="0"/>
              </a:rPr>
              <a:t> </a:t>
            </a:r>
            <a:r>
              <a:rPr lang="en-US" b="1" dirty="0" err="1">
                <a:latin typeface="UTM Aptima" panose="02040603050506020204" pitchFamily="18" charset="0"/>
              </a:rPr>
              <a:t>mỗi</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một</a:t>
            </a:r>
            <a:r>
              <a:rPr lang="en-US" b="1" dirty="0">
                <a:latin typeface="UTM Aptima" panose="02040603050506020204" pitchFamily="18" charset="0"/>
              </a:rPr>
              <a:t> </a:t>
            </a:r>
            <a:r>
              <a:rPr lang="en-US" b="1" dirty="0" err="1">
                <a:latin typeface="UTM Aptima" panose="02040603050506020204" pitchFamily="18" charset="0"/>
              </a:rPr>
              <a:t>vẻ</a:t>
            </a:r>
            <a:r>
              <a:rPr lang="en-US" b="1" dirty="0">
                <a:latin typeface="UTM Aptima" panose="02040603050506020204" pitchFamily="18" charset="0"/>
              </a:rPr>
              <a:t> </a:t>
            </a:r>
            <a:r>
              <a:rPr lang="en-US" b="1" dirty="0" err="1">
                <a:latin typeface="UTM Aptima" panose="02040603050506020204" pitchFamily="18" charset="0"/>
              </a:rPr>
              <a:t>mà</a:t>
            </a:r>
            <a:r>
              <a:rPr lang="en-US" b="1" dirty="0">
                <a:latin typeface="UTM Aptima" panose="02040603050506020204" pitchFamily="18" charset="0"/>
              </a:rPr>
              <a:t>. </a:t>
            </a:r>
            <a:r>
              <a:rPr lang="en-US" b="1" dirty="0" err="1">
                <a:latin typeface="UTM Aptima" panose="02040603050506020204" pitchFamily="18" charset="0"/>
              </a:rPr>
              <a:t>Có</a:t>
            </a:r>
            <a:r>
              <a:rPr lang="en-US" b="1" dirty="0">
                <a:latin typeface="UTM Aptima" panose="02040603050506020204" pitchFamily="18" charset="0"/>
              </a:rPr>
              <a:t> </a:t>
            </a:r>
            <a:r>
              <a:rPr lang="en-US" b="1" dirty="0" err="1">
                <a:latin typeface="UTM Aptima" panose="02040603050506020204" pitchFamily="18" charset="0"/>
              </a:rPr>
              <a:t>lúc</a:t>
            </a:r>
            <a:r>
              <a:rPr lang="en-US" b="1" dirty="0">
                <a:latin typeface="UTM Aptima" panose="02040603050506020204" pitchFamily="18" charset="0"/>
              </a:rPr>
              <a:t> </a:t>
            </a:r>
            <a:r>
              <a:rPr lang="en-US" b="1" dirty="0" err="1">
                <a:latin typeface="UTM Aptima" panose="02040603050506020204" pitchFamily="18" charset="0"/>
              </a:rPr>
              <a:t>bọn</a:t>
            </a:r>
            <a:r>
              <a:rPr lang="en-US" b="1" dirty="0">
                <a:latin typeface="UTM Aptima" panose="02040603050506020204" pitchFamily="18" charset="0"/>
              </a:rPr>
              <a:t> </a:t>
            </a:r>
            <a:r>
              <a:rPr lang="en-US" b="1" dirty="0" err="1">
                <a:latin typeface="UTM Aptima" panose="02040603050506020204" pitchFamily="18" charset="0"/>
              </a:rPr>
              <a:t>tớ</a:t>
            </a:r>
            <a:r>
              <a:rPr lang="en-US" b="1" dirty="0">
                <a:latin typeface="UTM Aptima" panose="02040603050506020204" pitchFamily="18" charset="0"/>
              </a:rPr>
              <a:t> </a:t>
            </a:r>
            <a:r>
              <a:rPr lang="en-US" b="1" dirty="0" err="1">
                <a:latin typeface="UTM Aptima" panose="02040603050506020204" pitchFamily="18" charset="0"/>
              </a:rPr>
              <a:t>còn</a:t>
            </a:r>
            <a:r>
              <a:rPr lang="en-US" b="1" dirty="0">
                <a:latin typeface="UTM Aptima" panose="02040603050506020204" pitchFamily="18" charset="0"/>
              </a:rPr>
              <a:t> </a:t>
            </a:r>
            <a:r>
              <a:rPr lang="en-US" b="1" dirty="0" err="1">
                <a:latin typeface="UTM Aptima" panose="02040603050506020204" pitchFamily="18" charset="0"/>
              </a:rPr>
              <a:t>giả</a:t>
            </a:r>
            <a:r>
              <a:rPr lang="en-US" b="1" dirty="0">
                <a:latin typeface="UTM Aptima" panose="02040603050506020204" pitchFamily="18" charset="0"/>
              </a:rPr>
              <a:t> </a:t>
            </a:r>
            <a:r>
              <a:rPr lang="en-US" b="1" dirty="0" err="1">
                <a:latin typeface="UTM Aptima" panose="02040603050506020204" pitchFamily="18" charset="0"/>
              </a:rPr>
              <a:t>vờ</a:t>
            </a:r>
            <a:r>
              <a:rPr lang="en-US" b="1" dirty="0">
                <a:latin typeface="UTM Aptima" panose="02040603050506020204" pitchFamily="18" charset="0"/>
              </a:rPr>
              <a:t> </a:t>
            </a:r>
            <a:r>
              <a:rPr lang="en-US" b="1" dirty="0" err="1">
                <a:latin typeface="UTM Aptima" panose="02040603050506020204" pitchFamily="18" charset="0"/>
              </a:rPr>
              <a:t>nhầm</a:t>
            </a:r>
            <a:r>
              <a:rPr lang="en-US" b="1" dirty="0">
                <a:latin typeface="UTM Aptima" panose="02040603050506020204" pitchFamily="18" charset="0"/>
              </a:rPr>
              <a:t> </a:t>
            </a:r>
            <a:r>
              <a:rPr lang="en-US" b="1" dirty="0" err="1">
                <a:latin typeface="UTM Aptima" panose="02040603050506020204" pitchFamily="18" charset="0"/>
              </a:rPr>
              <a:t>để</a:t>
            </a:r>
            <a:r>
              <a:rPr lang="en-US" b="1" dirty="0">
                <a:latin typeface="UTM Aptima" panose="02040603050506020204" pitchFamily="18" charset="0"/>
              </a:rPr>
              <a:t> </a:t>
            </a:r>
            <a:r>
              <a:rPr lang="en-US" b="1" dirty="0" err="1">
                <a:latin typeface="UTM Aptima" panose="02040603050506020204" pitchFamily="18" charset="0"/>
              </a:rPr>
              <a:t>trêu</a:t>
            </a:r>
            <a:r>
              <a:rPr lang="en-US" b="1" dirty="0">
                <a:latin typeface="UTM Aptima" panose="02040603050506020204" pitchFamily="18" charset="0"/>
              </a:rPr>
              <a:t> </a:t>
            </a:r>
            <a:r>
              <a:rPr lang="en-US" b="1" dirty="0" err="1">
                <a:latin typeface="UTM Aptima" panose="02040603050506020204" pitchFamily="18" charset="0"/>
              </a:rPr>
              <a:t>các</a:t>
            </a:r>
            <a:r>
              <a:rPr lang="en-US" b="1" dirty="0">
                <a:latin typeface="UTM Aptima" panose="02040603050506020204" pitchFamily="18" charset="0"/>
              </a:rPr>
              <a:t> </a:t>
            </a:r>
            <a:r>
              <a:rPr lang="en-US" b="1" dirty="0" err="1">
                <a:latin typeface="UTM Aptima" panose="02040603050506020204" pitchFamily="18" charset="0"/>
              </a:rPr>
              <a:t>cậu</a:t>
            </a:r>
            <a:r>
              <a:rPr lang="en-US" b="1" dirty="0">
                <a:latin typeface="UTM Aptima" panose="02040603050506020204" pitchFamily="18" charset="0"/>
              </a:rPr>
              <a:t> </a:t>
            </a:r>
            <a:r>
              <a:rPr lang="en-US" b="1" dirty="0" err="1">
                <a:latin typeface="UTM Aptima" panose="02040603050506020204" pitchFamily="18" charset="0"/>
              </a:rPr>
              <a:t>đấy</a:t>
            </a:r>
            <a:r>
              <a:rPr lang="en-US" b="1" dirty="0">
                <a:latin typeface="UTM Aptima" panose="02040603050506020204" pitchFamily="18" charset="0"/>
              </a:rPr>
              <a:t>.</a:t>
            </a:r>
          </a:p>
          <a:p>
            <a:pPr algn="just"/>
            <a:r>
              <a:rPr lang="en-US" b="1" dirty="0">
                <a:solidFill>
                  <a:srgbClr val="463500"/>
                </a:solidFill>
                <a:latin typeface="UTM Aptima" panose="02040603050506020204" pitchFamily="18" charset="0"/>
              </a:rPr>
              <a:t>     4.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lúc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đó</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mới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p>
          <a:p>
            <a:pPr algn="just"/>
            <a:r>
              <a:rPr lang="en-US" b="1" dirty="0">
                <a:solidFill>
                  <a:srgbClr val="463500"/>
                </a:solidFill>
                <a:latin typeface="UTM Aptima" panose="02040603050506020204" pitchFamily="18" charset="0"/>
              </a:rPr>
              <a:t>    - </a:t>
            </a:r>
            <a:r>
              <a:rPr lang="en-US" b="1" dirty="0" err="1">
                <a:solidFill>
                  <a:srgbClr val="463500"/>
                </a:solidFill>
                <a:latin typeface="UTM Aptima" panose="02040603050506020204" pitchFamily="18" charset="0"/>
              </a:rPr>
              <a:t>Đôi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hay </a:t>
            </a:r>
            <a:r>
              <a:rPr lang="en-US" b="1" dirty="0" err="1">
                <a:solidFill>
                  <a:srgbClr val="463500"/>
                </a:solidFill>
                <a:latin typeface="UTM Aptima" panose="02040603050506020204" pitchFamily="18" charset="0"/>
              </a:rPr>
              <a:t>mà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cần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không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bị</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phạt</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nhầm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được</a:t>
            </a:r>
            <a:r>
              <a:rPr lang="en-US" b="1" dirty="0">
                <a:solidFill>
                  <a:srgbClr val="463500"/>
                </a:solidFill>
                <a:latin typeface="UTM Aptima" panose="02040603050506020204" pitchFamily="18" charset="0"/>
              </a:rPr>
              <a:t>.</a:t>
            </a:r>
          </a:p>
          <a:p>
            <a:pPr algn="just"/>
            <a:r>
              <a:rPr lang="en-US" b="1" dirty="0" err="1">
                <a:solidFill>
                  <a:srgbClr val="463500"/>
                </a:solidFill>
                <a:latin typeface="UTM Aptima" panose="02040603050506020204" pitchFamily="18" charset="0"/>
              </a:rPr>
              <a:t>Tiếng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rộn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rã</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làm</a:t>
            </a:r>
            <a:r>
              <a:rPr lang="en-US" b="1" dirty="0">
                <a:solidFill>
                  <a:srgbClr val="463500"/>
                </a:solidFill>
                <a:latin typeface="UTM Aptima" panose="02040603050506020204" pitchFamily="18" charset="0"/>
              </a:rPr>
              <a:t> tan </a:t>
            </a:r>
            <a:r>
              <a:rPr lang="en-US" b="1" dirty="0" err="1">
                <a:solidFill>
                  <a:srgbClr val="463500"/>
                </a:solidFill>
                <a:latin typeface="UTM Aptima" panose="02040603050506020204" pitchFamily="18" charset="0"/>
              </a:rPr>
              <a:t>biến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mọi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mắc</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của</a:t>
            </a:r>
            <a:r>
              <a:rPr lang="en-US" b="1" dirty="0">
                <a:solidFill>
                  <a:srgbClr val="463500"/>
                </a:solidFill>
                <a:latin typeface="UTM Aptima" panose="02040603050506020204" pitchFamily="18" charset="0"/>
              </a:rPr>
              <a:t> Long.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cũng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phá</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lên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cười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hiểu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ra</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cậu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vẫn</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là</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Khánh</a:t>
            </a:r>
            <a:r>
              <a:rPr lang="en-US" b="1" dirty="0">
                <a:solidFill>
                  <a:srgbClr val="463500"/>
                </a:solidFill>
                <a:latin typeface="UTM Aptima" panose="02040603050506020204" pitchFamily="18" charset="0"/>
              </a:rPr>
              <a:t>. Hai </a:t>
            </a:r>
            <a:r>
              <a:rPr lang="en-US" b="1" dirty="0" err="1">
                <a:solidFill>
                  <a:srgbClr val="463500"/>
                </a:solidFill>
                <a:latin typeface="UTM Aptima" panose="02040603050506020204" pitchFamily="18" charset="0"/>
              </a:rPr>
              <a:t>anh</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em</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chỉ</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giống</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nhau</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bề</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ngoài</a:t>
            </a:r>
            <a:r>
              <a:rPr lang="en-US" b="1" dirty="0">
                <a:solidFill>
                  <a:srgbClr val="463500"/>
                </a:solidFill>
                <a:latin typeface="UTM Aptima" panose="02040603050506020204" pitchFamily="18" charset="0"/>
              </a:rPr>
              <a:t> </a:t>
            </a:r>
            <a:r>
              <a:rPr lang="en-US" b="1" dirty="0" err="1">
                <a:solidFill>
                  <a:srgbClr val="463500"/>
                </a:solidFill>
                <a:latin typeface="UTM Aptima" panose="02040603050506020204" pitchFamily="18" charset="0"/>
              </a:rPr>
              <a:t>thôi</a:t>
            </a:r>
            <a:r>
              <a:rPr lang="en-US" b="1" dirty="0">
                <a:solidFill>
                  <a:srgbClr val="463500"/>
                </a:solidFill>
                <a:latin typeface="UTM Aptima" panose="02040603050506020204" pitchFamily="18" charset="0"/>
              </a:rPr>
              <a:t>.                                                 </a:t>
            </a:r>
          </a:p>
          <a:p>
            <a:pPr algn="r"/>
            <a:r>
              <a:rPr lang="en-US" b="1" dirty="0">
                <a:solidFill>
                  <a:srgbClr val="002060"/>
                </a:solidFill>
                <a:latin typeface="UTM Aptima" panose="02040603050506020204" pitchFamily="18" charset="0"/>
              </a:rPr>
              <a:t>(</a:t>
            </a:r>
            <a:r>
              <a:rPr lang="en-US" b="1" dirty="0" err="1">
                <a:solidFill>
                  <a:srgbClr val="002060"/>
                </a:solidFill>
                <a:latin typeface="UTM Aptima" panose="02040603050506020204" pitchFamily="18" charset="0"/>
              </a:rPr>
              <a:t>Châu</a:t>
            </a:r>
            <a:r>
              <a:rPr lang="en-US" b="1" dirty="0">
                <a:solidFill>
                  <a:srgbClr val="002060"/>
                </a:solidFill>
                <a:latin typeface="UTM Aptima" panose="02040603050506020204" pitchFamily="18" charset="0"/>
              </a:rPr>
              <a:t> </a:t>
            </a:r>
            <a:r>
              <a:rPr lang="en-US" b="1" dirty="0" err="1">
                <a:solidFill>
                  <a:srgbClr val="002060"/>
                </a:solidFill>
                <a:latin typeface="UTM Aptima" panose="02040603050506020204" pitchFamily="18" charset="0"/>
              </a:rPr>
              <a:t>Khuê</a:t>
            </a:r>
            <a:r>
              <a:rPr lang="en-US" b="1" dirty="0">
                <a:solidFill>
                  <a:srgbClr val="002060"/>
                </a:solidFill>
                <a:latin typeface="UTM Aptima" panose="02040603050506020204" pitchFamily="18" charset="0"/>
              </a:rPr>
              <a:t>)</a:t>
            </a:r>
          </a:p>
          <a:p>
            <a:pPr algn="just"/>
            <a:endParaRPr lang="en-US" b="1" dirty="0">
              <a:solidFill>
                <a:srgbClr val="C00000"/>
              </a:solidFill>
              <a:latin typeface="UTM Aptima" panose="02040603050506020204" pitchFamily="18" charset="0"/>
            </a:endParaRPr>
          </a:p>
        </p:txBody>
      </p:sp>
    </p:spTree>
    <p:extLst>
      <p:ext uri="{BB962C8B-B14F-4D97-AF65-F5344CB8AC3E}">
        <p14:creationId xmlns:p14="http://schemas.microsoft.com/office/powerpoint/2010/main" val="30962101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981616" y="976114"/>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tiếp</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đoạn</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403928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kêu</a:t>
            </a:r>
            <a:r>
              <a:rPr lang="en-US" sz="3600" b="1" dirty="0">
                <a:solidFill>
                  <a:schemeClr val="accent2">
                    <a:lumMod val="75000"/>
                  </a:schemeClr>
                </a:solidFill>
                <a:latin typeface="UTM Avo" panose="02040603050506020204" pitchFamily="18" charset="0"/>
              </a:rPr>
              <a:t> </a:t>
            </a:r>
            <a:r>
              <a:rPr lang="en-US" sz="3600" b="1" dirty="0" err="1">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cách</a:t>
            </a:r>
            <a:r>
              <a:rPr lang="en-US" sz="3600" b="1" dirty="0">
                <a:solidFill>
                  <a:srgbClr val="009999"/>
                </a:solidFill>
                <a:latin typeface="UTM Avo" panose="02040603050506020204" pitchFamily="18" charset="0"/>
              </a:rPr>
              <a:t> </a:t>
            </a:r>
            <a:r>
              <a:rPr lang="en-US" sz="3600" b="1" dirty="0" err="1">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2"/>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rgbClr val="C00000"/>
                  </a:solidFill>
                  <a:latin typeface="UTM Avo" panose="02040603050506020204" pitchFamily="18" charset="0"/>
                </a:rPr>
                <a:t>Luyện đọc câu dài</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6" cstate="print">
              <a:extLst>
                <a:ext uri="{BEBA8EAE-BF5A-486C-A8C5-ECC9F3942E4B}">
                  <a14:imgProps xmlns:a14="http://schemas.microsoft.com/office/drawing/2010/main">
                    <a14:imgLayer r:embed="rId7">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110472" y="2052362"/>
            <a:ext cx="10371779" cy="1323439"/>
          </a:xfrm>
          <a:prstGeom prst="rect">
            <a:avLst/>
          </a:prstGeom>
          <a:noFill/>
        </p:spPr>
        <p:txBody>
          <a:bodyPr wrap="square" rtlCol="0">
            <a:spAutoFit/>
          </a:bodyPr>
          <a:lstStyle/>
          <a:p>
            <a:r>
              <a:rPr lang="en-US" sz="4000" b="1" dirty="0">
                <a:solidFill>
                  <a:srgbClr val="00B0F0"/>
                </a:solidFill>
                <a:latin typeface="UTM Aptima" panose="02040603050506020204" pitchFamily="18" charset="0"/>
              </a:rPr>
              <a:t>  Hai </a:t>
            </a:r>
            <a:r>
              <a:rPr lang="en-US" sz="4000" b="1" dirty="0" err="1">
                <a:solidFill>
                  <a:srgbClr val="00B0F0"/>
                </a:solidFill>
                <a:latin typeface="UTM Aptima" panose="02040603050506020204" pitchFamily="18" charset="0"/>
              </a:rPr>
              <a:t>anh</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em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mặc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đồng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phục</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và</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đội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giống</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hệt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nhau</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bạn</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bè</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lại</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cổ</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vũ</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nhầm</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mất</a:t>
            </a:r>
            <a:r>
              <a:rPr lang="en-US" sz="4000" b="1" dirty="0">
                <a:solidFill>
                  <a:srgbClr val="00B0F0"/>
                </a:solidFill>
                <a:latin typeface="UTM Aptima" panose="02040603050506020204" pitchFamily="18" charset="0"/>
              </a:rPr>
              <a:t> </a:t>
            </a:r>
            <a:r>
              <a:rPr lang="en-US" sz="4000" b="1" dirty="0" err="1">
                <a:solidFill>
                  <a:srgbClr val="00B0F0"/>
                </a:solidFill>
                <a:latin typeface="UTM Aptima" panose="02040603050506020204" pitchFamily="18" charset="0"/>
              </a:rPr>
              <a:t>thôi</a:t>
            </a:r>
            <a:r>
              <a:rPr lang="en-US" sz="4000" b="1" dirty="0">
                <a:solidFill>
                  <a:srgbClr val="00B0F0"/>
                </a:solidFill>
                <a:latin typeface="UTM Aptima" panose="02040603050506020204" pitchFamily="18" charset="0"/>
              </a:rPr>
              <a:t>.</a:t>
            </a:r>
            <a:endParaRPr lang="en-US" sz="4000" dirty="0">
              <a:solidFill>
                <a:srgbClr val="00B0F0"/>
              </a:solidFill>
            </a:endParaRPr>
          </a:p>
        </p:txBody>
      </p:sp>
      <p:cxnSp>
        <p:nvCxnSpPr>
          <p:cNvPr id="12" name="Straight Connector 11"/>
          <p:cNvCxnSpPr/>
          <p:nvPr/>
        </p:nvCxnSpPr>
        <p:spPr>
          <a:xfrm flipH="1">
            <a:off x="7161500" y="227250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9350654" y="2272503"/>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219992" y="2907481"/>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782589" y="2874084"/>
            <a:ext cx="91441" cy="3265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Flowchart: Alternate Process 17"/>
          <p:cNvSpPr/>
          <p:nvPr/>
        </p:nvSpPr>
        <p:spPr>
          <a:xfrm>
            <a:off x="942333" y="3683854"/>
            <a:ext cx="10889509" cy="1430988"/>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094302" y="3683854"/>
            <a:ext cx="10623080" cy="1323439"/>
          </a:xfrm>
          <a:prstGeom prst="rect">
            <a:avLst/>
          </a:prstGeom>
          <a:noFill/>
        </p:spPr>
        <p:txBody>
          <a:bodyPr wrap="square" rtlCol="0">
            <a:spAutoFit/>
          </a:bodyPr>
          <a:lstStyle/>
          <a:p>
            <a:pPr algn="just"/>
            <a:r>
              <a:rPr lang="en-US" sz="4000" b="1" dirty="0">
                <a:solidFill>
                  <a:srgbClr val="00B0F0"/>
                </a:solidFill>
                <a:latin typeface="UTM Aptima" panose="02040603050506020204" pitchFamily="18" charset="0"/>
              </a:rPr>
              <a:t>  </a:t>
            </a:r>
            <a:r>
              <a:rPr lang="en-US" sz="4000" b="1" dirty="0" err="1">
                <a:solidFill>
                  <a:srgbClr val="C00000"/>
                </a:solidFill>
                <a:latin typeface="UTM Aptima" panose="02040603050506020204" pitchFamily="18" charset="0"/>
              </a:rPr>
              <a:t>Các</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bạn</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cuống</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quýt</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gọi</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Khánh</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thay</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thế</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khi</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thấy</a:t>
            </a:r>
            <a:r>
              <a:rPr lang="en-US" sz="4000" b="1" dirty="0">
                <a:solidFill>
                  <a:srgbClr val="C00000"/>
                </a:solidFill>
                <a:latin typeface="UTM Aptima" panose="02040603050506020204" pitchFamily="18" charset="0"/>
              </a:rPr>
              <a:t> Long </a:t>
            </a:r>
            <a:r>
              <a:rPr lang="en-US" sz="4000" b="1" dirty="0" err="1">
                <a:solidFill>
                  <a:srgbClr val="C00000"/>
                </a:solidFill>
                <a:latin typeface="UTM Aptima" panose="02040603050506020204" pitchFamily="18" charset="0"/>
              </a:rPr>
              <a:t>nhăn</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nhó</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vì</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đau</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trong</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trận</a:t>
            </a:r>
            <a:r>
              <a:rPr lang="en-US" sz="4000" b="1" dirty="0">
                <a:solidFill>
                  <a:srgbClr val="C00000"/>
                </a:solidFill>
                <a:latin typeface="UTM Aptima" panose="02040603050506020204" pitchFamily="18" charset="0"/>
              </a:rPr>
              <a:t> </a:t>
            </a:r>
            <a:r>
              <a:rPr lang="en-US" sz="4000" b="1" dirty="0" err="1">
                <a:solidFill>
                  <a:srgbClr val="C00000"/>
                </a:solidFill>
                <a:latin typeface="UTM Aptima" panose="02040603050506020204" pitchFamily="18" charset="0"/>
              </a:rPr>
              <a:t>kéo</a:t>
            </a:r>
            <a:r>
              <a:rPr lang="en-US" sz="4000" b="1" dirty="0">
                <a:solidFill>
                  <a:srgbClr val="C00000"/>
                </a:solidFill>
                <a:latin typeface="UTM Aptima" panose="02040603050506020204" pitchFamily="18" charset="0"/>
              </a:rPr>
              <a:t> co,…</a:t>
            </a:r>
            <a:endParaRPr lang="en-US" sz="4000" dirty="0">
              <a:solidFill>
                <a:srgbClr val="00B0F0"/>
              </a:solidFill>
            </a:endParaRPr>
          </a:p>
        </p:txBody>
      </p:sp>
      <p:cxnSp>
        <p:nvCxnSpPr>
          <p:cNvPr id="20" name="Straight Connector 19"/>
          <p:cNvCxnSpPr/>
          <p:nvPr/>
        </p:nvCxnSpPr>
        <p:spPr>
          <a:xfrm flipH="1">
            <a:off x="5603106" y="3822649"/>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9785991" y="3822649"/>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714998" y="4450122"/>
            <a:ext cx="91441" cy="45720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936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Alternate Process 16"/>
          <p:cNvSpPr/>
          <p:nvPr/>
        </p:nvSpPr>
        <p:spPr>
          <a:xfrm>
            <a:off x="893188" y="2052361"/>
            <a:ext cx="10889509" cy="3748831"/>
          </a:xfrm>
          <a:prstGeom prst="flowChartAlternateProcess">
            <a:avLst/>
          </a:prstGeom>
          <a:solidFill>
            <a:schemeClr val="bg1">
              <a:alpha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000" b="1" dirty="0">
              <a:solidFill>
                <a:srgbClr val="002060"/>
              </a:solidFill>
              <a:latin typeface="UTM Aptima" panose="02040603050506020204" pitchFamily="18" charset="0"/>
            </a:endParaRPr>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5"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1953817" y="-1953817"/>
            <a:ext cx="3311327" cy="7218961"/>
          </a:xfrm>
          <a:prstGeom prst="rect">
            <a:avLst/>
          </a:prstGeom>
        </p:spPr>
      </p:pic>
      <p:pic>
        <p:nvPicPr>
          <p:cNvPr id="6" name="图片 26"/>
          <p:cNvPicPr>
            <a:picLocks noChangeAspect="1"/>
          </p:cNvPicPr>
          <p:nvPr/>
        </p:nvPicPr>
        <p:blipFill rotWithShape="1">
          <a:blip r:embed="rId4">
            <a:extLst>
              <a:ext uri="{28A0092B-C50C-407E-A947-70E740481C1C}">
                <a14:useLocalDpi xmlns:a14="http://schemas.microsoft.com/office/drawing/2010/main" val="0"/>
              </a:ext>
            </a:extLst>
          </a:blip>
          <a:srcRect l="69643" r="16131" b="44869"/>
          <a:stretch/>
        </p:blipFill>
        <p:spPr>
          <a:xfrm rot="5400000">
            <a:off x="8037873" y="-2056663"/>
            <a:ext cx="3311327" cy="7218961"/>
          </a:xfrm>
          <a:prstGeom prst="rect">
            <a:avLst/>
          </a:prstGeom>
        </p:spPr>
      </p:pic>
      <p:grpSp>
        <p:nvGrpSpPr>
          <p:cNvPr id="7" name="Group 6"/>
          <p:cNvGrpSpPr/>
          <p:nvPr/>
        </p:nvGrpSpPr>
        <p:grpSpPr>
          <a:xfrm>
            <a:off x="1368494" y="122229"/>
            <a:ext cx="7239929" cy="1873585"/>
            <a:chOff x="1368494" y="122229"/>
            <a:chExt cx="7239929" cy="1873585"/>
          </a:xfrm>
        </p:grpSpPr>
        <p:sp>
          <p:nvSpPr>
            <p:cNvPr id="8" name="Google Shape;276;p7">
              <a:extLst>
                <a:ext uri="{FF2B5EF4-FFF2-40B4-BE49-F238E27FC236}">
                  <a16:creationId xmlns:a16="http://schemas.microsoft.com/office/drawing/2014/main" id="{D33CB0D1-8FD9-7C5D-268F-E2711EEE24E1}"/>
                </a:ext>
              </a:extLst>
            </p:cNvPr>
            <p:cNvSpPr/>
            <p:nvPr/>
          </p:nvSpPr>
          <p:spPr>
            <a:xfrm>
              <a:off x="3004456" y="623074"/>
              <a:ext cx="5603967" cy="1075097"/>
            </a:xfrm>
            <a:prstGeom prst="roundRect">
              <a:avLst>
                <a:gd name="adj" fmla="val 50000"/>
              </a:avLst>
            </a:prstGeom>
            <a:solidFill>
              <a:schemeClr val="accent4">
                <a:lumMod val="60000"/>
                <a:lumOff val="40000"/>
              </a:schemeClr>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dirty="0" err="1">
                  <a:solidFill>
                    <a:srgbClr val="C00000"/>
                  </a:solidFill>
                  <a:latin typeface="UTM Avo" panose="02040603050506020204" pitchFamily="18" charset="0"/>
                </a:rPr>
                <a:t>Nhấn</a:t>
              </a:r>
              <a:r>
                <a:rPr lang="en-US" sz="4000" b="1" dirty="0">
                  <a:solidFill>
                    <a:srgbClr val="C00000"/>
                  </a:solidFill>
                  <a:latin typeface="UTM Avo" panose="02040603050506020204" pitchFamily="18" charset="0"/>
                </a:rPr>
                <a:t> </a:t>
              </a:r>
              <a:r>
                <a:rPr lang="en-US" sz="4000" b="1" dirty="0" err="1">
                  <a:solidFill>
                    <a:srgbClr val="C00000"/>
                  </a:solidFill>
                  <a:latin typeface="UTM Avo" panose="02040603050506020204" pitchFamily="18" charset="0"/>
                </a:rPr>
                <a:t>giọng</a:t>
              </a:r>
              <a:endParaRPr sz="4000" b="1" dirty="0">
                <a:solidFill>
                  <a:srgbClr val="C00000"/>
                </a:solidFill>
                <a:latin typeface="UTM Avo" panose="02040603050506020204" pitchFamily="18" charset="0"/>
              </a:endParaRPr>
            </a:p>
          </p:txBody>
        </p:sp>
        <p:pic>
          <p:nvPicPr>
            <p:cNvPr id="9" name="Picture 8"/>
            <p:cNvPicPr>
              <a:picLocks noChangeAspect="1"/>
            </p:cNvPicPr>
            <p:nvPr/>
          </p:nvPicPr>
          <p:blipFill>
            <a:blip r:embed="rId5" cstate="print">
              <a:extLst>
                <a:ext uri="{BEBA8EAE-BF5A-486C-A8C5-ECC9F3942E4B}">
                  <a14:imgProps xmlns:a14="http://schemas.microsoft.com/office/drawing/2010/main">
                    <a14:imgLayer r:embed="rId6">
                      <a14:imgEffect>
                        <a14:backgroundRemoval t="1394" b="100000" l="0" r="100000">
                          <a14:foregroundMark x1="23279" y1="35576" x2="43567" y2="36242"/>
                          <a14:foregroundMark x1="10293" y1="45939" x2="14123" y2="52667"/>
                          <a14:foregroundMark x1="15978" y1="52424" x2="2992" y2="57273"/>
                          <a14:foregroundMark x1="9575" y1="49212" x2="1616" y2="46424"/>
                          <a14:foregroundMark x1="7062" y1="51939" x2="1616" y2="52182"/>
                          <a14:foregroundMark x1="30341" y1="69030" x2="20287" y2="62606"/>
                          <a14:foregroundMark x1="29204" y1="71818" x2="18013" y2="75030"/>
                          <a14:foregroundMark x1="64572" y1="79455" x2="79114" y2="86848"/>
                          <a14:foregroundMark x1="60922" y1="84061" x2="57929" y2="88000"/>
                        </a14:backgroundRemoval>
                      </a14:imgEffect>
                    </a14:imgLayer>
                  </a14:imgProps>
                </a:ext>
                <a:ext uri="{28A0092B-C50C-407E-A947-70E740481C1C}">
                  <a14:useLocalDpi xmlns:a14="http://schemas.microsoft.com/office/drawing/2010/main" val="0"/>
                </a:ext>
              </a:extLst>
            </a:blip>
            <a:stretch>
              <a:fillRect/>
            </a:stretch>
          </p:blipFill>
          <p:spPr>
            <a:xfrm flipH="1">
              <a:off x="1368494" y="122229"/>
              <a:ext cx="1897219" cy="1873585"/>
            </a:xfrm>
            <a:prstGeom prst="rect">
              <a:avLst/>
            </a:prstGeom>
          </p:spPr>
        </p:pic>
      </p:grpSp>
      <p:sp>
        <p:nvSpPr>
          <p:cNvPr id="10" name="TextBox 9"/>
          <p:cNvSpPr txBox="1"/>
          <p:nvPr/>
        </p:nvSpPr>
        <p:spPr>
          <a:xfrm>
            <a:off x="1941630" y="2248542"/>
            <a:ext cx="10371779" cy="707886"/>
          </a:xfrm>
          <a:prstGeom prst="rect">
            <a:avLst/>
          </a:prstGeom>
          <a:noFill/>
        </p:spPr>
        <p:txBody>
          <a:bodyPr wrap="square" rtlCol="0">
            <a:spAutoFit/>
          </a:bodyPr>
          <a:lstStyle/>
          <a:p>
            <a:r>
              <a:rPr lang="en-US" sz="4000" b="1" dirty="0" err="1">
                <a:solidFill>
                  <a:srgbClr val="002060"/>
                </a:solidFill>
                <a:latin typeface="UTM Aptima" panose="02040603050506020204" pitchFamily="18" charset="0"/>
              </a:rPr>
              <a:t>Tôi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là</a:t>
            </a:r>
            <a:r>
              <a:rPr lang="en-US" sz="4000" b="1" dirty="0">
                <a:solidFill>
                  <a:srgbClr val="002060"/>
                </a:solidFill>
                <a:latin typeface="UTM Aptima" panose="02040603050506020204" pitchFamily="18" charset="0"/>
              </a:rPr>
              <a:t> Long, </a:t>
            </a:r>
            <a:r>
              <a:rPr lang="en-US" sz="4000" b="1" dirty="0" err="1">
                <a:solidFill>
                  <a:srgbClr val="FF0000"/>
                </a:solidFill>
                <a:latin typeface="UTM Aptima" panose="02040603050506020204" pitchFamily="18" charset="0"/>
              </a:rPr>
              <a:t>tôi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chẳng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giống</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ai</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hết</a:t>
            </a:r>
            <a:r>
              <a:rPr lang="en-US" sz="4000" b="1" dirty="0">
                <a:solidFill>
                  <a:srgbClr val="002060"/>
                </a:solidFill>
                <a:latin typeface="UTM Aptima" panose="02040603050506020204" pitchFamily="18" charset="0"/>
              </a:rPr>
              <a:t>.</a:t>
            </a:r>
            <a:endParaRPr lang="en-US" sz="4000" dirty="0">
              <a:solidFill>
                <a:srgbClr val="00B0F0"/>
              </a:solidFill>
            </a:endParaRPr>
          </a:p>
        </p:txBody>
      </p:sp>
      <p:sp>
        <p:nvSpPr>
          <p:cNvPr id="23" name="TextBox 22"/>
          <p:cNvSpPr txBox="1"/>
          <p:nvPr/>
        </p:nvSpPr>
        <p:spPr>
          <a:xfrm>
            <a:off x="1841481" y="3311327"/>
            <a:ext cx="9820868" cy="1323439"/>
          </a:xfrm>
          <a:prstGeom prst="rect">
            <a:avLst/>
          </a:prstGeom>
          <a:noFill/>
        </p:spPr>
        <p:txBody>
          <a:bodyPr wrap="square" rtlCol="0">
            <a:spAutoFit/>
          </a:bodyPr>
          <a:lstStyle/>
          <a:p>
            <a:pPr algn="just"/>
            <a:r>
              <a:rPr lang="en-US" sz="4000" b="1" dirty="0" err="1">
                <a:solidFill>
                  <a:srgbClr val="002060"/>
                </a:solidFill>
                <a:latin typeface="UTM Aptima" panose="02040603050506020204" pitchFamily="18" charset="0"/>
              </a:rPr>
              <a:t>Cậu</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chậm</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rãi</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Khánh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thì</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nhanh</a:t>
            </a:r>
            <a:r>
              <a:rPr lang="en-US" sz="4000" b="1" dirty="0">
                <a:solidFill>
                  <a:srgbClr val="002060"/>
                </a:solidFill>
                <a:latin typeface="UTM Aptima" panose="02040603050506020204" pitchFamily="18" charset="0"/>
              </a:rPr>
              <a:t> </a:t>
            </a:r>
            <a:r>
              <a:rPr lang="en-US" sz="4000" b="1" dirty="0" err="1">
                <a:solidFill>
                  <a:srgbClr val="002060"/>
                </a:solidFill>
                <a:latin typeface="UTM Aptima" panose="02040603050506020204" pitchFamily="18" charset="0"/>
              </a:rPr>
              <a:t>nhảu</a:t>
            </a:r>
            <a:r>
              <a:rPr lang="en-US" sz="4000" b="1" dirty="0">
                <a:solidFill>
                  <a:srgbClr val="002060"/>
                </a:solidFill>
                <a:latin typeface="UTM Aptima" panose="02040603050506020204" pitchFamily="18" charset="0"/>
              </a:rPr>
              <a:t>, </a:t>
            </a:r>
            <a:r>
              <a:rPr lang="en-US" sz="4000" b="1" dirty="0" err="1">
                <a:solidFill>
                  <a:srgbClr val="FF0000"/>
                </a:solidFill>
                <a:latin typeface="UTM Aptima" panose="02040603050506020204" pitchFamily="18" charset="0"/>
              </a:rPr>
              <a:t>sao</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nhầm</a:t>
            </a:r>
            <a:r>
              <a:rPr lang="en-US" sz="4000" b="1" dirty="0">
                <a:solidFill>
                  <a:srgbClr val="FF0000"/>
                </a:solidFill>
                <a:latin typeface="UTM Aptima" panose="02040603050506020204" pitchFamily="18" charset="0"/>
              </a:rPr>
              <a:t> </a:t>
            </a:r>
            <a:r>
              <a:rPr lang="en-US" sz="4000" b="1" dirty="0" err="1">
                <a:solidFill>
                  <a:srgbClr val="FF0000"/>
                </a:solidFill>
                <a:latin typeface="UTM Aptima" panose="02040603050506020204" pitchFamily="18" charset="0"/>
              </a:rPr>
              <a:t>được</a:t>
            </a:r>
            <a:r>
              <a:rPr lang="en-US" sz="4000" b="1" dirty="0">
                <a:solidFill>
                  <a:srgbClr val="002060"/>
                </a:solidFill>
                <a:latin typeface="UTM Aptima" panose="02040603050506020204" pitchFamily="18" charset="0"/>
              </a:rPr>
              <a:t>.</a:t>
            </a:r>
          </a:p>
        </p:txBody>
      </p:sp>
    </p:spTree>
    <p:extLst>
      <p:ext uri="{BB962C8B-B14F-4D97-AF65-F5344CB8AC3E}">
        <p14:creationId xmlns:p14="http://schemas.microsoft.com/office/powerpoint/2010/main" val="27707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886506" y="1220725"/>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nối</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tiếp</a:t>
              </a:r>
              <a:endParaRPr lang="en-US" sz="5400" b="1" dirty="0">
                <a:solidFill>
                  <a:srgbClr val="FF6600"/>
                </a:solidFill>
                <a:effectLst>
                  <a:reflection blurRad="6350" stA="55000" endA="300" endPos="45500" dir="5400000" sy="-100000" algn="bl" rotWithShape="0"/>
                </a:effectLst>
                <a:latin typeface="UTM Avo" panose="02040603050506020204" pitchFamily="18" charset="0"/>
              </a:endParaRP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145500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grpSp>
        <p:nvGrpSpPr>
          <p:cNvPr id="10" name="Group 9"/>
          <p:cNvGrpSpPr/>
          <p:nvPr/>
        </p:nvGrpSpPr>
        <p:grpSpPr>
          <a:xfrm flipH="1">
            <a:off x="1110472" y="-1301932"/>
            <a:ext cx="8374744" cy="7678057"/>
            <a:chOff x="6544408" y="-943044"/>
            <a:chExt cx="5628630" cy="4975045"/>
          </a:xfrm>
        </p:grpSpPr>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6544408" y="-943044"/>
              <a:ext cx="5628630" cy="4975045"/>
            </a:xfrm>
            <a:prstGeom prst="rect">
              <a:avLst/>
            </a:prstGeom>
          </p:spPr>
        </p:pic>
        <p:sp>
          <p:nvSpPr>
            <p:cNvPr id="12" name="TextBox 11"/>
            <p:cNvSpPr txBox="1"/>
            <p:nvPr/>
          </p:nvSpPr>
          <p:spPr>
            <a:xfrm>
              <a:off x="7841807" y="1250369"/>
              <a:ext cx="3381757" cy="1136726"/>
            </a:xfrm>
            <a:prstGeom prst="rect">
              <a:avLst/>
            </a:prstGeom>
            <a:noFill/>
          </p:spPr>
          <p:txBody>
            <a:bodyPr wrap="square" rtlCol="0">
              <a:spAutoFit/>
            </a:bodyPr>
            <a:lstStyle/>
            <a:p>
              <a:pPr algn="ctr"/>
              <a:r>
                <a:rPr lang="en-US" sz="5400" b="1" dirty="0" err="1">
                  <a:solidFill>
                    <a:srgbClr val="FF6600"/>
                  </a:solidFill>
                  <a:effectLst>
                    <a:reflection blurRad="6350" stA="55000" endA="300" endPos="45500" dir="5400000" sy="-100000" algn="bl" rotWithShape="0"/>
                  </a:effectLst>
                  <a:latin typeface="UTM Avo" panose="02040603050506020204" pitchFamily="18" charset="0"/>
                </a:rPr>
                <a:t>Luyện</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đọc</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theo</a:t>
              </a:r>
              <a:r>
                <a:rPr lang="en-US" sz="5400" b="1" dirty="0">
                  <a:solidFill>
                    <a:srgbClr val="FF6600"/>
                  </a:solidFill>
                  <a:effectLst>
                    <a:reflection blurRad="6350" stA="55000" endA="300" endPos="45500" dir="5400000" sy="-100000" algn="bl" rotWithShape="0"/>
                  </a:effectLst>
                  <a:latin typeface="UTM Avo" panose="02040603050506020204" pitchFamily="18" charset="0"/>
                </a:rPr>
                <a:t> </a:t>
              </a:r>
              <a:r>
                <a:rPr lang="en-US" sz="5400" b="1" dirty="0" err="1">
                  <a:solidFill>
                    <a:srgbClr val="FF6600"/>
                  </a:solidFill>
                  <a:effectLst>
                    <a:reflection blurRad="6350" stA="55000" endA="300" endPos="45500" dir="5400000" sy="-100000" algn="bl" rotWithShape="0"/>
                  </a:effectLst>
                  <a:latin typeface="UTM Avo" panose="02040603050506020204" pitchFamily="18" charset="0"/>
                </a:rPr>
                <a:t>nhóm</a:t>
              </a:r>
              <a:r>
                <a:rPr lang="en-US" sz="5400" b="1" dirty="0">
                  <a:solidFill>
                    <a:srgbClr val="FF6600"/>
                  </a:solidFill>
                  <a:effectLst>
                    <a:reflection blurRad="6350" stA="55000" endA="300" endPos="45500" dir="5400000" sy="-100000" algn="bl" rotWithShape="0"/>
                  </a:effectLst>
                  <a:latin typeface="UTM Avo" panose="02040603050506020204" pitchFamily="18" charset="0"/>
                </a:rPr>
                <a:t> 4</a:t>
              </a:r>
            </a:p>
          </p:txBody>
        </p:sp>
      </p:grpSp>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spTree>
    <p:extLst>
      <p:ext uri="{BB962C8B-B14F-4D97-AF65-F5344CB8AC3E}">
        <p14:creationId xmlns:p14="http://schemas.microsoft.com/office/powerpoint/2010/main" val="320801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 2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endParaRPr>
          </a:p>
        </p:txBody>
      </p:sp>
      <p:sp>
        <p:nvSpPr>
          <p:cNvPr id="10" name="文本框 38"/>
          <p:cNvSpPr txBox="1"/>
          <p:nvPr/>
        </p:nvSpPr>
        <p:spPr>
          <a:xfrm>
            <a:off x="1052731" y="2264888"/>
            <a:ext cx="8897179"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TÌM HIỂU BÀI</a:t>
            </a:r>
            <a:endParaRPr lang="zh-CN" altLang="en-US"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9" name="文本框 38"/>
          <p:cNvSpPr txBox="1"/>
          <p:nvPr/>
        </p:nvSpPr>
        <p:spPr>
          <a:xfrm>
            <a:off x="3645080" y="921417"/>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Nexa Rush Slab Black Shadow" panose="020B0606040200020203" pitchFamily="34" charset="0"/>
                <a:ea typeface="思源黑体 CN Medium" panose="020B0600000000000000" pitchFamily="34" charset="-122"/>
              </a:rPr>
              <a:t>01</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Nexa Rush Slab Black Shadow" panose="020B0606040200020203" pitchFamily="34" charset="0"/>
              <a:ea typeface="思源黑体 CN Medium" panose="020B0600000000000000" pitchFamily="34" charset="-122"/>
            </a:endParaRPr>
          </a:p>
        </p:txBody>
      </p:sp>
      <p:sp>
        <p:nvSpPr>
          <p:cNvPr id="10" name="文本框 38"/>
          <p:cNvSpPr txBox="1"/>
          <p:nvPr/>
        </p:nvSpPr>
        <p:spPr>
          <a:xfrm>
            <a:off x="2075621" y="2358391"/>
            <a:ext cx="7131520" cy="144655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8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KHỞI ĐỘNG</a:t>
            </a:r>
            <a:endParaRPr lang="zh-CN" altLang="en-US" sz="8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58814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a16="http://schemas.microsoft.com/office/drawing/2014/main" id="{2C9DD5BC-4BCB-4B25-466C-AE5BF3D1159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a16="http://schemas.microsoft.com/office/drawing/2014/main" id="{BF458DFC-396D-4F2C-B38F-9FDE1B3662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a16="http://schemas.microsoft.com/office/drawing/2014/main" id="{C6821B68-802E-2C33-43DE-528B28C5613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extLst/>
          </p:nvPr>
        </p:nvGraphicFramePr>
        <p:xfrm>
          <a:off x="305383" y="1640901"/>
          <a:ext cx="11567985" cy="5007593"/>
        </p:xfrm>
        <a:graphic>
          <a:graphicData uri="http://schemas.openxmlformats.org/drawingml/2006/table">
            <a:tbl>
              <a:tblPr firstRow="1" bandRow="1">
                <a:tableStyleId>{D7AC3CCA-C797-4891-BE02-D94E43425B78}</a:tableStyleId>
              </a:tblPr>
              <a:tblGrid>
                <a:gridCol w="1945997">
                  <a:extLst>
                    <a:ext uri="{9D8B030D-6E8A-4147-A177-3AD203B41FA5}">
                      <a16:colId xmlns:a16="http://schemas.microsoft.com/office/drawing/2014/main" val="1515413346"/>
                    </a:ext>
                  </a:extLst>
                </a:gridCol>
                <a:gridCol w="6060981">
                  <a:extLst>
                    <a:ext uri="{9D8B030D-6E8A-4147-A177-3AD203B41FA5}">
                      <a16:colId xmlns:a16="http://schemas.microsoft.com/office/drawing/2014/main" val="1311462016"/>
                    </a:ext>
                  </a:extLst>
                </a:gridCol>
                <a:gridCol w="3561007">
                  <a:extLst>
                    <a:ext uri="{9D8B030D-6E8A-4147-A177-3AD203B41FA5}">
                      <a16:colId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a:solidFill>
                      <a:schemeClr val="accent2">
                        <a:lumMod val="75000"/>
                      </a:schemeClr>
                    </a:solidFill>
                    <a:latin typeface="Arial" panose="020B0604020202020204" pitchFamily="34" charset="0"/>
                    <a:cs typeface="Arial" panose="020B0604020202020204" pitchFamily="34" charset="0"/>
                  </a:rPr>
                  <a:t>Bài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tập</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đọc</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muốn</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nói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với</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chúng</a:t>
                </a:r>
                <a:r>
                  <a:rPr lang="en-US" sz="3600" b="1" dirty="0">
                    <a:solidFill>
                      <a:schemeClr val="accent2">
                        <a:lumMod val="75000"/>
                      </a:schemeClr>
                    </a:solidFill>
                    <a:latin typeface="Arial" panose="020B0604020202020204" pitchFamily="34" charset="0"/>
                    <a:cs typeface="Arial" panose="020B0604020202020204" pitchFamily="34" charset="0"/>
                  </a:rPr>
                  <a:t> ta </a:t>
                </a:r>
                <a:r>
                  <a:rPr lang="en-US" sz="3600" b="1" dirty="0" err="1">
                    <a:solidFill>
                      <a:schemeClr val="accent2">
                        <a:lumMod val="75000"/>
                      </a:schemeClr>
                    </a:solidFill>
                    <a:latin typeface="Arial" panose="020B0604020202020204" pitchFamily="34" charset="0"/>
                    <a:cs typeface="Arial" panose="020B0604020202020204" pitchFamily="34" charset="0"/>
                  </a:rPr>
                  <a:t>điều</a:t>
                </a:r>
                <a:r>
                  <a:rPr lang="en-US" sz="3600" b="1" dirty="0">
                    <a:solidFill>
                      <a:schemeClr val="accent2">
                        <a:lumMod val="75000"/>
                      </a:schemeClr>
                    </a:solidFill>
                    <a:latin typeface="Arial" panose="020B0604020202020204" pitchFamily="34" charset="0"/>
                    <a:cs typeface="Arial" panose="020B0604020202020204" pitchFamily="34" charset="0"/>
                  </a:rPr>
                  <a:t> </a:t>
                </a:r>
                <a:r>
                  <a:rPr lang="en-US" sz="3600" b="1" dirty="0" err="1">
                    <a:solidFill>
                      <a:schemeClr val="accent2">
                        <a:lumMod val="75000"/>
                      </a:schemeClr>
                    </a:solidFill>
                    <a:latin typeface="Arial" panose="020B0604020202020204" pitchFamily="34" charset="0"/>
                    <a:cs typeface="Arial" panose="020B0604020202020204" pitchFamily="34" charset="0"/>
                  </a:rPr>
                  <a:t>gì</a:t>
                </a:r>
                <a:r>
                  <a:rPr lang="en-US" sz="3600" b="1" dirty="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Mỗi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ngư</a:t>
            </a:r>
            <a:r>
              <a:rPr lang="en-US" sz="4000" b="1" dirty="0">
                <a:latin typeface="Arial" panose="020B0604020202020204" pitchFamily="34" charset="0"/>
                <a:cs typeface="Arial" panose="020B0604020202020204" pitchFamily="34" charset="0"/>
              </a:rPr>
              <a:t>ờ</a:t>
            </a:r>
            <a:r>
              <a:rPr lang="vi-VN" sz="4000" b="1" dirty="0">
                <a:latin typeface="Arial" panose="020B0604020202020204" pitchFamily="34" charset="0"/>
                <a:cs typeface="Arial" panose="020B0604020202020204" pitchFamily="34" charset="0"/>
              </a:rPr>
              <a:t>i 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grpSp>
        <p:nvGrpSpPr>
          <p:cNvPr id="18" name="Group 17">
            <a:extLst>
              <a:ext uri="{FF2B5EF4-FFF2-40B4-BE49-F238E27FC236}">
                <a16:creationId xmlns:a16="http://schemas.microsoft.com/office/drawing/2014/main" id="{AA8BE21F-8AB8-BF41-B4D4-5456C02F11E9}"/>
              </a:ext>
            </a:extLst>
          </p:cNvPr>
          <p:cNvGrpSpPr/>
          <p:nvPr/>
        </p:nvGrpSpPr>
        <p:grpSpPr>
          <a:xfrm>
            <a:off x="0" y="90211"/>
            <a:ext cx="12008994" cy="1543127"/>
            <a:chOff x="183006" y="76123"/>
            <a:chExt cx="12008994" cy="1839425"/>
          </a:xfrm>
        </p:grpSpPr>
        <p:grpSp>
          <p:nvGrpSpPr>
            <p:cNvPr id="19" name="Group 18">
              <a:extLst>
                <a:ext uri="{FF2B5EF4-FFF2-40B4-BE49-F238E27FC236}">
                  <a16:creationId xmlns:a16="http://schemas.microsoft.com/office/drawing/2014/main" id="{8A3D89DC-A98D-D744-AFB1-19A365F7CEE3}"/>
                </a:ext>
              </a:extLst>
            </p:cNvPr>
            <p:cNvGrpSpPr/>
            <p:nvPr/>
          </p:nvGrpSpPr>
          <p:grpSpPr>
            <a:xfrm>
              <a:off x="1180930" y="237092"/>
              <a:ext cx="11011070" cy="1678456"/>
              <a:chOff x="919673" y="197904"/>
              <a:chExt cx="11011070" cy="1678456"/>
            </a:xfrm>
            <a:effectLst>
              <a:outerShdw blurRad="50800" dist="38100" dir="16200000" rotWithShape="0">
                <a:prstClr val="black">
                  <a:alpha val="40000"/>
                </a:prstClr>
              </a:outerShdw>
            </a:effectLst>
          </p:grpSpPr>
          <p:grpSp>
            <p:nvGrpSpPr>
              <p:cNvPr id="21" name="Group 20">
                <a:extLst>
                  <a:ext uri="{FF2B5EF4-FFF2-40B4-BE49-F238E27FC236}">
                    <a16:creationId xmlns:a16="http://schemas.microsoft.com/office/drawing/2014/main" id="{BB823A32-AA32-4243-874C-D21195985B9D}"/>
                  </a:ext>
                </a:extLst>
              </p:cNvPr>
              <p:cNvGrpSpPr/>
              <p:nvPr/>
            </p:nvGrpSpPr>
            <p:grpSpPr>
              <a:xfrm>
                <a:off x="919673" y="197904"/>
                <a:ext cx="11011070" cy="1678456"/>
                <a:chOff x="994238" y="364022"/>
                <a:chExt cx="11011070" cy="1939194"/>
              </a:xfrm>
            </p:grpSpPr>
            <p:sp>
              <p:nvSpPr>
                <p:cNvPr id="23" name="Rectangle: Rounded Corners 19">
                  <a:extLst>
                    <a:ext uri="{FF2B5EF4-FFF2-40B4-BE49-F238E27FC236}">
                      <a16:creationId xmlns:a16="http://schemas.microsoft.com/office/drawing/2014/main" id="{9CA6F0BF-CF25-5146-A439-DB33CFA1A1D7}"/>
                    </a:ext>
                  </a:extLst>
                </p:cNvPr>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1">
                  <a:extLst>
                    <a:ext uri="{FF2B5EF4-FFF2-40B4-BE49-F238E27FC236}">
                      <a16:creationId xmlns:a16="http://schemas.microsoft.com/office/drawing/2014/main" id="{6773E3B0-E2E3-EF44-BEFD-0DCBA6A38D25}"/>
                    </a:ext>
                  </a:extLst>
                </p:cNvPr>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FA200E33-78C6-CD40-89F7-BA6365419425}"/>
                  </a:ext>
                </a:extLst>
              </p:cNvPr>
              <p:cNvSpPr txBox="1"/>
              <p:nvPr/>
            </p:nvSpPr>
            <p:spPr>
              <a:xfrm>
                <a:off x="1362242" y="404984"/>
                <a:ext cx="10568501" cy="1100620"/>
              </a:xfrm>
              <a:prstGeom prst="rect">
                <a:avLst/>
              </a:prstGeom>
              <a:noFill/>
            </p:spPr>
            <p:txBody>
              <a:bodyPr wrap="square" rtlCol="0">
                <a:spAutoFit/>
              </a:bodyPr>
              <a:lstStyle/>
              <a:p>
                <a:pPr algn="ctr"/>
                <a:r>
                  <a:rPr lang="en-US" sz="5400" b="1" dirty="0">
                    <a:solidFill>
                      <a:schemeClr val="accent2">
                        <a:lumMod val="75000"/>
                      </a:schemeClr>
                    </a:solidFill>
                    <a:latin typeface="#9Slide07 IcielKoni Black" pitchFamily="2" charset="77"/>
                    <a:cs typeface="Arial" panose="020B0604020202020204" pitchFamily="34" charset="0"/>
                  </a:rPr>
                  <a:t>NỘI DUNG</a:t>
                </a:r>
                <a:endParaRPr lang="en-US" sz="5400" b="1" dirty="0">
                  <a:solidFill>
                    <a:srgbClr val="002060"/>
                  </a:solidFill>
                  <a:latin typeface="#9Slide07 IcielKoni Black" pitchFamily="2" charset="77"/>
                  <a:cs typeface="Arial" panose="020B0604020202020204" pitchFamily="34" charset="0"/>
                </a:endParaRPr>
              </a:p>
            </p:txBody>
          </p:sp>
        </p:grpSp>
        <p:pic>
          <p:nvPicPr>
            <p:cNvPr id="20" name="图片 4">
              <a:extLst>
                <a:ext uri="{FF2B5EF4-FFF2-40B4-BE49-F238E27FC236}">
                  <a16:creationId xmlns:a16="http://schemas.microsoft.com/office/drawing/2014/main" id="{74566BAC-C8ED-BB42-AA2B-4BF482C0DE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nodeType="clickEffect">
                                  <p:stCondLst>
                                    <p:cond delay="0"/>
                                  </p:stCondLst>
                                  <p:childTnLst>
                                    <p:animEffect transition="out" filter="blinds(horizontal)">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 3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endParaRPr>
          </a:p>
        </p:txBody>
      </p:sp>
      <p:sp>
        <p:nvSpPr>
          <p:cNvPr id="10" name="文本框 38"/>
          <p:cNvSpPr txBox="1"/>
          <p:nvPr/>
        </p:nvSpPr>
        <p:spPr>
          <a:xfrm>
            <a:off x="1192791" y="2488157"/>
            <a:ext cx="8897179" cy="144655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8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LUYỆN ĐỌC LẠI</a:t>
            </a:r>
            <a:endParaRPr lang="zh-CN" altLang="en-US" sz="8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2778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03</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endParaRPr>
          </a:p>
        </p:txBody>
      </p:sp>
      <p:sp>
        <p:nvSpPr>
          <p:cNvPr id="10" name="文本框 38"/>
          <p:cNvSpPr txBox="1"/>
          <p:nvPr/>
        </p:nvSpPr>
        <p:spPr>
          <a:xfrm>
            <a:off x="2075621"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VẬN DỤNG</a:t>
            </a:r>
            <a:endParaRPr lang="zh-CN" altLang="en-US" sz="9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380521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045652"/>
            <a:ext cx="12876646" cy="432690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884419"/>
            <a:ext cx="12864476" cy="3593944"/>
            <a:chOff x="2724911" y="-1680348"/>
            <a:chExt cx="5753906" cy="3593944"/>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1680348"/>
              <a:ext cx="5753906" cy="3593944"/>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endParaRPr lang="en-US" sz="4400" b="1" dirty="0">
                <a:solidFill>
                  <a:srgbClr val="E53B8C"/>
                </a:solidFill>
                <a:latin typeface="UTM Avo" panose="02040603050506020204" pitchFamily="18" charset="0"/>
              </a:endParaRPr>
            </a:p>
          </p:txBody>
        </p:sp>
        <p:sp>
          <p:nvSpPr>
            <p:cNvPr id="21" name="TextBox 20"/>
            <p:cNvSpPr txBox="1"/>
            <p:nvPr/>
          </p:nvSpPr>
          <p:spPr>
            <a:xfrm>
              <a:off x="3675541" y="-171309"/>
              <a:ext cx="4214664" cy="1077218"/>
            </a:xfrm>
            <a:prstGeom prst="rect">
              <a:avLst/>
            </a:prstGeom>
            <a:noFill/>
          </p:spPr>
          <p:txBody>
            <a:bodyPr wrap="square" rtlCol="0">
              <a:spAutoFit/>
            </a:bodyPr>
            <a:lstStyle/>
            <a:p>
              <a:r>
                <a:rPr lang="en-US" sz="3200" b="1" dirty="0" err="1">
                  <a:solidFill>
                    <a:srgbClr val="E53B8C"/>
                  </a:solidFill>
                  <a:latin typeface="UTM Avo" panose="02040603050506020204" pitchFamily="18" charset="0"/>
                </a:rPr>
                <a:t>Em</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hãy</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trao</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đổi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với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bạn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những</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điều</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đặc</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biệt</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mỗi</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thành</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viên</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trong</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tổ</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của</a:t>
              </a:r>
              <a:r>
                <a:rPr lang="en-US" sz="3200" b="1" dirty="0">
                  <a:solidFill>
                    <a:srgbClr val="E53B8C"/>
                  </a:solidFill>
                  <a:latin typeface="UTM Avo" panose="02040603050506020204" pitchFamily="18" charset="0"/>
                </a:rPr>
                <a:t> </a:t>
              </a:r>
              <a:r>
                <a:rPr lang="en-US" sz="3200" b="1" dirty="0" err="1">
                  <a:solidFill>
                    <a:srgbClr val="E53B8C"/>
                  </a:solidFill>
                  <a:latin typeface="UTM Avo" panose="02040603050506020204" pitchFamily="18" charset="0"/>
                </a:rPr>
                <a:t>mình</a:t>
              </a:r>
              <a:r>
                <a:rPr lang="en-US" sz="3200" b="1" dirty="0">
                  <a:solidFill>
                    <a:srgbClr val="E53B8C"/>
                  </a:solidFill>
                  <a:latin typeface="UTM Avo" panose="02040603050506020204" pitchFamily="18" charset="0"/>
                </a:rPr>
                <a:t>.</a:t>
              </a:r>
            </a:p>
          </p:txBody>
        </p:sp>
      </p:grpSp>
      <p:sp>
        <p:nvSpPr>
          <p:cNvPr id="22" name="TextBox 21"/>
          <p:cNvSpPr txBox="1"/>
          <p:nvPr/>
        </p:nvSpPr>
        <p:spPr>
          <a:xfrm>
            <a:off x="832704" y="2343019"/>
            <a:ext cx="9423067" cy="3046988"/>
          </a:xfrm>
          <a:prstGeom prst="rect">
            <a:avLst/>
          </a:prstGeom>
          <a:noFill/>
        </p:spPr>
        <p:txBody>
          <a:bodyPr wrap="square" rtlCol="0">
            <a:spAutoFit/>
          </a:bodyPr>
          <a:lstStyle/>
          <a:p>
            <a:r>
              <a:rPr lang="en-US" sz="3200" b="1" dirty="0" err="1">
                <a:solidFill>
                  <a:srgbClr val="002060"/>
                </a:solidFill>
                <a:latin typeface="UTM Avo" panose="02040603050506020204" pitchFamily="18" charset="0"/>
              </a:rPr>
              <a:t>Hướng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dẫn</a:t>
            </a:r>
            <a:endParaRPr lang="en-US" sz="3200" b="1" dirty="0">
              <a:solidFill>
                <a:srgbClr val="002060"/>
              </a:solidFill>
              <a:latin typeface="UTM Avo" panose="02040603050506020204" pitchFamily="18" charset="0"/>
            </a:endParaRPr>
          </a:p>
          <a:p>
            <a:endParaRPr lang="en-US" sz="2800" b="1" dirty="0">
              <a:solidFill>
                <a:srgbClr val="002060"/>
              </a:solidFill>
              <a:latin typeface="UTM Avo" panose="02040603050506020204" pitchFamily="18" charset="0"/>
            </a:endParaRP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trong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tổ</a:t>
            </a:r>
            <a:endParaRPr lang="en-US" sz="3200" b="1" dirty="0">
              <a:solidFill>
                <a:srgbClr val="002060"/>
              </a:solidFill>
              <a:latin typeface="UTM Avo" panose="02040603050506020204" pitchFamily="18" charset="0"/>
            </a:endParaRPr>
          </a:p>
          <a:p>
            <a:pPr marL="514350" indent="-514350">
              <a:buAutoNum type="arabicPeriod"/>
            </a:pPr>
            <a:r>
              <a:rPr lang="en-US" sz="3200" b="1" dirty="0" err="1">
                <a:solidFill>
                  <a:srgbClr val="002060"/>
                </a:solidFill>
                <a:latin typeface="UTM Avo" panose="02040603050506020204" pitchFamily="18" charset="0"/>
              </a:rPr>
              <a:t>Nghĩ</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đến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những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đặc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điểm</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của</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và</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riêng</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chỉ</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người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đó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có</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vẻ</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khác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nổi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bật</a:t>
            </a:r>
            <a:r>
              <a:rPr lang="en-US" sz="3200" b="1" dirty="0">
                <a:solidFill>
                  <a:srgbClr val="002060"/>
                </a:solidFill>
                <a:latin typeface="UTM Avo" panose="02040603050506020204" pitchFamily="18" charset="0"/>
              </a:rPr>
              <a:t> so </a:t>
            </a:r>
            <a:r>
              <a:rPr lang="en-US" sz="3200" b="1" dirty="0" err="1">
                <a:solidFill>
                  <a:srgbClr val="002060"/>
                </a:solidFill>
                <a:latin typeface="UTM Avo" panose="02040603050506020204" pitchFamily="18" charset="0"/>
              </a:rPr>
              <a:t>với</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các</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thành</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viên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còn</a:t>
            </a:r>
            <a:r>
              <a:rPr lang="en-US" sz="3200" b="1" dirty="0">
                <a:solidFill>
                  <a:srgbClr val="002060"/>
                </a:solidFill>
                <a:latin typeface="UTM Avo" panose="02040603050506020204" pitchFamily="18" charset="0"/>
              </a:rPr>
              <a:t> </a:t>
            </a:r>
            <a:r>
              <a:rPr lang="en-US" sz="3200" b="1" dirty="0" err="1">
                <a:solidFill>
                  <a:srgbClr val="002060"/>
                </a:solidFill>
                <a:latin typeface="UTM Avo" panose="02040603050506020204" pitchFamily="18" charset="0"/>
              </a:rPr>
              <a:t>lại</a:t>
            </a:r>
            <a:r>
              <a:rPr lang="en-US" sz="3200" b="1" dirty="0">
                <a:solidFill>
                  <a:srgbClr val="002060"/>
                </a:solidFill>
                <a:latin typeface="UTM Avo" panose="02040603050506020204" pitchFamily="18" charset="0"/>
              </a:rPr>
              <a:t>)</a:t>
            </a:r>
          </a:p>
        </p:txBody>
      </p:sp>
    </p:spTree>
    <p:extLst>
      <p:ext uri="{BB962C8B-B14F-4D97-AF65-F5344CB8AC3E}">
        <p14:creationId xmlns:p14="http://schemas.microsoft.com/office/powerpoint/2010/main" val="3662742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acer\配图\0e6c7aa66eb413773ffe55293db78bc5.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80124" y="-201478"/>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17355" y="469018"/>
            <a:ext cx="10104895" cy="1200329"/>
          </a:xfrm>
          <a:prstGeom prst="rect">
            <a:avLst/>
          </a:prstGeom>
          <a:noFill/>
        </p:spPr>
        <p:txBody>
          <a:bodyPr wrap="square" rtlCol="0">
            <a:spAutoFit/>
          </a:bodyPr>
          <a:lstStyle/>
          <a:p>
            <a:pPr algn="ctr"/>
            <a:r>
              <a:rPr lang="en-US" sz="3600" b="1">
                <a:solidFill>
                  <a:srgbClr val="002060"/>
                </a:solidFill>
                <a:latin typeface="UTM Avo" panose="02040603050506020204" pitchFamily="18" charset="0"/>
              </a:rPr>
              <a:t>Tìm và nói nhanh 5 điểm khác nhau </a:t>
            </a:r>
          </a:p>
          <a:p>
            <a:pPr algn="ctr"/>
            <a:r>
              <a:rPr lang="en-US" sz="3600" b="1">
                <a:solidFill>
                  <a:srgbClr val="002060"/>
                </a:solidFill>
                <a:latin typeface="UTM Avo" panose="02040603050506020204" pitchFamily="18" charset="0"/>
              </a:rPr>
              <a:t>giữa 2 bức tranh.</a:t>
            </a: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475944" y="469018"/>
            <a:ext cx="996394" cy="569368"/>
          </a:xfrm>
          <a:prstGeom prst="rect">
            <a:avLst/>
          </a:prstGeom>
        </p:spPr>
      </p:pic>
      <p:pic>
        <p:nvPicPr>
          <p:cNvPr id="7" name="Picture 6"/>
          <p:cNvPicPr>
            <a:picLocks noChangeAspect="1"/>
          </p:cNvPicPr>
          <p:nvPr/>
        </p:nvPicPr>
        <p:blipFill>
          <a:blip r:embed="rId5">
            <a:extLst>
              <a:ext uri="{BEBA8EAE-BF5A-486C-A8C5-ECC9F3942E4B}">
                <a14:imgProps xmlns:a14="http://schemas.microsoft.com/office/drawing/2010/main">
                  <a14:imgLayer r:embed="rId6">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633182" y="2216257"/>
            <a:ext cx="11024316" cy="3768431"/>
          </a:xfrm>
          <a:prstGeom prst="rect">
            <a:avLst/>
          </a:prstGeom>
        </p:spPr>
      </p:pic>
      <p:sp>
        <p:nvSpPr>
          <p:cNvPr id="8" name="Oval 7"/>
          <p:cNvSpPr/>
          <p:nvPr/>
        </p:nvSpPr>
        <p:spPr>
          <a:xfrm rot="1630486">
            <a:off x="3659061" y="3979672"/>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630486">
            <a:off x="9359854" y="396916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630486">
            <a:off x="3377509"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30486">
            <a:off x="8853406" y="422980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30486">
            <a:off x="3157948" y="4331333"/>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30486">
            <a:off x="8853407" y="2695961"/>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4911833">
            <a:off x="4165508" y="4331334"/>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600284">
            <a:off x="9866300" y="4300736"/>
            <a:ext cx="852406" cy="5574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974947" y="5196363"/>
            <a:ext cx="1675755" cy="9416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6895206" y="5196363"/>
            <a:ext cx="1427383" cy="8521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43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0"/>
            <a:ext cx="12463310" cy="685800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736314" y="3179475"/>
            <a:ext cx="3314320" cy="3780631"/>
          </a:xfrm>
          <a:prstGeom prst="rect">
            <a:avLst/>
          </a:prstGeom>
        </p:spPr>
      </p:pic>
      <p:sp>
        <p:nvSpPr>
          <p:cNvPr id="21" name="TextBox 20"/>
          <p:cNvSpPr txBox="1"/>
          <p:nvPr/>
        </p:nvSpPr>
        <p:spPr>
          <a:xfrm>
            <a:off x="1489773" y="624620"/>
            <a:ext cx="9423067" cy="769441"/>
          </a:xfrm>
          <a:prstGeom prst="rect">
            <a:avLst/>
          </a:prstGeom>
          <a:noFill/>
        </p:spPr>
        <p:txBody>
          <a:bodyPr wrap="square" rtlCol="0">
            <a:spAutoFit/>
          </a:bodyPr>
          <a:lstStyle/>
          <a:p>
            <a:pPr algn="ctr"/>
            <a:r>
              <a:rPr lang="en-US" sz="4400" b="1" dirty="0">
                <a:solidFill>
                  <a:srgbClr val="FF0000"/>
                </a:solidFill>
                <a:effectLst>
                  <a:reflection blurRad="6350" stA="55000" endA="300" endPos="45500" dir="5400000" sy="-100000" algn="bl" rotWithShape="0"/>
                </a:effectLst>
                <a:latin typeface="UTM Avo" panose="02040603050506020204" pitchFamily="18" charset="0"/>
              </a:rPr>
              <a:t>ĐỊNH HƯỚNG HỌC TẬP</a:t>
            </a:r>
          </a:p>
        </p:txBody>
      </p:sp>
      <p:sp>
        <p:nvSpPr>
          <p:cNvPr id="22" name="TextBox 21"/>
          <p:cNvSpPr txBox="1"/>
          <p:nvPr/>
        </p:nvSpPr>
        <p:spPr>
          <a:xfrm>
            <a:off x="852339" y="1905506"/>
            <a:ext cx="10394929" cy="3046988"/>
          </a:xfrm>
          <a:prstGeom prst="rect">
            <a:avLst/>
          </a:prstGeom>
          <a:noFill/>
        </p:spPr>
        <p:txBody>
          <a:bodyPr wrap="square" rtlCol="0">
            <a:spAutoFit/>
          </a:bodyPr>
          <a:lstStyle/>
          <a:p>
            <a:r>
              <a:rPr lang="vi-VN" sz="3200" b="1" dirty="0">
                <a:latin typeface="+mj-lt"/>
              </a:rPr>
              <a:t>+ Đọc lại bài </a:t>
            </a:r>
            <a:r>
              <a:rPr lang="en-US" sz="3200" b="1" i="1" dirty="0" err="1">
                <a:latin typeface="Times New Roman" panose="02020603050405020304" pitchFamily="18" charset="0"/>
                <a:cs typeface="Times New Roman" panose="02020603050405020304" pitchFamily="18" charset="0"/>
              </a:rPr>
              <a:t>Anh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em</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sinh</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đôi</a:t>
            </a:r>
            <a:r>
              <a:rPr lang="en-US" sz="3200" b="1" i="1" dirty="0">
                <a:latin typeface="Times New Roman" panose="02020603050405020304" pitchFamily="18" charset="0"/>
                <a:cs typeface="Times New Roman" panose="02020603050405020304" pitchFamily="18" charset="0"/>
              </a:rPr>
              <a:t> </a:t>
            </a:r>
            <a:r>
              <a:rPr lang="vi-VN" sz="3200" b="1" dirty="0">
                <a:latin typeface="+mj-lt"/>
              </a:rPr>
              <a:t>hiểu ý nghĩa bài đọc.</a:t>
            </a:r>
            <a:endParaRPr lang="en-US" sz="3200" b="1" dirty="0">
              <a:latin typeface="+mj-lt"/>
            </a:endParaRPr>
          </a:p>
          <a:p>
            <a:r>
              <a:rPr lang="vi-VN" sz="3200" b="1" dirty="0">
                <a:latin typeface="+mj-lt"/>
              </a:rPr>
              <a:t>+ Chia sẻ với người thân về bài đọc.</a:t>
            </a:r>
            <a:endParaRPr lang="en-US" sz="3200" b="1" dirty="0">
              <a:latin typeface="+mj-lt"/>
            </a:endParaRPr>
          </a:p>
          <a:p>
            <a:r>
              <a:rPr lang="vi-VN" sz="3200" b="1" dirty="0">
                <a:latin typeface="+mj-lt"/>
              </a:rPr>
              <a:t>+ </a:t>
            </a:r>
            <a:r>
              <a:rPr lang="en-US" sz="3200" b="1" dirty="0" err="1">
                <a:latin typeface="Times New Roman" panose="02020603050405020304" pitchFamily="18" charset="0"/>
                <a:cs typeface="Times New Roman" panose="02020603050405020304" pitchFamily="18" charset="0"/>
              </a:rPr>
              <a:t>Trao</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đổi</a:t>
            </a:r>
            <a:r>
              <a:rPr lang="vi-VN" sz="3200" b="1" dirty="0">
                <a:latin typeface="Times New Roman" panose="02020603050405020304" pitchFamily="18" charset="0"/>
                <a:cs typeface="Times New Roman" panose="02020603050405020304" pitchFamily="18" charset="0"/>
              </a:rPr>
              <a:t> </a:t>
            </a:r>
            <a:r>
              <a:rPr lang="vi-VN" sz="3200" b="1" dirty="0">
                <a:latin typeface="+mj-lt"/>
              </a:rPr>
              <a:t>với người thân về vẻ đẹp riêng của từng người trong gia đình.</a:t>
            </a:r>
            <a:endParaRPr lang="en-US" sz="3200" b="1" dirty="0">
              <a:latin typeface="+mj-lt"/>
            </a:endParaRPr>
          </a:p>
          <a:p>
            <a:r>
              <a:rPr lang="vi-VN" sz="3200" b="1" dirty="0">
                <a:latin typeface="+mj-lt"/>
              </a:rPr>
              <a:t>+ Đọc trước </a:t>
            </a:r>
            <a:r>
              <a:rPr lang="vi-VN" sz="3200" b="1" i="1" dirty="0">
                <a:latin typeface="+mj-lt"/>
              </a:rPr>
              <a:t>Tiết học sau: </a:t>
            </a:r>
            <a:r>
              <a:rPr lang="vi-VN" sz="3200" b="1" i="1" dirty="0">
                <a:solidFill>
                  <a:srgbClr val="FF0000"/>
                </a:solidFill>
                <a:latin typeface="+mj-lt"/>
              </a:rPr>
              <a:t>Luyện từ và câu – Danh từ</a:t>
            </a:r>
            <a:r>
              <a:rPr lang="vi-VN" sz="3200" b="1" dirty="0">
                <a:solidFill>
                  <a:srgbClr val="FF0000"/>
                </a:solidFill>
                <a:latin typeface="+mj-lt"/>
              </a:rPr>
              <a:t> SGK tr.9.</a:t>
            </a:r>
            <a:endParaRPr lang="en-US" sz="3200" b="1" dirty="0">
              <a:solidFill>
                <a:srgbClr val="FF0000"/>
              </a:solidFill>
              <a:latin typeface="+mj-lt"/>
            </a:endParaRPr>
          </a:p>
        </p:txBody>
      </p:sp>
    </p:spTree>
    <p:extLst>
      <p:ext uri="{BB962C8B-B14F-4D97-AF65-F5344CB8AC3E}">
        <p14:creationId xmlns:p14="http://schemas.microsoft.com/office/powerpoint/2010/main" val="884972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4660962" y="2237183"/>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7"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8" name="图片 24"/>
          <p:cNvPicPr>
            <a:picLocks noChangeAspect="1"/>
          </p:cNvPicPr>
          <p:nvPr/>
        </p:nvPicPr>
        <p:blipFill rotWithShape="1">
          <a:blip r:embed="rId6">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11" name="图片 8">
            <a:extLst>
              <a:ext uri="{FF2B5EF4-FFF2-40B4-BE49-F238E27FC236}">
                <a16:creationId xmlns:a16="http://schemas.microsoft.com/office/drawing/2014/main" id="{EDBA7EFC-BD3E-9FB1-B44D-0CBFCB551E60}"/>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110472" y="-1301932"/>
            <a:ext cx="8374744" cy="7678057"/>
          </a:xfrm>
          <a:prstGeom prst="rect">
            <a:avLst/>
          </a:prstGeom>
        </p:spPr>
      </p:pic>
      <p:pic>
        <p:nvPicPr>
          <p:cNvPr id="13" name="图片 1"/>
          <p:cNvPicPr>
            <a:picLocks noChangeAspect="1"/>
          </p:cNvPicPr>
          <p:nvPr/>
        </p:nvPicPr>
        <p:blipFill rotWithShape="1">
          <a:blip r:embed="rId8" cstate="print">
            <a:extLst>
              <a:ext uri="{28A0092B-C50C-407E-A947-70E740481C1C}">
                <a14:useLocalDpi xmlns:a14="http://schemas.microsoft.com/office/drawing/2010/main" val="0"/>
              </a:ext>
            </a:extLst>
          </a:blip>
          <a:srcRect l="19586" b="8272"/>
          <a:stretch/>
        </p:blipFill>
        <p:spPr>
          <a:xfrm flipH="1">
            <a:off x="7412837" y="1314839"/>
            <a:ext cx="5026538" cy="5733750"/>
          </a:xfrm>
          <a:prstGeom prst="rect">
            <a:avLst/>
          </a:prstGeom>
        </p:spPr>
      </p:pic>
      <p:pic>
        <p:nvPicPr>
          <p:cNvPr id="3" name="Picture 2">
            <a:extLst>
              <a:ext uri="{FF2B5EF4-FFF2-40B4-BE49-F238E27FC236}">
                <a16:creationId xmlns:a16="http://schemas.microsoft.com/office/drawing/2014/main" id="{BA0BBF5E-B71F-714E-FC59-A7D61F2F00A2}"/>
              </a:ext>
            </a:extLst>
          </p:cNvPr>
          <p:cNvPicPr>
            <a:picLocks noChangeAspect="1"/>
          </p:cNvPicPr>
          <p:nvPr/>
        </p:nvPicPr>
        <p:blipFill rotWithShape="1">
          <a:blip r:embed="rId9"/>
          <a:srcRect l="90066" b="73111"/>
          <a:stretch/>
        </p:blipFill>
        <p:spPr>
          <a:xfrm>
            <a:off x="1110111" y="994609"/>
            <a:ext cx="8374744" cy="3170991"/>
          </a:xfrm>
          <a:prstGeom prst="rect">
            <a:avLst/>
          </a:prstGeom>
        </p:spPr>
      </p:pic>
    </p:spTree>
    <p:extLst>
      <p:ext uri="{BB962C8B-B14F-4D97-AF65-F5344CB8AC3E}">
        <p14:creationId xmlns:p14="http://schemas.microsoft.com/office/powerpoint/2010/main" val="3364197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cstate="print">
            <a:extLst>
              <a:ext uri="{28A0092B-C50C-407E-A947-70E740481C1C}">
                <a14:useLocalDpi xmlns:a14="http://schemas.microsoft.com/office/drawing/2010/main" val="0"/>
              </a:ext>
            </a:extLst>
          </a:blip>
          <a:srcRect l="19586" b="8272"/>
          <a:stretch/>
        </p:blipFill>
        <p:spPr>
          <a:xfrm flipH="1">
            <a:off x="8782326" y="2653290"/>
            <a:ext cx="3823010" cy="4360891"/>
          </a:xfrm>
          <a:prstGeom prst="rect">
            <a:avLst/>
          </a:prstGeom>
        </p:spPr>
      </p:pic>
      <p:pic>
        <p:nvPicPr>
          <p:cNvPr id="5"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140993"/>
            <a:ext cx="2129081" cy="11333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D:\acer\配图\0e6c7aa66eb413773ffe55293db78bc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4144" y="0"/>
            <a:ext cx="2976046" cy="1584159"/>
          </a:xfrm>
          <a:prstGeom prst="rect">
            <a:avLst/>
          </a:prstGeom>
          <a:noFill/>
          <a:extLst>
            <a:ext uri="{909E8E84-426E-40DD-AFC4-6F175D3DCCD1}">
              <a14:hiddenFill xmlns:a14="http://schemas.microsoft.com/office/drawing/2010/main">
                <a:solidFill>
                  <a:srgbClr val="FFFFFF"/>
                </a:solidFill>
              </a14:hiddenFill>
            </a:ext>
          </a:extLst>
        </p:spPr>
      </p:pic>
      <p:sp>
        <p:nvSpPr>
          <p:cNvPr id="8" name="文本框 38"/>
          <p:cNvSpPr txBox="1"/>
          <p:nvPr/>
        </p:nvSpPr>
        <p:spPr>
          <a:xfrm>
            <a:off x="3321424" y="350701"/>
            <a:ext cx="4919472" cy="707886"/>
          </a:xfrm>
          <a:prstGeom prst="rect">
            <a:avLst/>
          </a:prstGeom>
          <a:noFill/>
        </p:spPr>
        <p:txBody>
          <a:bodyPr wrap="square">
            <a:spAutoFit/>
          </a:bodyPr>
          <a:lstStyle/>
          <a:p>
            <a:pPr algn="ctr"/>
            <a:r>
              <a:rPr lang="en-US" altLang="zh-CN" sz="4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Yêu</a:t>
            </a:r>
            <a:r>
              <a:rPr lang="en-US" altLang="zh-CN" sz="4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 </a:t>
            </a:r>
            <a:r>
              <a:rPr lang="en-US" altLang="zh-CN" sz="4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cầu</a:t>
            </a:r>
            <a:r>
              <a:rPr lang="en-US" altLang="zh-CN" sz="4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 </a:t>
            </a:r>
            <a:r>
              <a:rPr lang="en-US" altLang="zh-CN" sz="4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cần</a:t>
            </a:r>
            <a:r>
              <a:rPr lang="en-US" altLang="zh-CN" sz="4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 </a:t>
            </a:r>
            <a:r>
              <a:rPr lang="en-US" altLang="zh-CN" sz="4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đạt</a:t>
            </a:r>
            <a:endParaRPr lang="zh-CN" altLang="en-US" sz="4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endParaRPr>
          </a:p>
        </p:txBody>
      </p:sp>
      <p:sp>
        <p:nvSpPr>
          <p:cNvPr id="9" name="Rectangle 8"/>
          <p:cNvSpPr/>
          <p:nvPr/>
        </p:nvSpPr>
        <p:spPr>
          <a:xfrm>
            <a:off x="448195" y="1268295"/>
            <a:ext cx="10245636" cy="1384995"/>
          </a:xfrm>
          <a:prstGeom prst="rect">
            <a:avLst/>
          </a:prstGeom>
        </p:spPr>
        <p:txBody>
          <a:bodyPr wrap="square">
            <a:spAutoFit/>
          </a:bodyPr>
          <a:lstStyle/>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Đọc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đúng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từ</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ngữ</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đoạn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toàn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bộ</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Anh </a:t>
            </a:r>
            <a:r>
              <a:rPr lang="en-US" sz="2800" dirty="0" err="1">
                <a:solidFill>
                  <a:schemeClr val="accent6">
                    <a:lumMod val="50000"/>
                  </a:schemeClr>
                </a:solidFill>
                <a:latin typeface="UTM Alexander" panose="02040603050506020204" pitchFamily="18" charset="0"/>
              </a:rPr>
              <a:t>em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sinh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đôi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đọc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diễn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đoạn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hội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thoại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phù</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hợp</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tâm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lí</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a:t>
            </a:r>
          </a:p>
        </p:txBody>
      </p:sp>
      <p:sp>
        <p:nvSpPr>
          <p:cNvPr id="10" name="Rectangle 9"/>
          <p:cNvSpPr/>
          <p:nvPr/>
        </p:nvSpPr>
        <p:spPr>
          <a:xfrm>
            <a:off x="448196" y="2692155"/>
            <a:ext cx="9145256" cy="3539430"/>
          </a:xfrm>
          <a:prstGeom prst="rect">
            <a:avLst/>
          </a:prstGeom>
        </p:spPr>
        <p:txBody>
          <a:bodyPr wrap="square">
            <a:spAutoFit/>
          </a:bodyPr>
          <a:lstStyle/>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Nhận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biết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sự</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việc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xảy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ra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trong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gắn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với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thời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gian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suy</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nghĩ</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cảm</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xúc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dựa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vào</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hành</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động</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và</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lời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của</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nhân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vật</a:t>
            </a:r>
            <a:r>
              <a:rPr lang="en-US" sz="2800" dirty="0">
                <a:solidFill>
                  <a:schemeClr val="accent6">
                    <a:lumMod val="50000"/>
                  </a:schemeClr>
                </a:solidFill>
                <a:latin typeface="UTM Alexander" panose="02040603050506020204" pitchFamily="18" charset="0"/>
              </a:rPr>
              <a:t>. </a:t>
            </a:r>
          </a:p>
          <a:p>
            <a:pPr algn="just"/>
            <a:endParaRPr lang="en-US" sz="2800" dirty="0">
              <a:solidFill>
                <a:schemeClr val="accent6">
                  <a:lumMod val="50000"/>
                </a:schemeClr>
              </a:solidFill>
              <a:latin typeface="UTM Alexander" panose="02040603050506020204" pitchFamily="18" charset="0"/>
            </a:endParaRPr>
          </a:p>
          <a:p>
            <a:pPr algn="just"/>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Hiểu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được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điều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tác</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giả</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muốn</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nói</a:t>
            </a:r>
            <a:r>
              <a:rPr lang="en-US" sz="2800" dirty="0">
                <a:solidFill>
                  <a:schemeClr val="accent6">
                    <a:lumMod val="50000"/>
                  </a:schemeClr>
                </a:solidFill>
                <a:latin typeface="UTM Alexander" panose="02040603050506020204" pitchFamily="18" charset="0"/>
              </a:rPr>
              <a:t> qua </a:t>
            </a:r>
            <a:r>
              <a:rPr lang="en-US" sz="2800" dirty="0" err="1">
                <a:solidFill>
                  <a:schemeClr val="accent6">
                    <a:lumMod val="50000"/>
                  </a:schemeClr>
                </a:solidFill>
                <a:latin typeface="UTM Alexander" panose="02040603050506020204" pitchFamily="18" charset="0"/>
              </a:rPr>
              <a:t>câu</a:t>
            </a:r>
            <a:r>
              <a:rPr lang="en-US" sz="2800" dirty="0">
                <a:solidFill>
                  <a:schemeClr val="accent6">
                    <a:lumMod val="50000"/>
                  </a:schemeClr>
                </a:solidFill>
                <a:latin typeface="UTM Alexander" panose="02040603050506020204" pitchFamily="18" charset="0"/>
              </a:rPr>
              <a:t> </a:t>
            </a:r>
            <a:r>
              <a:rPr lang="en-US" sz="2800" dirty="0" err="1">
                <a:solidFill>
                  <a:schemeClr val="accent6">
                    <a:lumMod val="50000"/>
                  </a:schemeClr>
                </a:solidFill>
                <a:latin typeface="UTM Alexander" panose="02040603050506020204" pitchFamily="18" charset="0"/>
              </a:rPr>
              <a:t>chuyện</a:t>
            </a:r>
            <a:r>
              <a:rPr lang="en-US" sz="2800"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Mọi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có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nhau</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về</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ngoại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hình</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đặc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điểm</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nào</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đó</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nhưng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không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giống</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ai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hoàn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toàn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bởi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bản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thân</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mỗi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người</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là</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một</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thực</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thể</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duy</a:t>
            </a:r>
            <a:r>
              <a:rPr lang="en-US" sz="2800" i="1" dirty="0">
                <a:solidFill>
                  <a:schemeClr val="accent6">
                    <a:lumMod val="50000"/>
                  </a:schemeClr>
                </a:solidFill>
                <a:latin typeface="UTM Alexander" panose="02040603050506020204" pitchFamily="18" charset="0"/>
              </a:rPr>
              <a:t> </a:t>
            </a:r>
            <a:r>
              <a:rPr lang="en-US" sz="2800" i="1" dirty="0" err="1">
                <a:solidFill>
                  <a:schemeClr val="accent6">
                    <a:lumMod val="50000"/>
                  </a:schemeClr>
                </a:solidFill>
                <a:latin typeface="UTM Alexander" panose="02040603050506020204" pitchFamily="18" charset="0"/>
              </a:rPr>
              <a:t>nhất</a:t>
            </a:r>
            <a:r>
              <a:rPr lang="en-US" sz="2800" dirty="0">
                <a:solidFill>
                  <a:schemeClr val="accent6">
                    <a:lumMod val="50000"/>
                  </a:schemeClr>
                </a:solidFill>
                <a:latin typeface="UTM Alexander" panose="02040603050506020204" pitchFamily="18" charset="0"/>
              </a:rPr>
              <a:t>.</a:t>
            </a:r>
          </a:p>
        </p:txBody>
      </p:sp>
    </p:spTree>
    <p:extLst>
      <p:ext uri="{BB962C8B-B14F-4D97-AF65-F5344CB8AC3E}">
        <p14:creationId xmlns:p14="http://schemas.microsoft.com/office/powerpoint/2010/main" val="169131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Nexa Rush Slab Black Shadow" panose="020B0606040200020203" pitchFamily="34"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Nexa Rush Slab Black Shadow" panose="020B0606040200020203" pitchFamily="34" charset="0"/>
              <a:ea typeface="思源黑体 CN Medium" panose="020B0600000000000000" pitchFamily="34" charset="-122"/>
            </a:endParaRPr>
          </a:p>
        </p:txBody>
      </p:sp>
      <p:sp>
        <p:nvSpPr>
          <p:cNvPr id="10" name="文本框 38"/>
          <p:cNvSpPr txBox="1"/>
          <p:nvPr/>
        </p:nvSpPr>
        <p:spPr>
          <a:xfrm>
            <a:off x="2075621"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KHÁM PHÁ</a:t>
            </a:r>
            <a:endParaRPr lang="zh-CN" altLang="en-US" sz="9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Hoạt</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 </a:t>
            </a:r>
            <a:r>
              <a:rPr lang="en-US" altLang="zh-CN" sz="66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động</a:t>
            </a:r>
            <a:r>
              <a:rPr lang="en-US" altLang="zh-CN"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rPr>
              <a:t> 1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SVN-Standly" pitchFamily="2" charset="0"/>
              <a:ea typeface="思源黑体 CN Medium" panose="020B0600000000000000" pitchFamily="34" charset="-122"/>
            </a:endParaRPr>
          </a:p>
        </p:txBody>
      </p:sp>
      <p:sp>
        <p:nvSpPr>
          <p:cNvPr id="10" name="文本框 38"/>
          <p:cNvSpPr txBox="1"/>
          <p:nvPr/>
        </p:nvSpPr>
        <p:spPr>
          <a:xfrm>
            <a:off x="2075621" y="2358391"/>
            <a:ext cx="7131520" cy="1569660"/>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rPr>
              <a:t>LUYỆN ĐỌC</a:t>
            </a:r>
            <a:endParaRPr lang="zh-CN" altLang="en-US" sz="9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SVN-Adam Gorry"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290" y="200030"/>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Anh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50"/>
          <p:cNvSpPr txBox="1"/>
          <p:nvPr/>
        </p:nvSpPr>
        <p:spPr>
          <a:xfrm>
            <a:off x="405516" y="638383"/>
            <a:ext cx="11338559" cy="6340197"/>
          </a:xfrm>
          <a:prstGeom prst="rect">
            <a:avLst/>
          </a:prstGeom>
          <a:noFill/>
        </p:spPr>
        <p:txBody>
          <a:bodyPr wrap="square" rtlCol="0">
            <a:spAutoFit/>
          </a:bodyPr>
          <a:lstStyle/>
          <a:p>
            <a:pPr algn="just"/>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sinh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đôi</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Hồi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nhỏ</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người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khoái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chí</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lắm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nữa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tên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muốn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kêu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hết</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cố</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gắng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từ</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nói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dáng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trang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kiểu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tóc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cậu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tâm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chuyện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đó</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Một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hai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trường</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vô</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cùng</a:t>
            </a:r>
            <a:r>
              <a:rPr lang="en-US" sz="2800" b="1" dirty="0">
                <a:solidFill>
                  <a:srgbClr val="002060"/>
                </a:solidFill>
                <a:latin typeface="UTM Aptima" panose="02040603050506020204" pitchFamily="18" charset="0"/>
              </a:rPr>
              <a:t> lo </a:t>
            </a:r>
            <a:r>
              <a:rPr lang="en-US" sz="2800" b="1" dirty="0" err="1">
                <a:solidFill>
                  <a:srgbClr val="002060"/>
                </a:solidFill>
                <a:latin typeface="UTM Aptima" panose="02040603050506020204" pitchFamily="18" charset="0"/>
              </a:rPr>
              <a:t>lắng</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mặc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đồng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hệt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bè</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mất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đấu</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chút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nào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đuổi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theo</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dẫn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đầu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đường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chạy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cuống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quýt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thay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thế</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nhăn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nhó</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vì</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kéo</a:t>
            </a:r>
            <a:r>
              <a:rPr lang="en-US" sz="2800" b="1" dirty="0">
                <a:solidFill>
                  <a:srgbClr val="002060"/>
                </a:solidFill>
                <a:latin typeface="UTM Aptima" panose="02040603050506020204" pitchFamily="18" charset="0"/>
              </a:rPr>
              <a:t> co,…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kết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nhiên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ngập</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tràn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Long.</a:t>
            </a:r>
          </a:p>
        </p:txBody>
      </p:sp>
    </p:spTree>
    <p:extLst>
      <p:ext uri="{BB962C8B-B14F-4D97-AF65-F5344CB8AC3E}">
        <p14:creationId xmlns:p14="http://schemas.microsoft.com/office/powerpoint/2010/main" val="26708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đường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hỏi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Sao </a:t>
            </a:r>
            <a:r>
              <a:rPr lang="en-US" sz="2700" b="1" dirty="0" err="1">
                <a:solidFill>
                  <a:srgbClr val="002060"/>
                </a:solidFill>
                <a:latin typeface="UTM Aptima" panose="02040603050506020204" pitchFamily="18" charset="0"/>
              </a:rPr>
              <a:t>hôm</a:t>
            </a:r>
            <a:r>
              <a:rPr lang="en-US" sz="2700" b="1" dirty="0">
                <a:solidFill>
                  <a:srgbClr val="002060"/>
                </a:solidFill>
                <a:latin typeface="UTM Aptima" panose="02040603050506020204" pitchFamily="18" charset="0"/>
              </a:rPr>
              <a:t> nay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chúng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nhỉ</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khích</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Vì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nào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nghiêm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túc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Vinh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chen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vào</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chậm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nhảu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sao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Nghe</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những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bè</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cùng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xa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tưởng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chứ</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mỗi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một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vẻ</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bọn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vờ</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để</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đấy</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mới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Đôi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bị</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phạt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rộn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làm</a:t>
            </a:r>
            <a:r>
              <a:rPr lang="en-US" sz="2700" b="1" dirty="0">
                <a:solidFill>
                  <a:srgbClr val="002060"/>
                </a:solidFill>
                <a:latin typeface="UTM Aptima" panose="02040603050506020204" pitchFamily="18" charset="0"/>
              </a:rPr>
              <a:t> tan </a:t>
            </a:r>
            <a:r>
              <a:rPr lang="en-US" sz="2700" b="1" dirty="0" err="1">
                <a:solidFill>
                  <a:srgbClr val="002060"/>
                </a:solidFill>
                <a:latin typeface="UTM Aptima" panose="02040603050506020204" pitchFamily="18" charset="0"/>
              </a:rPr>
              <a:t>biến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mọi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của</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phá</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hiểu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Hai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em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ngoài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thôi</a:t>
            </a:r>
            <a:r>
              <a:rPr lang="en-US" sz="2700" b="1" dirty="0">
                <a:solidFill>
                  <a:srgbClr val="002060"/>
                </a:solidFill>
                <a:latin typeface="UTM Aptima" panose="02040603050506020204" pitchFamily="18" charset="0"/>
              </a:rPr>
              <a:t>.                                                 </a:t>
            </a:r>
          </a:p>
          <a:p>
            <a:pPr algn="r"/>
            <a:r>
              <a:rPr lang="en-US" sz="2700" b="1" dirty="0">
                <a:solidFill>
                  <a:srgbClr val="002060"/>
                </a:solidFill>
                <a:latin typeface="UTM Aptima" panose="02040603050506020204" pitchFamily="18" charset="0"/>
              </a:rPr>
              <a:t>(</a:t>
            </a:r>
            <a:r>
              <a:rPr lang="en-US" sz="2700" b="1" dirty="0" err="1">
                <a:solidFill>
                  <a:srgbClr val="002060"/>
                </a:solidFill>
                <a:latin typeface="UTM Aptima" panose="02040603050506020204" pitchFamily="18" charset="0"/>
              </a:rPr>
              <a:t>Châu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Khuê</a:t>
            </a:r>
            <a:r>
              <a:rPr lang="en-US" sz="2700" b="1" dirty="0">
                <a:solidFill>
                  <a:srgbClr val="002060"/>
                </a:solidFill>
                <a:latin typeface="UTM Aptima" panose="02040603050506020204" pitchFamily="18" charset="0"/>
              </a:rPr>
              <a:t>)</a:t>
            </a:r>
          </a:p>
          <a:p>
            <a:pPr algn="just"/>
            <a:endParaRPr lang="en-US" sz="27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1488761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TotalTime>
  <Words>1847</Words>
  <Application>Microsoft Macintosh PowerPoint</Application>
  <PresentationFormat>Widescreen</PresentationFormat>
  <Paragraphs>130</Paragraphs>
  <Slides>31</Slides>
  <Notes>0</Notes>
  <HiddenSlides>0</HiddenSlides>
  <MMClips>0</MMClips>
  <ScaleCrop>false</ScaleCrop>
  <HeadingPairs>
    <vt:vector size="6" baseType="variant">
      <vt:variant>
        <vt:lpstr>Fonts Used</vt:lpstr>
      </vt:variant>
      <vt:variant>
        <vt:i4>25</vt:i4>
      </vt:variant>
      <vt:variant>
        <vt:lpstr>Theme</vt:lpstr>
      </vt:variant>
      <vt:variant>
        <vt:i4>1</vt:i4>
      </vt:variant>
      <vt:variant>
        <vt:lpstr>Slide Titles</vt:lpstr>
      </vt:variant>
      <vt:variant>
        <vt:i4>31</vt:i4>
      </vt:variant>
    </vt:vector>
  </HeadingPairs>
  <TitlesOfParts>
    <vt:vector size="57" baseType="lpstr">
      <vt:lpstr>等线</vt:lpstr>
      <vt:lpstr>微软雅黑</vt:lpstr>
      <vt:lpstr>#9Slide05 Awesome Display</vt:lpstr>
      <vt:lpstr>#9Slide05 SVNHollycakes</vt:lpstr>
      <vt:lpstr>#9Slide07 IcielKoni Black</vt:lpstr>
      <vt:lpstr>Arial</vt:lpstr>
      <vt:lpstr>Calibri</vt:lpstr>
      <vt:lpstr>Calibri Light</vt:lpstr>
      <vt:lpstr>Cambria</vt:lpstr>
      <vt:lpstr>inpin heiti</vt:lpstr>
      <vt:lpstr>SVN-Adam Gorry</vt:lpstr>
      <vt:lpstr>SVN-Nexa Rush Slab Black Shadow</vt:lpstr>
      <vt:lpstr>SVN-Standly</vt:lpstr>
      <vt:lpstr>Tahoma</vt:lpstr>
      <vt:lpstr>Times New Roman</vt:lpstr>
      <vt:lpstr>UTM Alba Matter</vt:lpstr>
      <vt:lpstr>UTM Alexander</vt:lpstr>
      <vt:lpstr>UTM American Sans</vt:lpstr>
      <vt:lpstr>UTM Aptima</vt:lpstr>
      <vt:lpstr>UTM Avo</vt:lpstr>
      <vt:lpstr>UTM Cooper Black</vt:lpstr>
      <vt:lpstr>UTM Flamenco</vt:lpstr>
      <vt:lpstr>UTM Futura Extra</vt:lpstr>
      <vt:lpstr>UVN Bach Dang</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Office User</cp:lastModifiedBy>
  <cp:revision>5</cp:revision>
  <dcterms:created xsi:type="dcterms:W3CDTF">2023-08-20T08:42:27Z</dcterms:created>
  <dcterms:modified xsi:type="dcterms:W3CDTF">2024-09-15T04:32:10Z</dcterms:modified>
</cp:coreProperties>
</file>