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Lst>
  <p:notesMasterIdLst>
    <p:notesMasterId r:id="rId40"/>
  </p:notesMasterIdLst>
  <p:sldIdLst>
    <p:sldId id="256" r:id="rId3"/>
    <p:sldId id="257" r:id="rId4"/>
    <p:sldId id="344" r:id="rId5"/>
    <p:sldId id="345" r:id="rId6"/>
    <p:sldId id="346" r:id="rId7"/>
    <p:sldId id="347" r:id="rId8"/>
    <p:sldId id="354" r:id="rId9"/>
    <p:sldId id="259" r:id="rId10"/>
    <p:sldId id="260" r:id="rId11"/>
    <p:sldId id="355" r:id="rId12"/>
    <p:sldId id="343" r:id="rId13"/>
    <p:sldId id="356" r:id="rId14"/>
    <p:sldId id="357" r:id="rId15"/>
    <p:sldId id="358"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380" r:id="rId30"/>
    <p:sldId id="373" r:id="rId31"/>
    <p:sldId id="374" r:id="rId32"/>
    <p:sldId id="375" r:id="rId33"/>
    <p:sldId id="376" r:id="rId34"/>
    <p:sldId id="377" r:id="rId35"/>
    <p:sldId id="276" r:id="rId36"/>
    <p:sldId id="378" r:id="rId37"/>
    <p:sldId id="379" r:id="rId38"/>
    <p:sldId id="351" r:id="rId39"/>
  </p:sldIdLst>
  <p:sldSz cx="9144000" cy="5143500" type="screen16x9"/>
  <p:notesSz cx="6858000" cy="9144000"/>
  <p:embeddedFontLst>
    <p:embeddedFont>
      <p:font typeface="Georgia" panose="02040502050405020303" pitchFamily="18" charset="0"/>
      <p:regular r:id="rId41"/>
      <p:bold r:id="rId42"/>
      <p:italic r:id="rId43"/>
      <p:boldItalic r:id="rId44"/>
    </p:embeddedFont>
    <p:embeddedFont>
      <p:font typeface="VNI-Truck" panose="020B0604020202020204"/>
      <p:regular r:id="rId45"/>
    </p:embeddedFont>
    <p:embeddedFont>
      <p:font typeface="Anonymous Pro" panose="020B0604020202020204" charset="0"/>
      <p:regular r:id="rId46"/>
      <p:bold r:id="rId47"/>
      <p:italic r:id="rId48"/>
      <p:boldItalic r:id="rId49"/>
    </p:embeddedFont>
    <p:embeddedFont>
      <p:font typeface="Coming Soon" panose="020B0604020202020204" charset="0"/>
      <p:regular r:id="rId50"/>
    </p:embeddedFont>
    <p:embeddedFont>
      <p:font typeface="宋体" panose="02010600030101010101" pitchFamily="2" charset="-122"/>
      <p:regular r:id="rId51"/>
    </p:embeddedFont>
    <p:embeddedFont>
      <p:font typeface="Yu Gothic Light" panose="020B0300000000000000" pitchFamily="34" charset="-128"/>
      <p:regular r:id="rId52"/>
    </p:embeddedFont>
    <p:embeddedFont>
      <p:font typeface="Concert One" panose="020B0604020202020204" charset="0"/>
      <p:regular r:id="rId53"/>
    </p:embeddedFont>
    <p:embeddedFont>
      <p:font typeface="iCiel Cadena" panose="020B0604020202020204" charset="0"/>
      <p:bold r:id="rId54"/>
    </p:embeddedFont>
    <p:embeddedFont>
      <p:font typeface="Calibri" panose="020F0502020204030204" pitchFamily="34" charset="0"/>
      <p:regular r:id="rId55"/>
      <p:bold r:id="rId56"/>
      <p:italic r:id="rId57"/>
      <p:boldItalic r:id="rId58"/>
    </p:embeddedFont>
    <p:embeddedFont>
      <p:font typeface="UTM American Sans" panose="02040603050506020204" pitchFamily="18" charset="0"/>
      <p:regular r:id="rId59"/>
    </p:embeddedFont>
    <p:embeddedFont>
      <p:font typeface="Roboto Mono Medium"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436817-7EFB-4835-9F94-1183E4F01D26}">
  <a:tblStyle styleId="{FE436817-7EFB-4835-9F94-1183E4F01D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5" autoAdjust="0"/>
    <p:restoredTop sz="94660"/>
  </p:normalViewPr>
  <p:slideViewPr>
    <p:cSldViewPr snapToGrid="0">
      <p:cViewPr>
        <p:scale>
          <a:sx n="90" d="100"/>
          <a:sy n="90" d="100"/>
        </p:scale>
        <p:origin x="1170" y="4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7805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468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9402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61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23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71363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1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192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23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807094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48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394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9701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22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998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300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53034354b_0_24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53034354b_0_24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821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951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34316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22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86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9170194" cy="5149215"/>
          </a:xfrm>
          <a:prstGeom prst="rect">
            <a:avLst/>
          </a:prstGeom>
        </p:spPr>
      </p:pic>
      <p:sp>
        <p:nvSpPr>
          <p:cNvPr id="8" name="矩形 7"/>
          <p:cNvSpPr/>
          <p:nvPr userDrawn="1"/>
        </p:nvSpPr>
        <p:spPr>
          <a:xfrm>
            <a:off x="295751" y="293915"/>
            <a:ext cx="8579168" cy="461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29945382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628650" y="4767263"/>
            <a:ext cx="2057400" cy="273844"/>
          </a:xfrm>
          <a:prstGeom prst="rect">
            <a:avLst/>
          </a:prstGeom>
        </p:spPr>
        <p:txBody>
          <a:bodyPr/>
          <a:lstStyle/>
          <a:p>
            <a:fld id="{1E6E710A-3F4A-4344-8296-3F05CA767226}"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6457950" y="4767263"/>
            <a:ext cx="2057400" cy="273844"/>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1993820" y="-1998106"/>
            <a:ext cx="5152073" cy="9148286"/>
          </a:xfrm>
          <a:prstGeom prst="rect">
            <a:avLst/>
          </a:prstGeom>
        </p:spPr>
      </p:pic>
      <p:sp>
        <p:nvSpPr>
          <p:cNvPr id="9" name="矩形 18"/>
          <p:cNvSpPr/>
          <p:nvPr userDrawn="1"/>
        </p:nvSpPr>
        <p:spPr>
          <a:xfrm>
            <a:off x="893557" y="3995499"/>
            <a:ext cx="418148" cy="410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8555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1820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1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lIns="68580" tIns="34290" rIns="68580" bIns="34290"/>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68580" tIns="34290" rIns="68580" bIns="34290"/>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pPr defTabSz="685800">
              <a:buClrTx/>
              <a:buFontTx/>
              <a:buNone/>
            </a:pPr>
            <a:fld id="{78D78A31-B58C-4F22-8C52-A961D950D026}" type="datetimeFigureOut">
              <a:rPr lang="en-US" kern="1200" smtClean="0">
                <a:solidFill>
                  <a:prstClr val="black"/>
                </a:solidFill>
                <a:latin typeface="等线"/>
                <a:ea typeface="+mn-ea"/>
              </a:rPr>
              <a:pPr defTabSz="685800">
                <a:buClrTx/>
                <a:buFontTx/>
                <a:buNone/>
              </a:pPr>
              <a:t>11/25/2022</a:t>
            </a:fld>
            <a:endParaRPr lang="en-US" kern="1200">
              <a:solidFill>
                <a:prstClr val="black"/>
              </a:solidFill>
              <a:latin typeface="等线"/>
              <a:ea typeface="+mn-ea"/>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pPr defTabSz="685800">
              <a:buClrTx/>
              <a:buFontTx/>
              <a:buNone/>
            </a:pPr>
            <a:fld id="{470D3A97-CF50-4079-9344-E4CA4E728CCC}"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30774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buFontTx/>
              <a:buNone/>
            </a:pPr>
            <a:r>
              <a:rPr lang="en-US" kern="1200" smtClean="0">
                <a:solidFill>
                  <a:prstClr val="black"/>
                </a:solidFill>
                <a:latin typeface="等线"/>
                <a:ea typeface="+mn-ea"/>
              </a:rPr>
              <a:t>18/3</a:t>
            </a:r>
            <a:endParaRPr lang="en-US" kern="1200">
              <a:solidFill>
                <a:prstClr val="black"/>
              </a:solidFill>
              <a:latin typeface="等线"/>
              <a:ea typeface="+mn-ea"/>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buClrTx/>
              <a:buFontTx/>
              <a:buNone/>
            </a:pPr>
            <a:fld id="{17F55963-6440-4C45-BA09-4E6A99D1BBE0}"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21753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396535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152184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90839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469113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8254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137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71944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894460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9890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29468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extLst>
      <p:ext uri="{BB962C8B-B14F-4D97-AF65-F5344CB8AC3E}">
        <p14:creationId xmlns:p14="http://schemas.microsoft.com/office/powerpoint/2010/main" val="302650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extLst>
      <p:ext uri="{BB962C8B-B14F-4D97-AF65-F5344CB8AC3E}">
        <p14:creationId xmlns:p14="http://schemas.microsoft.com/office/powerpoint/2010/main" val="141661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4839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4900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extLst>
      <p:ext uri="{BB962C8B-B14F-4D97-AF65-F5344CB8AC3E}">
        <p14:creationId xmlns:p14="http://schemas.microsoft.com/office/powerpoint/2010/main" val="4782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419021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00387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6059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69" r:id="rId7"/>
    <p:sldLayoutId id="2147483670" r:id="rId8"/>
    <p:sldLayoutId id="2147483671" r:id="rId9"/>
    <p:sldLayoutId id="2147483672" r:id="rId10"/>
    <p:sldLayoutId id="2147483701" r:id="rId11"/>
    <p:sldLayoutId id="2147483702" r:id="rId12"/>
    <p:sldLayoutId id="21474837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737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3.jp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XÃ HỘI</a:t>
            </a:r>
            <a:endParaRPr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9" name="Google Shape;179;p30"/>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dirty="0" err="1"/>
              <a:t>Kết</a:t>
            </a:r>
            <a:r>
              <a:rPr lang="en-US" b="0" dirty="0"/>
              <a:t> </a:t>
            </a:r>
            <a:r>
              <a:rPr lang="en-US" b="0" dirty="0" err="1"/>
              <a:t>nối</a:t>
            </a:r>
            <a:r>
              <a:rPr lang="en-US" b="0" dirty="0"/>
              <a:t> tri </a:t>
            </a:r>
            <a:r>
              <a:rPr lang="en-US" b="0" dirty="0" err="1"/>
              <a:t>th</a:t>
            </a:r>
            <a:r>
              <a:rPr lang="en-US" dirty="0" err="1"/>
              <a:t>ức</a:t>
            </a:r>
            <a:r>
              <a:rPr lang="en-US" dirty="0"/>
              <a:t> </a:t>
            </a:r>
            <a:r>
              <a:rPr lang="en-US" dirty="0" err="1"/>
              <a:t>với</a:t>
            </a:r>
            <a:r>
              <a:rPr lang="en-US" dirty="0"/>
              <a:t> </a:t>
            </a:r>
            <a:r>
              <a:rPr lang="en-US" dirty="0" err="1"/>
              <a:t>cuộc</a:t>
            </a:r>
            <a:r>
              <a:rPr lang="en-US" dirty="0"/>
              <a:t> </a:t>
            </a:r>
            <a:r>
              <a:rPr lang="en-US" dirty="0" err="1"/>
              <a:t>sống</a:t>
            </a:r>
            <a:r>
              <a:rPr lang="en" b="0" dirty="0"/>
              <a:t>!</a:t>
            </a:r>
            <a:endParaRPr b="0" dirty="0"/>
          </a:p>
        </p:txBody>
      </p:sp>
      <p:sp>
        <p:nvSpPr>
          <p:cNvPr id="180" name="Google Shape;180;p30"/>
          <p:cNvSpPr/>
          <p:nvPr/>
        </p:nvSpPr>
        <p:spPr>
          <a:xfrm>
            <a:off x="2640700" y="2929265"/>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sp>
      <p:sp>
        <p:nvSpPr>
          <p:cNvPr id="181" name="Google Shape;181;p30"/>
          <p:cNvSpPr/>
          <p:nvPr/>
        </p:nvSpPr>
        <p:spPr>
          <a:xfrm>
            <a:off x="6077806" y="2890732"/>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sp>
      <p:sp>
        <p:nvSpPr>
          <p:cNvPr id="182" name="Google Shape;182;p30"/>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sp>
      <p:pic>
        <p:nvPicPr>
          <p:cNvPr id="183" name="Google Shape;183;p30"/>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4" name="Google Shape;184;p30"/>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
        <p:nvSpPr>
          <p:cNvPr id="9" name="Google Shape;190;p31">
            <a:extLst>
              <a:ext uri="{FF2B5EF4-FFF2-40B4-BE49-F238E27FC236}">
                <a16:creationId xmlns:a16="http://schemas.microsoft.com/office/drawing/2014/main" id="{90BF3EEC-AE55-4362-9FA5-8145B5C4E990}"/>
              </a:ext>
            </a:extLst>
          </p:cNvPr>
          <p:cNvSpPr txBox="1">
            <a:spLocks/>
          </p:cNvSpPr>
          <p:nvPr/>
        </p:nvSpPr>
        <p:spPr>
          <a:xfrm>
            <a:off x="6905940" y="3191300"/>
            <a:ext cx="2025409" cy="384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400"/>
              <a:buFont typeface="Roboto Mono Medium"/>
              <a:buNone/>
              <a:defRPr sz="14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indent="0" algn="l">
              <a:buClr>
                <a:srgbClr val="4D719D"/>
              </a:buClr>
              <a:buSzPts val="1100"/>
              <a:buFont typeface="Arial"/>
              <a:buNone/>
            </a:pPr>
            <a:r>
              <a:rPr lang="en-US" dirty="0" err="1"/>
              <a:t>Tiết</a:t>
            </a:r>
            <a:r>
              <a:rPr lang="en-US" dirty="0"/>
              <a:t> 2+3</a:t>
            </a:r>
          </a:p>
          <a:p>
            <a:pPr marL="0" indent="0" algn="l">
              <a:buClr>
                <a:srgbClr val="4D719D"/>
              </a:buClr>
              <a:buSzPts val="1100"/>
              <a:buFont typeface="Arial"/>
              <a:buNone/>
            </a:pPr>
            <a:r>
              <a:rPr lang="en-US" dirty="0"/>
              <a:t>SGK (45 – 47)</a:t>
            </a:r>
          </a:p>
          <a:p>
            <a:pPr marL="0" indent="0" algn="l">
              <a:spcAft>
                <a:spcPts val="1600"/>
              </a:spcAf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right)">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1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3FDC5-A8DF-4181-BAA4-0C287FB4DA1C}"/>
              </a:ext>
            </a:extLst>
          </p:cNvPr>
          <p:cNvSpPr>
            <a:spLocks noGrp="1"/>
          </p:cNvSpPr>
          <p:nvPr>
            <p:ph type="title"/>
          </p:nvPr>
        </p:nvSpPr>
        <p:spPr>
          <a:xfrm>
            <a:off x="514350" y="438574"/>
            <a:ext cx="3750166" cy="1580725"/>
          </a:xfrm>
        </p:spPr>
        <p:txBody>
          <a:bodyPr/>
          <a:lstStyle/>
          <a:p>
            <a:pPr algn="just"/>
            <a:r>
              <a:rPr lang="en-US" dirty="0">
                <a:latin typeface="Times New Roman" panose="02020603050405020304" pitchFamily="18" charset="0"/>
                <a:cs typeface="Times New Roman" panose="02020603050405020304" pitchFamily="18" charset="0"/>
              </a:rPr>
              <a:t>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F209C0-1530-40BC-9FE2-584C3B3B8631}"/>
              </a:ext>
            </a:extLst>
          </p:cNvPr>
          <p:cNvPicPr>
            <a:picLocks noChangeAspect="1"/>
          </p:cNvPicPr>
          <p:nvPr/>
        </p:nvPicPr>
        <p:blipFill>
          <a:blip r:embed="rId2"/>
          <a:stretch>
            <a:fillRect/>
          </a:stretch>
        </p:blipFill>
        <p:spPr>
          <a:xfrm>
            <a:off x="604959" y="1989002"/>
            <a:ext cx="3750166" cy="2270400"/>
          </a:xfrm>
          <a:prstGeom prst="rect">
            <a:avLst/>
          </a:prstGeom>
        </p:spPr>
      </p:pic>
      <p:graphicFrame>
        <p:nvGraphicFramePr>
          <p:cNvPr id="6" name="Table 5">
            <a:extLst>
              <a:ext uri="{FF2B5EF4-FFF2-40B4-BE49-F238E27FC236}">
                <a16:creationId xmlns:a16="http://schemas.microsoft.com/office/drawing/2014/main" id="{A4CF653B-3922-4C22-8366-F9D75E1AE92E}"/>
              </a:ext>
            </a:extLst>
          </p:cNvPr>
          <p:cNvGraphicFramePr>
            <a:graphicFrameLocks noGrp="1"/>
          </p:cNvGraphicFramePr>
          <p:nvPr>
            <p:extLst>
              <p:ext uri="{D42A27DB-BD31-4B8C-83A1-F6EECF244321}">
                <p14:modId xmlns:p14="http://schemas.microsoft.com/office/powerpoint/2010/main" val="4114798359"/>
              </p:ext>
            </p:extLst>
          </p:nvPr>
        </p:nvGraphicFramePr>
        <p:xfrm>
          <a:off x="4879486" y="722788"/>
          <a:ext cx="3540614" cy="3620610"/>
        </p:xfrm>
        <a:graphic>
          <a:graphicData uri="http://schemas.openxmlformats.org/drawingml/2006/table">
            <a:tbl>
              <a:tblPr firstRow="1" firstCol="1" bandRow="1">
                <a:tableStyleId>{FE436817-7EFB-4835-9F94-1183E4F01D26}</a:tableStyleId>
              </a:tblPr>
              <a:tblGrid>
                <a:gridCol w="1054589">
                  <a:extLst>
                    <a:ext uri="{9D8B030D-6E8A-4147-A177-3AD203B41FA5}">
                      <a16:colId xmlns:a16="http://schemas.microsoft.com/office/drawing/2014/main" val="2752060950"/>
                    </a:ext>
                  </a:extLst>
                </a:gridCol>
                <a:gridCol w="2486025">
                  <a:extLst>
                    <a:ext uri="{9D8B030D-6E8A-4147-A177-3AD203B41FA5}">
                      <a16:colId xmlns:a16="http://schemas.microsoft.com/office/drawing/2014/main" val="2280282126"/>
                    </a:ext>
                  </a:extLst>
                </a:gridCol>
              </a:tblGrid>
              <a:tr h="724122">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H</a:t>
                      </a:r>
                      <a:r>
                        <a:rPr lang="en-US" sz="1800" b="1" dirty="0" err="1">
                          <a:effectLst/>
                          <a:latin typeface="Times New Roman" panose="02020603050405020304" pitchFamily="18" charset="0"/>
                          <a:cs typeface="Times New Roman" panose="02020603050405020304" pitchFamily="18" charset="0"/>
                        </a:rPr>
                        <a:t>ình</a:t>
                      </a:r>
                      <a:r>
                        <a:rPr lang="en-US" sz="1800" b="1" dirty="0">
                          <a:effectLst/>
                          <a:latin typeface="Times New Roman" panose="02020603050405020304" pitchFamily="18" charset="0"/>
                          <a:cs typeface="Times New Roman" panose="02020603050405020304" pitchFamily="18" charset="0"/>
                        </a:rPr>
                        <a:t> 16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Lợi ích của sản phẩm</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6071953"/>
                  </a:ext>
                </a:extLst>
              </a:tr>
              <a:tr h="724122">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3497321"/>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4556657"/>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970678"/>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530461"/>
                  </a:ext>
                </a:extLst>
              </a:tr>
            </a:tbl>
          </a:graphicData>
        </a:graphic>
      </p:graphicFrame>
      <p:sp>
        <p:nvSpPr>
          <p:cNvPr id="2" name="TextBox 1"/>
          <p:cNvSpPr txBox="1"/>
          <p:nvPr/>
        </p:nvSpPr>
        <p:spPr>
          <a:xfrm>
            <a:off x="4848224" y="1504950"/>
            <a:ext cx="1104901"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vi-VN" b="1" dirty="0">
              <a:solidFill>
                <a:srgbClr val="FF0000"/>
              </a:solidFill>
              <a:latin typeface="Times New Roman" pitchFamily="18" charset="0"/>
              <a:cs typeface="Times New Roman" pitchFamily="18" charset="0"/>
            </a:endParaRPr>
          </a:p>
        </p:txBody>
      </p:sp>
      <p:sp>
        <p:nvSpPr>
          <p:cNvPr id="4" name="TextBox 3"/>
          <p:cNvSpPr txBox="1"/>
          <p:nvPr/>
        </p:nvSpPr>
        <p:spPr>
          <a:xfrm>
            <a:off x="5953125" y="1397228"/>
            <a:ext cx="28194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bán</a:t>
            </a:r>
            <a:r>
              <a:rPr lang="en-US" b="1"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khẩu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lại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nguồn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lợi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7" name="TextBox 6"/>
          <p:cNvSpPr txBox="1"/>
          <p:nvPr/>
        </p:nvSpPr>
        <p:spPr>
          <a:xfrm>
            <a:off x="4729161" y="2221617"/>
            <a:ext cx="1343026"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Cửa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hàng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endParaRPr lang="vi-VN" b="1" dirty="0">
              <a:solidFill>
                <a:srgbClr val="FF0000"/>
              </a:solidFill>
              <a:latin typeface="Times New Roman" pitchFamily="18" charset="0"/>
              <a:cs typeface="Times New Roman" pitchFamily="18" charset="0"/>
            </a:endParaRPr>
          </a:p>
        </p:txBody>
      </p:sp>
      <p:sp>
        <p:nvSpPr>
          <p:cNvPr id="9" name="TextBox 8"/>
          <p:cNvSpPr txBox="1"/>
          <p:nvPr/>
        </p:nvSpPr>
        <p:spPr>
          <a:xfrm>
            <a:off x="6019799" y="2135892"/>
            <a:ext cx="2409826"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mặc</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khẩu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nguồn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10" name="TextBox 9"/>
          <p:cNvSpPr txBox="1"/>
          <p:nvPr/>
        </p:nvSpPr>
        <p:spPr>
          <a:xfrm>
            <a:off x="4848224" y="3050292"/>
            <a:ext cx="1343026" cy="307777"/>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a:t>
            </a:r>
            <a:endParaRPr lang="vi-VN" b="1" dirty="0">
              <a:solidFill>
                <a:srgbClr val="FF0000"/>
              </a:solidFill>
              <a:latin typeface="Times New Roman" pitchFamily="18" charset="0"/>
              <a:cs typeface="Times New Roman" pitchFamily="18" charset="0"/>
            </a:endParaRPr>
          </a:p>
        </p:txBody>
      </p:sp>
      <p:sp>
        <p:nvSpPr>
          <p:cNvPr id="11" name="TextBox 10"/>
          <p:cNvSpPr txBox="1"/>
          <p:nvPr/>
        </p:nvSpPr>
        <p:spPr>
          <a:xfrm>
            <a:off x="6019799" y="2905423"/>
            <a:ext cx="2409826"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hỏa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điezel</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xăng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
        <p:nvSpPr>
          <p:cNvPr id="12" name="TextBox 11"/>
          <p:cNvSpPr txBox="1"/>
          <p:nvPr/>
        </p:nvSpPr>
        <p:spPr>
          <a:xfrm>
            <a:off x="4800598" y="3840867"/>
            <a:ext cx="1152527" cy="523220"/>
          </a:xfrm>
          <a:prstGeom prst="rect">
            <a:avLst/>
          </a:prstGeom>
          <a:noFill/>
        </p:spPr>
        <p:txBody>
          <a:bodyPr wrap="square" rtlCol="0">
            <a:spAutoFit/>
          </a:bodyPr>
          <a:lstStyle/>
          <a:p>
            <a:pPr algn="ctr"/>
            <a:r>
              <a:rPr lang="en-US" b="1" dirty="0" smtClean="0">
                <a:solidFill>
                  <a:srgbClr val="FF0000"/>
                </a:solidFill>
                <a:latin typeface="Times New Roman" pitchFamily="18" charset="0"/>
                <a:cs typeface="Times New Roman" pitchFamily="18" charset="0"/>
              </a:rPr>
              <a:t>Gang, </a:t>
            </a:r>
            <a:r>
              <a:rPr lang="en-US" b="1" dirty="0" err="1" smtClean="0">
                <a:solidFill>
                  <a:srgbClr val="FF0000"/>
                </a:solidFill>
                <a:latin typeface="Times New Roman" pitchFamily="18" charset="0"/>
                <a:cs typeface="Times New Roman" pitchFamily="18" charset="0"/>
              </a:rPr>
              <a:t>thép</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sắt</a:t>
            </a:r>
            <a:endParaRPr lang="vi-VN" b="1" dirty="0">
              <a:solidFill>
                <a:srgbClr val="FF0000"/>
              </a:solidFill>
              <a:latin typeface="Times New Roman" pitchFamily="18" charset="0"/>
              <a:cs typeface="Times New Roman" pitchFamily="18" charset="0"/>
            </a:endParaRPr>
          </a:p>
        </p:txBody>
      </p:sp>
      <p:sp>
        <p:nvSpPr>
          <p:cNvPr id="13" name="TextBox 12"/>
          <p:cNvSpPr txBox="1"/>
          <p:nvPr/>
        </p:nvSpPr>
        <p:spPr>
          <a:xfrm>
            <a:off x="5953125" y="3655904"/>
            <a:ext cx="24765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trình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giao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trong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20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027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881744" y="359073"/>
            <a:ext cx="7984671" cy="83099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lvl="0" algn="ctr">
              <a:defRPr/>
            </a:pPr>
            <a:r>
              <a:rPr lang="en-US" sz="2400" dirty="0">
                <a:solidFill>
                  <a:srgbClr val="FF0000"/>
                </a:solidFill>
                <a:latin typeface="Times New Roman" panose="02020603050405020304" pitchFamily="18" charset="0"/>
                <a:cs typeface="Times New Roman" panose="02020603050405020304" pitchFamily="18" charset="0"/>
              </a:rPr>
              <a:t>2. Quan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83221"/>
            <a:ext cx="881744" cy="1181807"/>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857251" y="1429417"/>
            <a:ext cx="5471712" cy="3306026"/>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5780857" y="3241085"/>
            <a:ext cx="3208838" cy="163125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latin typeface="Abadi" panose="020B0604020104020204" pitchFamily="34" charset="0"/>
                  <a:cs typeface="Arial" panose="020B0604020202020204" pitchFamily="34" charset="0"/>
                </a:rPr>
                <a:t>Thảo</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luận</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nhóm</a:t>
              </a:r>
              <a:r>
                <a:rPr lang="en-US" sz="18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917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1511482" y="520337"/>
            <a:ext cx="5570220" cy="600164"/>
          </a:xfrm>
          <a:prstGeom prst="rect">
            <a:avLst/>
          </a:prstGeom>
          <a:noFill/>
        </p:spPr>
        <p:txBody>
          <a:bodyPr wrap="square" rtlCol="0">
            <a:spAutoFit/>
          </a:bodyPr>
          <a:lstStyle/>
          <a:p>
            <a:pPr algn="ctr" defTabSz="685800">
              <a:buClrTx/>
              <a:defRPr/>
            </a:pPr>
            <a:r>
              <a:rPr lang="en-US" sz="3300" b="1" kern="1200" dirty="0" err="1">
                <a:solidFill>
                  <a:srgbClr val="FF0000"/>
                </a:solidFill>
                <a:latin typeface="Calibri" panose="020F0502020204030204" pitchFamily="34" charset="0"/>
                <a:cs typeface="Calibri" panose="020F0502020204030204" pitchFamily="34" charset="0"/>
              </a:rPr>
              <a:t>Hoàn</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thành</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Phiếu</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học</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tập</a:t>
            </a:r>
            <a:endParaRPr lang="en-US" sz="3300" b="1" kern="1200" dirty="0">
              <a:solidFill>
                <a:srgbClr val="FF0000"/>
              </a:solidFill>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2821038963"/>
              </p:ext>
            </p:extLst>
          </p:nvPr>
        </p:nvGraphicFramePr>
        <p:xfrm>
          <a:off x="711382" y="1480457"/>
          <a:ext cx="7632518" cy="2169632"/>
        </p:xfrm>
        <a:graphic>
          <a:graphicData uri="http://schemas.openxmlformats.org/drawingml/2006/table">
            <a:tbl>
              <a:tblPr firstRow="1" firstCol="1" bandRow="1">
                <a:tableStyleId>{9DCAF9ED-07DC-4A11-8D7F-57B35C25682E}</a:tableStyleId>
              </a:tblPr>
              <a:tblGrid>
                <a:gridCol w="2105522">
                  <a:extLst>
                    <a:ext uri="{9D8B030D-6E8A-4147-A177-3AD203B41FA5}">
                      <a16:colId xmlns:a16="http://schemas.microsoft.com/office/drawing/2014/main" val="3370933225"/>
                    </a:ext>
                  </a:extLst>
                </a:gridCol>
                <a:gridCol w="5526996">
                  <a:extLst>
                    <a:ext uri="{9D8B030D-6E8A-4147-A177-3AD203B41FA5}">
                      <a16:colId xmlns:a16="http://schemas.microsoft.com/office/drawing/2014/main" val="339813459"/>
                    </a:ext>
                  </a:extLst>
                </a:gridCol>
              </a:tblGrid>
              <a:tr h="487136">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361300916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 </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28346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6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nvPr>
        </p:nvGraphicFramePr>
        <p:xfrm>
          <a:off x="563336" y="361058"/>
          <a:ext cx="8343900" cy="4356490"/>
        </p:xfrm>
        <a:graphic>
          <a:graphicData uri="http://schemas.openxmlformats.org/drawingml/2006/table">
            <a:tbl>
              <a:tblPr firstRow="1" firstCol="1" bandRow="1">
                <a:tableStyleId>{9DCAF9ED-07DC-4A11-8D7F-57B35C25682E}</a:tableStyleId>
              </a:tblPr>
              <a:tblGrid>
                <a:gridCol w="2301766">
                  <a:extLst>
                    <a:ext uri="{9D8B030D-6E8A-4147-A177-3AD203B41FA5}">
                      <a16:colId xmlns:a16="http://schemas.microsoft.com/office/drawing/2014/main" val="3370933225"/>
                    </a:ext>
                  </a:extLst>
                </a:gridCol>
                <a:gridCol w="6042134">
                  <a:extLst>
                    <a:ext uri="{9D8B030D-6E8A-4147-A177-3AD203B41FA5}">
                      <a16:colId xmlns:a16="http://schemas.microsoft.com/office/drawing/2014/main" val="339813459"/>
                    </a:ext>
                  </a:extLst>
                </a:gridCol>
              </a:tblGrid>
              <a:tr h="457200">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Hình 16</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Lợi ích của sản phẩm</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1261872">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1261872">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7835492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5995181" y="2061521"/>
            <a:ext cx="4452387" cy="1246495"/>
          </a:xfrm>
          <a:prstGeom prst="rect">
            <a:avLst/>
          </a:prstGeom>
          <a:noFill/>
        </p:spPr>
        <p:txBody>
          <a:bodyPr wrap="square" rtlCol="0">
            <a:spAutoFit/>
          </a:bodyPr>
          <a:lstStyle/>
          <a:p>
            <a:pPr algn="ctr" defTabSz="685800">
              <a:buClrTx/>
              <a:defRPr/>
            </a:pP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Ghi</a:t>
            </a:r>
            <a:r>
              <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 </a:t>
            </a: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nhớ</a:t>
            </a:r>
            <a:endPar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784860" y="1442852"/>
            <a:ext cx="60930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3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lang="en-US" altLang="en-US" sz="3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95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2400" b="1" dirty="0">
                <a:solidFill>
                  <a:srgbClr val="FF0000"/>
                </a:solidFill>
                <a:latin typeface="Calibri" panose="020F0502020204030204" pitchFamily="34" charset="0"/>
                <a:cs typeface="Calibri" panose="020F0502020204030204" pitchFamily="34" charset="0"/>
              </a:rPr>
              <a:t>3. </a:t>
            </a:r>
            <a:r>
              <a:rPr lang="en-US" sz="2400" b="1" dirty="0" err="1">
                <a:solidFill>
                  <a:srgbClr val="FF0000"/>
                </a:solidFill>
                <a:latin typeface="Calibri" panose="020F0502020204030204" pitchFamily="34" charset="0"/>
                <a:cs typeface="Calibri" panose="020F0502020204030204" pitchFamily="34" charset="0"/>
              </a:rPr>
              <a:t>Kể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xuất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thủ</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em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biết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Nói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phẩm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đó</a:t>
            </a:r>
            <a:endParaRPr lang="vi-VN" sz="24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649926" y="2323691"/>
            <a:ext cx="2397775" cy="1905953"/>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1800" b="1" kern="1200" dirty="0" err="1">
                  <a:solidFill>
                    <a:prstClr val="black"/>
                  </a:solidFill>
                  <a:latin typeface="Calibri" panose="020F0502020204030204" pitchFamily="34" charset="0"/>
                  <a:cs typeface="Calibri" panose="020F0502020204030204" pitchFamily="34" charset="0"/>
                </a:rPr>
                <a:t>Thảo</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luận</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cặp</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đôi</a:t>
              </a:r>
              <a:endParaRPr lang="en-US" sz="1800" b="1" kern="1200" dirty="0">
                <a:solidFill>
                  <a:prstClr val="black"/>
                </a:solidFill>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3064073" y="1653759"/>
            <a:ext cx="5539665" cy="1167953"/>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400" b="1" kern="1200" dirty="0" err="1">
                <a:solidFill>
                  <a:prstClr val="black"/>
                </a:solidFill>
                <a:latin typeface="Calibri" panose="020F0502020204030204" pitchFamily="34" charset="0"/>
                <a:cs typeface="Calibri" panose="020F0502020204030204" pitchFamily="34" charset="0"/>
              </a:rPr>
              <a:t>Nói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tên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xuất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công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nghiệp</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cùng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với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phẩm</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của</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đó</a:t>
            </a:r>
            <a:r>
              <a:rPr lang="en-US" sz="2400" b="1" kern="12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370876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3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1345339" y="487169"/>
            <a:ext cx="6477760" cy="8950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10: HOẠT ĐỘNG SẢN XUẤT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THỦ CÔNG VÀ CÔNG NGHIỆP(</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6EB8E26-FC70-4E30-BC8F-696F578C5EF2}"/>
              </a:ext>
            </a:extLst>
          </p:cNvPr>
          <p:cNvSpPr txBox="1"/>
          <p:nvPr/>
        </p:nvSpPr>
        <p:spPr>
          <a:xfrm>
            <a:off x="1345339" y="1535217"/>
            <a:ext cx="2309185" cy="523220"/>
          </a:xfrm>
          <a:prstGeom prst="rect">
            <a:avLst/>
          </a:prstGeom>
          <a:noFill/>
        </p:spPr>
        <p:txBody>
          <a:bodyPr wrap="square" rtlCol="0">
            <a:spAutoFit/>
          </a:bodyPr>
          <a:lstStyle/>
          <a:p>
            <a:r>
              <a:rPr lang="en-US" sz="2800"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646367" y="2319285"/>
            <a:ext cx="6189828" cy="2050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1800" dirty="0"/>
              <a:t>Kể được tên của một số hoạt động sản xuất công nghiệp ở địa phương, sản phẩm và lợi ích của hoạt động sản xuất đó.</a:t>
            </a:r>
          </a:p>
          <a:p>
            <a:pPr marL="168275" indent="0">
              <a:buNone/>
            </a:pPr>
            <a:endParaRPr lang="en-US" sz="1800" dirty="0"/>
          </a:p>
          <a:p>
            <a:r>
              <a:rPr lang="nl-NL" sz="1800" dirty="0"/>
              <a:t>Giới thiệu được một sản phẩm công nghiệp  của địa phương dựa trên thông tin, tranh ảnh, vật thật ... sưu tầm được</a:t>
            </a:r>
            <a:endParaRPr lang="en-US" sz="1800" dirty="0"/>
          </a:p>
          <a:p>
            <a:pPr marL="0" indent="0">
              <a:spcAft>
                <a:spcPts val="1600"/>
              </a:spcAft>
              <a:buFont typeface="Roboto Mono Medium"/>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righ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6" dur="500"/>
                                        <p:tgtEl>
                                          <p:spTgt spid="8">
                                            <p:txEl>
                                              <p:pRg st="0" end="0"/>
                                            </p:txEl>
                                          </p:spTgt>
                                        </p:tgtEl>
                                      </p:cBhvr>
                                    </p:animEffect>
                                  </p:childTnLst>
                                </p:cTn>
                              </p:par>
                            </p:childTnLst>
                          </p:cTn>
                        </p:par>
                        <p:par>
                          <p:cTn id="17" fill="hold">
                            <p:stCondLst>
                              <p:cond delay="2500"/>
                            </p:stCondLst>
                            <p:childTnLst>
                              <p:par>
                                <p:cTn id="18" presetID="14" presetClass="entr" presetSubtype="10"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3" grpId="0"/>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9519" y="1092047"/>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1" y="2767288"/>
            <a:ext cx="428625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400" b="1" dirty="0" err="1">
                <a:solidFill>
                  <a:srgbClr val="002060"/>
                </a:solidFill>
                <a:latin typeface="Calibri" panose="020F0502020204030204" pitchFamily="34" charset="0"/>
                <a:cs typeface="Calibri" panose="020F0502020204030204" pitchFamily="34" charset="0"/>
              </a:rPr>
              <a:t>Công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nghiệp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một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lĩnh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vực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xuất</a:t>
            </a:r>
            <a:r>
              <a:rPr lang="en-US" altLang="en-US" sz="2400" b="1" dirty="0">
                <a:solidFill>
                  <a:srgbClr val="002060"/>
                </a:solidFill>
                <a:latin typeface="Calibri" panose="020F0502020204030204" pitchFamily="34" charset="0"/>
                <a:cs typeface="Calibri" panose="020F0502020204030204" pitchFamily="34" charset="0"/>
              </a:rPr>
              <a:t>, bao </a:t>
            </a:r>
            <a:r>
              <a:rPr lang="en-US" altLang="en-US" sz="2400" b="1" dirty="0" err="1">
                <a:solidFill>
                  <a:srgbClr val="002060"/>
                </a:solidFill>
                <a:latin typeface="Calibri" panose="020F0502020204030204" pitchFamily="34" charset="0"/>
                <a:cs typeface="Calibri" panose="020F0502020204030204" pitchFamily="34" charset="0"/>
              </a:rPr>
              <a:t>gồm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nhiều</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ngành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nghề</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khai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tài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nguyên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biến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phẩm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tạo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sửa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chữa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máy</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móc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bị</a:t>
            </a:r>
            <a:r>
              <a:rPr lang="en-US" altLang="en-US" sz="24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6689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2086" y="1435462"/>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314465" y="2700973"/>
            <a:ext cx="3883949"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700" b="1" dirty="0" err="1">
                <a:latin typeface="Calibri" panose="020F0502020204030204" pitchFamily="34" charset="0"/>
                <a:cs typeface="Calibri" panose="020F0502020204030204" pitchFamily="34" charset="0"/>
              </a:rPr>
              <a:t>Hoạt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động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sản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xuất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công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nghiệp</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thường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diễn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ra</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trong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nhà</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máy</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hoặc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khu</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vực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riêng</a:t>
            </a:r>
            <a:r>
              <a:rPr lang="en-US" altLang="en-US" sz="27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5806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137" y="962094"/>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2" y="2717784"/>
            <a:ext cx="411874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1950" b="1" dirty="0" err="1">
                <a:solidFill>
                  <a:srgbClr val="002060"/>
                </a:solidFill>
                <a:latin typeface="Calibri" panose="020F0502020204030204" pitchFamily="34" charset="0"/>
                <a:cs typeface="Calibri" panose="020F0502020204030204" pitchFamily="34" charset="0"/>
              </a:rPr>
              <a:t>Có</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nhiều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ngành</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như</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khai</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thác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khoáng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năng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lượng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dệt</a:t>
            </a:r>
            <a:r>
              <a:rPr lang="en-US" altLang="en-US" sz="1950" b="1" dirty="0">
                <a:solidFill>
                  <a:srgbClr val="002060"/>
                </a:solidFill>
                <a:latin typeface="Calibri" panose="020F0502020204030204" pitchFamily="34" charset="0"/>
                <a:cs typeface="Calibri" panose="020F0502020204030204" pitchFamily="34" charset="0"/>
              </a:rPr>
              <a:t> may,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đóng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tàu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xuất</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hàng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tiêu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dùng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thực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phẩm</a:t>
            </a:r>
            <a:r>
              <a:rPr lang="en-US" altLang="en-US" sz="195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15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10" name="矩形 9"/>
          <p:cNvSpPr/>
          <p:nvPr/>
        </p:nvSpPr>
        <p:spPr>
          <a:xfrm>
            <a:off x="814388" y="1129189"/>
            <a:ext cx="7515225" cy="327231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5" name="Picture 4">
            <a:extLst>
              <a:ext uri="{FF2B5EF4-FFF2-40B4-BE49-F238E27FC236}">
                <a16:creationId xmlns:a16="http://schemas.microsoft.com/office/drawing/2014/main" id="{7A23952A-48A6-460E-91C1-A37FA8AECD75}"/>
              </a:ext>
            </a:extLst>
          </p:cNvPr>
          <p:cNvPicPr>
            <a:picLocks noChangeAspect="1"/>
          </p:cNvPicPr>
          <p:nvPr/>
        </p:nvPicPr>
        <p:blipFill>
          <a:blip r:embed="rId4"/>
          <a:stretch>
            <a:fillRect/>
          </a:stretch>
        </p:blipFill>
        <p:spPr>
          <a:xfrm>
            <a:off x="1040928" y="1887685"/>
            <a:ext cx="7088338" cy="1516822"/>
          </a:xfrm>
          <a:prstGeom prst="rect">
            <a:avLst/>
          </a:prstGeom>
        </p:spPr>
      </p:pic>
    </p:spTree>
    <p:extLst>
      <p:ext uri="{BB962C8B-B14F-4D97-AF65-F5344CB8AC3E}">
        <p14:creationId xmlns:p14="http://schemas.microsoft.com/office/powerpoint/2010/main" val="306296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30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2400" b="1"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506729" y="2571750"/>
            <a:ext cx="3208838" cy="163125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err="1">
                  <a:latin typeface="Calibri" panose="020F0502020204030204" pitchFamily="34" charset="0"/>
                  <a:cs typeface="Calibri" panose="020F0502020204030204" pitchFamily="34" charset="0"/>
                </a:rPr>
                <a:t>Thảo</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luận</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nhóm</a:t>
              </a:r>
              <a:r>
                <a:rPr lang="en-US" sz="18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2982429" y="1469946"/>
            <a:ext cx="553966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dirty="0" err="1">
                <a:solidFill>
                  <a:prstClr val="black"/>
                </a:solidFill>
                <a:latin typeface="Calibri" panose="020F0502020204030204" pitchFamily="34" charset="0"/>
                <a:cs typeface="Calibri" panose="020F0502020204030204" pitchFamily="34" charset="0"/>
              </a:rPr>
              <a:t>Tên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và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phẩm</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của</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hoạt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động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xuất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công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nghiệp</a:t>
            </a:r>
            <a:endParaRPr lang="en-US" sz="2400" b="1" kern="1200" dirty="0">
              <a:solidFill>
                <a:prstClr val="black"/>
              </a:solidFill>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3847844" y="2721660"/>
            <a:ext cx="456953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a:solidFill>
                  <a:prstClr val="black"/>
                </a:solidFill>
                <a:latin typeface="Calibri" panose="020F0502020204030204" pitchFamily="34" charset="0"/>
                <a:cs typeface="Calibri" panose="020F0502020204030204" pitchFamily="34" charset="0"/>
              </a:rPr>
              <a:t>Ích lợi của hoạt động sản xuất đó</a:t>
            </a:r>
            <a:endParaRPr lang="en-US" sz="2400" b="1" kern="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474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3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1"/>
            <a:ext cx="8174573" cy="1015663"/>
          </a:xfrm>
          <a:prstGeom prst="rect">
            <a:avLst/>
          </a:prstGeom>
          <a:noFill/>
        </p:spPr>
        <p:txBody>
          <a:bodyPr wrap="square" rtlCol="0">
            <a:spAutoFit/>
          </a:bodyPr>
          <a:lstStyle/>
          <a:p>
            <a:pPr lvl="0" algn="ct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lang="en-US" sz="60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61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38"/>
          <p:cNvSpPr/>
          <p:nvPr/>
        </p:nvSpPr>
        <p:spPr>
          <a:xfrm rot="-2700000">
            <a:off x="765274" y="20654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0" name="Google Shape;270;p38"/>
          <p:cNvSpPr/>
          <p:nvPr/>
        </p:nvSpPr>
        <p:spPr>
          <a:xfrm rot="-2700000">
            <a:off x="2517624" y="317516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71" name="Google Shape;271;p38"/>
          <p:cNvPicPr preferRelativeResize="0"/>
          <p:nvPr/>
        </p:nvPicPr>
        <p:blipFill>
          <a:blip r:embed="rId3">
            <a:alphaModFix amt="80000"/>
          </a:blip>
          <a:stretch>
            <a:fillRect/>
          </a:stretch>
        </p:blipFill>
        <p:spPr>
          <a:xfrm rot="-6023610">
            <a:off x="2786831" y="3004878"/>
            <a:ext cx="1579416" cy="716443"/>
          </a:xfrm>
          <a:prstGeom prst="rect">
            <a:avLst/>
          </a:prstGeom>
          <a:noFill/>
          <a:ln>
            <a:noFill/>
          </a:ln>
        </p:spPr>
      </p:pic>
      <p:sp>
        <p:nvSpPr>
          <p:cNvPr id="13" name="Google Shape;267;p38"/>
          <p:cNvSpPr txBox="1">
            <a:spLocks noGrp="1"/>
          </p:cNvSpPr>
          <p:nvPr>
            <p:ph type="title"/>
          </p:nvPr>
        </p:nvSpPr>
        <p:spPr>
          <a:xfrm>
            <a:off x="552450" y="479343"/>
            <a:ext cx="3518903" cy="14724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smtClean="0">
                <a:solidFill>
                  <a:srgbClr val="000000"/>
                </a:solidFill>
                <a:latin typeface="Times New Roman" pitchFamily="18" charset="0"/>
                <a:cs typeface="Times New Roman" pitchFamily="18" charset="0"/>
              </a:rPr>
              <a:t>Em sẽ nói gì và làm gì khi gặp tình huống sau? Vì sao?</a:t>
            </a:r>
            <a:endParaRPr sz="2000" dirty="0">
              <a:solidFill>
                <a:srgbClr val="00000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vi-VN"/>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455731"/>
            <a:ext cx="3848100" cy="3354393"/>
          </a:xfrm>
          <a:prstGeom prst="rect">
            <a:avLst/>
          </a:prstGeom>
        </p:spPr>
      </p:pic>
      <p:sp>
        <p:nvSpPr>
          <p:cNvPr id="16" name="Google Shape;266;p38"/>
          <p:cNvSpPr txBox="1">
            <a:spLocks/>
          </p:cNvSpPr>
          <p:nvPr/>
        </p:nvSpPr>
        <p:spPr>
          <a:xfrm>
            <a:off x="4934568" y="1328499"/>
            <a:ext cx="3708750" cy="4069200"/>
          </a:xfrm>
          <a:prstGeom prst="rect">
            <a:avLst/>
          </a:prstGeom>
        </p:spPr>
        <p:txBody>
          <a:bodyPr spcFirstLastPara="1" wrap="square" lIns="91425" tIns="91425" rIns="91425" bIns="91425" anchor="ctr" anchorCtr="0">
            <a:noAutofit/>
          </a:bodyPr>
          <a:lstStyle>
            <a:lvl1pPr marL="457200" lvl="0"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1pPr>
            <a:lvl2pPr marL="914400" lvl="1"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800" kern="1200">
                <a:solidFill>
                  <a:schemeClr val="dk2"/>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500" kern="1200">
                <a:solidFill>
                  <a:schemeClr val="dk2"/>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2"/>
              </a:buClr>
              <a:buSzPts val="1400"/>
              <a:buFont typeface="Arial" panose="020B0604020202020204" pitchFamily="34" charset="0"/>
              <a:buChar char="■"/>
              <a:defRPr sz="1400" kern="1200">
                <a:solidFill>
                  <a:schemeClr val="dk2"/>
                </a:solidFill>
                <a:latin typeface="+mn-lt"/>
                <a:ea typeface="+mn-ea"/>
                <a:cs typeface="+mn-cs"/>
              </a:defRPr>
            </a:lvl9pPr>
          </a:lstStyle>
          <a:p>
            <a:r>
              <a:rPr lang="vi-VN" sz="1600" dirty="0" smtClean="0">
                <a:solidFill>
                  <a:srgbClr val="00B050"/>
                </a:solidFill>
                <a:latin typeface="iCiel Pony" pitchFamily="2" charset="-93"/>
              </a:rPr>
              <a:t> Mọi người trong hình đang ở</a:t>
            </a:r>
            <a:r>
              <a:rPr lang="en-US" sz="1600" dirty="0" smtClean="0">
                <a:solidFill>
                  <a:srgbClr val="00B050"/>
                </a:solidFill>
                <a:latin typeface="iCiel Pony" pitchFamily="2" charset="-93"/>
              </a:rPr>
              <a:t> </a:t>
            </a:r>
            <a:r>
              <a:rPr lang="vi-VN" sz="1600" dirty="0" smtClean="0">
                <a:solidFill>
                  <a:srgbClr val="00B050"/>
                </a:solidFill>
                <a:latin typeface="iCiel Pony" pitchFamily="2" charset="-93"/>
              </a:rPr>
              <a:t>đâu?</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Tình huống gì đang diễn ra?</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Nếu là em, em sẽ làm gì để tiêu dùng tiết kiệm, bảo vệ môi trường?</a:t>
            </a:r>
          </a:p>
          <a:p>
            <a:pPr marL="139700" indent="0">
              <a:buFont typeface="Arial" panose="020B0604020202020204" pitchFamily="34" charset="0"/>
              <a:buNone/>
            </a:pPr>
            <a:r>
              <a:rPr lang="vi-VN" sz="1600" dirty="0" smtClean="0">
                <a:solidFill>
                  <a:srgbClr val="00B050"/>
                </a:solidFill>
                <a:latin typeface="iCiel Pony" pitchFamily="2" charset="-93"/>
              </a:rPr>
              <a:t/>
            </a:r>
            <a:br>
              <a:rPr lang="vi-VN" sz="1600" dirty="0" smtClean="0">
                <a:solidFill>
                  <a:srgbClr val="00B050"/>
                </a:solidFill>
                <a:latin typeface="iCiel Pony" pitchFamily="2" charset="-93"/>
              </a:rPr>
            </a:br>
            <a:endParaRPr lang="vi-VN" sz="1600" dirty="0">
              <a:solidFill>
                <a:srgbClr val="00B050"/>
              </a:solidFill>
              <a:latin typeface="iCiel Pony" pitchFamily="2" charset="-93"/>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255" y="460344"/>
            <a:ext cx="3381375" cy="1520856"/>
          </a:xfrm>
          <a:prstGeom prst="rect">
            <a:avLst/>
          </a:prstGeom>
        </p:spPr>
      </p:pic>
    </p:spTree>
    <p:extLst>
      <p:ext uri="{BB962C8B-B14F-4D97-AF65-F5344CB8AC3E}">
        <p14:creationId xmlns:p14="http://schemas.microsoft.com/office/powerpoint/2010/main" val="2994532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1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30"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6" y="2023433"/>
            <a:ext cx="1878300"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304757" y="437443"/>
            <a:ext cx="2548775" cy="630942"/>
          </a:xfrm>
          <a:prstGeom prst="rect">
            <a:avLst/>
          </a:prstGeom>
          <a:noFill/>
        </p:spPr>
        <p:txBody>
          <a:bodyPr wrap="none" lIns="0" tIns="0" rIns="0" bIns="0" rtlCol="0">
            <a:spAutoFit/>
          </a:bodyPr>
          <a:lstStyle/>
          <a:p>
            <a:pPr algn="ctr" defTabSz="685732"/>
            <a:r>
              <a:rPr lang="en-US" sz="4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9"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5" y="11204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2"/>
            <a:ext cx="1071939" cy="392669"/>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3779085" y="4156225"/>
            <a:ext cx="1582050" cy="580695"/>
          </a:xfrm>
          <a:prstGeom prst="rect">
            <a:avLst/>
          </a:prstGeom>
        </p:spPr>
      </p:pic>
      <p:sp>
        <p:nvSpPr>
          <p:cNvPr id="2" name="Rectangle 1"/>
          <p:cNvSpPr/>
          <p:nvPr/>
        </p:nvSpPr>
        <p:spPr>
          <a:xfrm>
            <a:off x="1840810" y="2340918"/>
            <a:ext cx="5462385" cy="738660"/>
          </a:xfrm>
          <a:prstGeom prst="rect">
            <a:avLst/>
          </a:prstGeom>
          <a:noFill/>
        </p:spPr>
        <p:txBody>
          <a:bodyPr wrap="none" lIns="45716" tIns="22858" rIns="45716" bIns="22858">
            <a:spAutoFit/>
          </a:bodyPr>
          <a:lstStyle/>
          <a:p>
            <a:pPr algn="ctr"/>
            <a:r>
              <a:rPr lang="en-US" sz="4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p>
        </p:txBody>
      </p:sp>
    </p:spTree>
    <p:custDataLst>
      <p:tags r:id="rId1"/>
    </p:custDataLst>
    <p:extLst>
      <p:ext uri="{BB962C8B-B14F-4D97-AF65-F5344CB8AC3E}">
        <p14:creationId xmlns:p14="http://schemas.microsoft.com/office/powerpoint/2010/main" val="420199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8052223" y="3454297"/>
            <a:ext cx="1306226" cy="1668903"/>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3831261" y="1139780"/>
            <a:ext cx="5018825" cy="11603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2400" b="1"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lang="en-US" sz="24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192927" y="307916"/>
            <a:ext cx="5257800" cy="707778"/>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3831261" y="2571750"/>
            <a:ext cx="4239034" cy="1997681"/>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100" b="1"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lang="en-US" sz="21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293915" y="1494027"/>
            <a:ext cx="3443562" cy="2573329"/>
          </a:xfrm>
          <a:prstGeom prst="rect">
            <a:avLst/>
          </a:prstGeom>
        </p:spPr>
      </p:pic>
    </p:spTree>
    <p:extLst>
      <p:ext uri="{BB962C8B-B14F-4D97-AF65-F5344CB8AC3E}">
        <p14:creationId xmlns:p14="http://schemas.microsoft.com/office/powerpoint/2010/main" val="41972574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0"/>
            <a:ext cx="8174573" cy="1107996"/>
          </a:xfrm>
          <a:prstGeom prst="rect">
            <a:avLst/>
          </a:prstGeom>
          <a:noFill/>
        </p:spPr>
        <p:txBody>
          <a:bodyPr wrap="square" rtlCol="0">
            <a:spAutoFit/>
          </a:bodyPr>
          <a:lstStyle/>
          <a:p>
            <a:pPr lvl="0" algn="ct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lang="en-US" sz="33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85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541080" y="1971288"/>
            <a:ext cx="2185792" cy="279268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2726871" y="840921"/>
            <a:ext cx="5876050" cy="1668903"/>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C</a:t>
            </a:r>
            <a:r>
              <a:rPr lang="vi-VN" sz="3000" b="1"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64815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22428" y="1312900"/>
            <a:ext cx="2886920" cy="31774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14301" y="429172"/>
            <a:ext cx="8858250" cy="599528"/>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685800">
                <a:buClrTx/>
                <a:defRPr/>
              </a:pPr>
              <a:endParaRPr lang="en-US" altLang="zh-CN" sz="788" b="1" dirty="0">
                <a:solidFill>
                  <a:prstClr val="black"/>
                </a:solidFill>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51427" tIns="51427" rIns="51427" bIns="5142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514350">
                <a:buClr>
                  <a:prstClr val="black"/>
                </a:buClr>
                <a:defRPr/>
              </a:pPr>
              <a:r>
                <a:rPr lang="nl-NL" sz="24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Việc nên làm để tiêu dùng tiết kiệm, bảo vệ môi trường </a:t>
              </a:r>
              <a:endParaRPr lang="en-US" sz="2400" kern="1200" dirty="0">
                <a:solidFill>
                  <a:prstClr val="black"/>
                </a:solidFill>
                <a:latin typeface="Calibri" panose="020F0502020204030204" pitchFamily="34" charset="0"/>
                <a:cs typeface="Calibri" panose="020F0502020204030204" pitchFamily="34" charset="0"/>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1754796" y="1361297"/>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170546" y="3241894"/>
            <a:ext cx="6498589" cy="461665"/>
          </a:xfrm>
          <a:prstGeom prst="rect">
            <a:avLst/>
          </a:prstGeom>
        </p:spPr>
        <p:txBody>
          <a:bodyPr wrap="square">
            <a:spAutoFit/>
          </a:bodyPr>
          <a:lstStyle/>
          <a:p>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dụng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hạn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túi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ni</a:t>
            </a:r>
            <a:r>
              <a:rPr lang="en-US" sz="2400" b="1" dirty="0">
                <a:solidFill>
                  <a:srgbClr val="002060"/>
                </a:solidFill>
                <a:latin typeface="Calibri" panose="020F0502020204030204" pitchFamily="34" charset="0"/>
                <a:cs typeface="Calibri" panose="020F0502020204030204" pitchFamily="34" charset="0"/>
              </a:rPr>
              <a:t> – </a:t>
            </a:r>
            <a:r>
              <a:rPr lang="en-US" sz="2400" b="1" dirty="0" err="1">
                <a:solidFill>
                  <a:srgbClr val="002060"/>
                </a:solidFill>
                <a:latin typeface="Calibri" panose="020F0502020204030204" pitchFamily="34" charset="0"/>
                <a:cs typeface="Calibri" panose="020F0502020204030204" pitchFamily="34" charset="0"/>
              </a:rPr>
              <a:t>lông</a:t>
            </a:r>
            <a:r>
              <a:rPr lang="en-US" sz="24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1754796" y="2423218"/>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1733064" y="3279265"/>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154151" y="1375935"/>
            <a:ext cx="6498590" cy="830997"/>
          </a:xfrm>
          <a:prstGeom prst="rect">
            <a:avLst/>
          </a:prstGeom>
        </p:spPr>
        <p:txBody>
          <a:bodyPr wrap="square">
            <a:spAutoFit/>
          </a:bodyPr>
          <a:lstStyle/>
          <a:p>
            <a:pPr algn="just"/>
            <a:r>
              <a:rPr lang="en-US" altLang="en-US" sz="2400" b="1" dirty="0" err="1">
                <a:solidFill>
                  <a:srgbClr val="002060"/>
                </a:solidFill>
                <a:latin typeface="Calibri" panose="020F0502020204030204" pitchFamily="34" charset="0"/>
                <a:cs typeface="Calibri" panose="020F0502020204030204" pitchFamily="34" charset="0"/>
              </a:rPr>
              <a:t>Sử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dụng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kiệm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thức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ăn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uống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dùng</a:t>
            </a:r>
            <a:r>
              <a:rPr lang="en-US" altLang="en-US" sz="2400" b="1" dirty="0">
                <a:solidFill>
                  <a:srgbClr val="002060"/>
                </a:solidFill>
                <a:latin typeface="Calibri" panose="020F0502020204030204" pitchFamily="34" charset="0"/>
                <a:cs typeface="Calibri" panose="020F0502020204030204" pitchFamily="34" charset="0"/>
              </a:rPr>
              <a:t>… ở </a:t>
            </a:r>
            <a:r>
              <a:rPr lang="en-US" altLang="en-US" sz="2400" b="1" dirty="0" err="1">
                <a:solidFill>
                  <a:srgbClr val="002060"/>
                </a:solidFill>
                <a:latin typeface="Calibri" panose="020F0502020204030204" pitchFamily="34" charset="0"/>
                <a:cs typeface="Calibri" panose="020F0502020204030204" pitchFamily="34" charset="0"/>
              </a:rPr>
              <a:t>trong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nhà</a:t>
            </a:r>
            <a:endParaRPr lang="en-US" altLang="en-US" sz="24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177932" y="2404828"/>
            <a:ext cx="6310769" cy="461665"/>
          </a:xfrm>
          <a:prstGeom prst="rect">
            <a:avLst/>
          </a:prstGeom>
        </p:spPr>
        <p:txBody>
          <a:bodyPr wrap="square">
            <a:spAutoFit/>
          </a:bodyPr>
          <a:lstStyle/>
          <a:p>
            <a:pPr algn="just"/>
            <a:r>
              <a:rPr lang="en-US" sz="2400" b="1" dirty="0">
                <a:solidFill>
                  <a:srgbClr val="002060"/>
                </a:solidFill>
                <a:latin typeface="Calibri" panose="020F0502020204030204" pitchFamily="34" charset="0"/>
                <a:cs typeface="Calibri" panose="020F0502020204030204" pitchFamily="34" charset="0"/>
              </a:rPr>
              <a:t>S</a:t>
            </a:r>
            <a:r>
              <a:rPr lang="vi-VN" sz="24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37296628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2838275" y="1645347"/>
            <a:ext cx="4001700" cy="11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31,500</a:t>
            </a:r>
            <a:endParaRPr/>
          </a:p>
        </p:txBody>
      </p:sp>
      <p:sp>
        <p:nvSpPr>
          <p:cNvPr id="439" name="Google Shape;439;p50"/>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Big numbers catch your audience’s attention</a:t>
            </a:r>
            <a:endParaRPr/>
          </a:p>
        </p:txBody>
      </p:sp>
      <p:pic>
        <p:nvPicPr>
          <p:cNvPr id="440" name="Google Shape;440;p50"/>
          <p:cNvPicPr preferRelativeResize="0"/>
          <p:nvPr/>
        </p:nvPicPr>
        <p:blipFill rotWithShape="1">
          <a:blip r:embed="rId3">
            <a:alphaModFix amt="78000"/>
          </a:blip>
          <a:srcRect l="19967"/>
          <a:stretch/>
        </p:blipFill>
        <p:spPr>
          <a:xfrm rot="3044709">
            <a:off x="2397403" y="714063"/>
            <a:ext cx="1470368" cy="758224"/>
          </a:xfrm>
          <a:prstGeom prst="rect">
            <a:avLst/>
          </a:prstGeom>
          <a:noFill/>
          <a:ln>
            <a:noFill/>
          </a:ln>
        </p:spPr>
      </p:pic>
      <p:pic>
        <p:nvPicPr>
          <p:cNvPr id="441" name="Google Shape;441;p50"/>
          <p:cNvPicPr preferRelativeResize="0"/>
          <p:nvPr/>
        </p:nvPicPr>
        <p:blipFill>
          <a:blip r:embed="rId4">
            <a:alphaModFix/>
          </a:blip>
          <a:stretch>
            <a:fillRect/>
          </a:stretch>
        </p:blipFill>
        <p:spPr>
          <a:xfrm>
            <a:off x="3448050" y="2592985"/>
            <a:ext cx="2610150" cy="3259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062765"/>
          </a:xfrm>
          <a:prstGeom prst="rect">
            <a:avLst/>
          </a:prstGeom>
        </p:spPr>
      </p:pic>
      <p:sp>
        <p:nvSpPr>
          <p:cNvPr id="7" name="Google Shape;413;p49"/>
          <p:cNvSpPr txBox="1">
            <a:spLocks/>
          </p:cNvSpPr>
          <p:nvPr/>
        </p:nvSpPr>
        <p:spPr>
          <a:xfrm>
            <a:off x="783249" y="0"/>
            <a:ext cx="7541601" cy="11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Concert One"/>
              <a:buNone/>
              <a:defRPr sz="7200" b="0" i="0" u="none" strike="noStrike" cap="none">
                <a:solidFill>
                  <a:schemeClr val="dk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9pPr>
          </a:lstStyle>
          <a:p>
            <a:r>
              <a:rPr lang="vi-VN" sz="2400" dirty="0" smtClean="0">
                <a:solidFill>
                  <a:srgbClr val="FF0000"/>
                </a:solidFill>
                <a:latin typeface="Times New Roman" pitchFamily="18" charset="0"/>
                <a:cs typeface="Times New Roman" pitchFamily="18" charset="0"/>
              </a:rPr>
              <a:t>Vẽ tranh hoặc viết thông điệp về sự cần thiết phải tiêu dùng tiết kiệm, bảo vệ môi trường và chia sẻ với những người xung quanh.</a:t>
            </a:r>
            <a:endParaRPr lang="vi-VN"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2688645"/>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365269" y="1927741"/>
            <a:ext cx="8413462" cy="2308324"/>
          </a:xfrm>
          <a:prstGeom prst="rect">
            <a:avLst/>
          </a:prstGeom>
          <a:noFill/>
        </p:spPr>
        <p:txBody>
          <a:bodyPr wrap="square" rtlCol="0">
            <a:spAutoFit/>
          </a:bodyPr>
          <a:lstStyle/>
          <a:p>
            <a:pPr lvl="0" algn="ct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và/hoặc  công nghiệp ở địa phương.</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3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56" y="2009787"/>
            <a:ext cx="2611199" cy="26111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388126" y="453066"/>
            <a:ext cx="6593396" cy="2862320"/>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056" y="2461173"/>
            <a:ext cx="2761636" cy="2761636"/>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2480310" y="4620986"/>
            <a:ext cx="5356860" cy="253916"/>
          </a:xfrm>
          <a:prstGeom prst="rect">
            <a:avLst/>
          </a:prstGeom>
          <a:noFill/>
        </p:spPr>
        <p:txBody>
          <a:bodyPr wrap="square">
            <a:spAutoFit/>
          </a:bodyPr>
          <a:lstStyle/>
          <a:p>
            <a:r>
              <a:rPr lang="en-US" altLang="zh-CN" sz="1050" dirty="0" err="1"/>
              <a:t>Thiết</a:t>
            </a:r>
            <a:r>
              <a:rPr lang="en-US" altLang="zh-CN" sz="1050" dirty="0"/>
              <a:t> </a:t>
            </a:r>
            <a:r>
              <a:rPr lang="en-US" altLang="zh-CN" sz="1050" dirty="0" err="1"/>
              <a:t>kế</a:t>
            </a:r>
            <a:r>
              <a:rPr lang="en-US" altLang="zh-CN" sz="1050" dirty="0"/>
              <a:t> - </a:t>
            </a:r>
            <a:r>
              <a:rPr lang="en-US" altLang="zh-CN" sz="1050" dirty="0" err="1"/>
              <a:t>Hương</a:t>
            </a:r>
            <a:r>
              <a:rPr lang="en-US" altLang="zh-CN" sz="1050" dirty="0"/>
              <a:t> </a:t>
            </a:r>
            <a:r>
              <a:rPr lang="en-US" altLang="zh-CN" sz="1050" dirty="0" err="1"/>
              <a:t>Thảo</a:t>
            </a:r>
            <a:r>
              <a:rPr lang="en-US" altLang="zh-CN" sz="1050" dirty="0"/>
              <a:t> – tranthao121004@gmail.com</a:t>
            </a:r>
            <a:endParaRPr lang="zh-CN" altLang="en-US" sz="1050" dirty="0"/>
          </a:p>
        </p:txBody>
      </p:sp>
    </p:spTree>
    <p:extLst>
      <p:ext uri="{BB962C8B-B14F-4D97-AF65-F5344CB8AC3E}">
        <p14:creationId xmlns:p14="http://schemas.microsoft.com/office/powerpoint/2010/main" val="41362441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40"/>
        <p:cNvGrpSpPr/>
        <p:nvPr/>
      </p:nvGrpSpPr>
      <p:grpSpPr>
        <a:xfrm>
          <a:off x="0" y="0"/>
          <a:ext cx="0" cy="0"/>
          <a:chOff x="0" y="0"/>
          <a:chExt cx="0" cy="0"/>
        </a:xfrm>
      </p:grpSpPr>
      <p:grpSp>
        <p:nvGrpSpPr>
          <p:cNvPr id="244" name="Google Shape;244;p36"/>
          <p:cNvGrpSpPr/>
          <p:nvPr/>
        </p:nvGrpSpPr>
        <p:grpSpPr>
          <a:xfrm>
            <a:off x="6571893" y="2117621"/>
            <a:ext cx="824184" cy="712067"/>
            <a:chOff x="2341425" y="238100"/>
            <a:chExt cx="1328900" cy="1148125"/>
          </a:xfrm>
        </p:grpSpPr>
        <p:sp>
          <p:nvSpPr>
            <p:cNvPr id="245" name="Google Shape;245;p3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 name="Google Shape;247;p3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 name="Google Shape;249;p3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 name="Google Shape;252;p3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54" name="Google Shape;254;p36"/>
          <p:cNvSpPr txBox="1">
            <a:spLocks noGrp="1"/>
          </p:cNvSpPr>
          <p:nvPr>
            <p:ph type="title"/>
          </p:nvPr>
        </p:nvSpPr>
        <p:spPr>
          <a:xfrm rot="-694782">
            <a:off x="6013162" y="3823654"/>
            <a:ext cx="1661926" cy="488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Roboto Mono Medium"/>
                <a:ea typeface="Roboto Mono Medium"/>
                <a:cs typeface="Roboto Mono Medium"/>
                <a:sym typeface="Roboto Mono Medium"/>
              </a:rPr>
              <a:t>Book Title. P52</a:t>
            </a:r>
            <a:endParaRPr sz="1000" b="0" i="1">
              <a:latin typeface="Roboto Mono Medium"/>
              <a:ea typeface="Roboto Mono Medium"/>
              <a:cs typeface="Roboto Mono Medium"/>
              <a:sym typeface="Roboto Mono Medium"/>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660" y="1903141"/>
            <a:ext cx="4475417" cy="2608447"/>
          </a:xfrm>
          <a:prstGeom prst="rect">
            <a:avLst/>
          </a:prstGeom>
        </p:spPr>
      </p:pic>
      <p:sp>
        <p:nvSpPr>
          <p:cNvPr id="2" name="Oval Callout 1"/>
          <p:cNvSpPr/>
          <p:nvPr/>
        </p:nvSpPr>
        <p:spPr>
          <a:xfrm>
            <a:off x="351066" y="127292"/>
            <a:ext cx="7268934" cy="1577317"/>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solidFill>
                <a:prstClr val="black"/>
              </a:solidFill>
            </a:endParaRPr>
          </a:p>
        </p:txBody>
      </p:sp>
      <p:sp>
        <p:nvSpPr>
          <p:cNvPr id="4" name="Subtitle 3"/>
          <p:cNvSpPr>
            <a:spLocks noGrp="1"/>
          </p:cNvSpPr>
          <p:nvPr>
            <p:ph type="subTitle" idx="1"/>
          </p:nvPr>
        </p:nvSpPr>
        <p:spPr>
          <a:xfrm>
            <a:off x="1181100" y="367731"/>
            <a:ext cx="6005301" cy="2189100"/>
          </a:xfrm>
        </p:spPr>
        <p:txBody>
          <a:bodyPr/>
          <a:lstStyle/>
          <a:p>
            <a:r>
              <a:rPr lang="vi-VN" dirty="0">
                <a:solidFill>
                  <a:srgbClr val="000000"/>
                </a:solidFill>
                <a:latin typeface="Times New Roman" pitchFamily="18" charset="0"/>
                <a:cs typeface="Times New Roman" pitchFamily="18" charset="0"/>
              </a:rPr>
              <a:t>Chia sẻ về những việc nên làm khác để tiêu dùng tiết kiệm, bảo vệ môi trường.</a:t>
            </a:r>
          </a:p>
          <a:p>
            <a:endParaRPr lang="vi-VN" dirty="0"/>
          </a:p>
        </p:txBody>
      </p:sp>
    </p:spTree>
    <p:extLst>
      <p:ext uri="{BB962C8B-B14F-4D97-AF65-F5344CB8AC3E}">
        <p14:creationId xmlns:p14="http://schemas.microsoft.com/office/powerpoint/2010/main" val="2860666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825581" y="184639"/>
            <a:ext cx="7115176" cy="1017231"/>
            <a:chOff x="2434106" y="246184"/>
            <a:chExt cx="9486901"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82882" y="639066"/>
              <a:ext cx="9189349" cy="2081459"/>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79655" y="1374249"/>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1511426" y="1446759"/>
            <a:ext cx="7429332" cy="2648992"/>
            <a:chOff x="3022849" y="4569738"/>
            <a:chExt cx="14858662" cy="5297984"/>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898623" y="3462162"/>
                <a:ext cx="369462" cy="1292662"/>
              </a:xfrm>
              <a:prstGeom prst="rect">
                <a:avLst/>
              </a:prstGeom>
              <a:noFill/>
            </p:spPr>
            <p:txBody>
              <a:bodyPr wrap="none" lIns="91440" tIns="45720" rIns="91440" bIns="45720">
                <a:spAutoFit/>
              </a:bodyPr>
              <a:lstStyle/>
              <a:p>
                <a:pPr algn="ctr"/>
                <a:endParaRPr lang="en-US" sz="3600" b="1" dirty="0">
                  <a:ln w="0"/>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3188847" y="4569738"/>
              <a:ext cx="14692664" cy="1200328"/>
            </a:xfrm>
            <a:prstGeom prst="rect">
              <a:avLst/>
            </a:prstGeom>
            <a:noFill/>
          </p:spPr>
          <p:txBody>
            <a:bodyPr wrap="square" lIns="91440" tIns="45720" rIns="91440" bIns="45720">
              <a:spAutoFit/>
            </a:bodyPr>
            <a:lstStyle/>
            <a:p>
              <a:endParaRPr lang="en-US" sz="3300" dirty="0">
                <a:ln w="0"/>
                <a:solidFill>
                  <a:schemeClr val="bg2"/>
                </a:solidFill>
                <a:latin typeface="Times New Roman" pitchFamily="18" charset="0"/>
                <a:cs typeface="Times New Roman" pitchFamily="18" charset="0"/>
              </a:endParaRPr>
            </a:p>
          </p:txBody>
        </p:sp>
      </p:grpSp>
      <p:sp>
        <p:nvSpPr>
          <p:cNvPr id="2" name="Rectangle 1"/>
          <p:cNvSpPr/>
          <p:nvPr/>
        </p:nvSpPr>
        <p:spPr>
          <a:xfrm>
            <a:off x="1671636" y="280736"/>
            <a:ext cx="7003594" cy="584775"/>
          </a:xfrm>
          <a:prstGeom prst="rect">
            <a:avLst/>
          </a:prstGeom>
        </p:spPr>
        <p:txBody>
          <a:bodyPr wrap="square">
            <a:spAutoFit/>
          </a:bodyPr>
          <a:lstStyle/>
          <a:p>
            <a:r>
              <a:rPr lang="nl-NL" sz="3200" dirty="0" smtClean="0">
                <a:latin typeface="Times New Roman" panose="02020603050405020304" pitchFamily="18" charset="0"/>
                <a:cs typeface="Times New Roman" panose="02020603050405020304" pitchFamily="18" charset="0"/>
              </a:rPr>
              <a:t>Câu 1:Hoạt </a:t>
            </a:r>
            <a:r>
              <a:rPr lang="nl-NL" sz="3200" dirty="0">
                <a:latin typeface="Times New Roman" panose="02020603050405020304" pitchFamily="18" charset="0"/>
                <a:cs typeface="Times New Roman" panose="02020603050405020304" pitchFamily="18" charset="0"/>
              </a:rPr>
              <a:t>động sản xuất thủ công là gì?</a:t>
            </a:r>
            <a:endParaRPr lang="vi-VN" sz="3200" dirty="0"/>
          </a:p>
        </p:txBody>
      </p:sp>
      <p:sp>
        <p:nvSpPr>
          <p:cNvPr id="19" name="Google Shape;200;p32"/>
          <p:cNvSpPr txBox="1">
            <a:spLocks/>
          </p:cNvSpPr>
          <p:nvPr/>
        </p:nvSpPr>
        <p:spPr>
          <a:xfrm>
            <a:off x="1821199" y="1527414"/>
            <a:ext cx="7007975" cy="1967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2800" dirty="0" smtClean="0">
                <a:latin typeface="Times New Roman" pitchFamily="18" charset="0"/>
                <a:cs typeface="Times New Roman" pitchFamily="18" charset="0"/>
              </a:rPr>
              <a:t>   Hoạt động sản xuất thủ  công  là hoạt động tạo ra sản phẩm chủ yếu bằng tay với công cụ đơn giản và thưởng sử dụng nguyên liệu lấy từ thiên nhiên.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704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chemeClr val="bg2"/>
                </a:solidFill>
                <a:latin typeface="Times New Roman" pitchFamily="18" charset="0"/>
                <a:cs typeface="Times New Roman" pitchFamily="18" charset="0"/>
              </a:endParaRPr>
            </a:p>
          </p:txBody>
        </p:sp>
      </p:grpSp>
      <p:sp>
        <p:nvSpPr>
          <p:cNvPr id="2" name="Rectangle 1"/>
          <p:cNvSpPr/>
          <p:nvPr/>
        </p:nvSpPr>
        <p:spPr>
          <a:xfrm>
            <a:off x="2265598" y="368070"/>
            <a:ext cx="6221178" cy="830997"/>
          </a:xfrm>
          <a:prstGeom prst="rect">
            <a:avLst/>
          </a:prstGeom>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Câu 2: Lợi ích của hoạt động sản xuất thủ công là gì?</a:t>
            </a:r>
          </a:p>
        </p:txBody>
      </p:sp>
      <p:sp>
        <p:nvSpPr>
          <p:cNvPr id="3" name="Rectangle 2"/>
          <p:cNvSpPr/>
          <p:nvPr/>
        </p:nvSpPr>
        <p:spPr>
          <a:xfrm>
            <a:off x="1783919" y="2479933"/>
            <a:ext cx="6654757" cy="954107"/>
          </a:xfrm>
          <a:prstGeom prst="rect">
            <a:avLst/>
          </a:prstGeom>
        </p:spPr>
        <p:txBody>
          <a:bodyPr wrap="square">
            <a:spAutoFit/>
          </a:bodyPr>
          <a:lstStyle/>
          <a:p>
            <a:pPr marL="0" lvl="0" indent="0" algn="just">
              <a:buClr>
                <a:schemeClr val="dk1"/>
              </a:buClr>
              <a:buSzPts val="1100"/>
            </a:pPr>
            <a:r>
              <a:rPr lang="vi-VN" sz="2800" dirty="0">
                <a:latin typeface="Times New Roman" pitchFamily="18" charset="0"/>
                <a:cs typeface="Times New Roman" pitchFamily="18" charset="0"/>
              </a:rPr>
              <a:t>Các sản phẩm thủ công phục vụ cuộc sống và mang lại lợi ích kinh tế cho con người.</a:t>
            </a:r>
          </a:p>
        </p:txBody>
      </p:sp>
    </p:spTree>
    <p:extLst>
      <p:ext uri="{BB962C8B-B14F-4D97-AF65-F5344CB8AC3E}">
        <p14:creationId xmlns:p14="http://schemas.microsoft.com/office/powerpoint/2010/main" val="147570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rgbClr val="595959"/>
                </a:solidFill>
                <a:latin typeface="Times New Roman" pitchFamily="18" charset="0"/>
                <a:cs typeface="Times New Roman" pitchFamily="18" charset="0"/>
              </a:endParaRPr>
            </a:p>
          </p:txBody>
        </p:sp>
      </p:grpSp>
      <p:sp>
        <p:nvSpPr>
          <p:cNvPr id="2" name="Rectangle 1"/>
          <p:cNvSpPr/>
          <p:nvPr/>
        </p:nvSpPr>
        <p:spPr>
          <a:xfrm>
            <a:off x="2265598" y="368070"/>
            <a:ext cx="6221178" cy="1200329"/>
          </a:xfrm>
          <a:prstGeom prst="rect">
            <a:avLst/>
          </a:prstGeom>
        </p:spPr>
        <p:txBody>
          <a:bodyPr wrap="square">
            <a:spAutoFit/>
          </a:bodyPr>
          <a:lstStyle/>
          <a:p>
            <a:pPr lvl="0" algn="just"/>
            <a:r>
              <a:rPr lang="vi-VN" sz="2400" dirty="0" smtClean="0">
                <a:latin typeface="Times New Roman" panose="02020603050405020304" pitchFamily="18" charset="0"/>
                <a:cs typeface="Times New Roman" panose="02020603050405020304" pitchFamily="18" charset="0"/>
              </a:rPr>
              <a:t>Câu </a:t>
            </a:r>
            <a:r>
              <a:rPr lang="vi-VN" sz="2400" dirty="0">
                <a:latin typeface="Times New Roman" panose="02020603050405020304" pitchFamily="18" charset="0"/>
                <a:cs typeface="Times New Roman" panose="02020603050405020304" pitchFamily="18" charset="0"/>
              </a:rPr>
              <a:t>3: Kể tên một số sản phẩm của hoạt động sản xuất thủ công ?</a:t>
            </a:r>
          </a:p>
          <a:p>
            <a:pPr algn="just"/>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757648" y="2343805"/>
            <a:ext cx="6707300" cy="954107"/>
          </a:xfrm>
          <a:prstGeom prst="rect">
            <a:avLst/>
          </a:prstGeom>
        </p:spPr>
        <p:txBody>
          <a:bodyPr wrap="square">
            <a:spAutoFit/>
          </a:bodyPr>
          <a:lstStyle/>
          <a:p>
            <a:pPr marL="0" lvl="0" indent="0" algn="just">
              <a:buClr>
                <a:schemeClr val="dk1"/>
              </a:buClr>
              <a:buSzPts val="1100"/>
            </a:pPr>
            <a:r>
              <a:rPr lang="vi-VN" sz="2800" dirty="0">
                <a:latin typeface="+mj-lt"/>
              </a:rPr>
              <a:t>Đồ gốm sứ, các sản phẩm từ mây tre đan, tranh Đông Hồ, nón</a:t>
            </a:r>
          </a:p>
        </p:txBody>
      </p:sp>
    </p:spTree>
    <p:extLst>
      <p:ext uri="{BB962C8B-B14F-4D97-AF65-F5344CB8AC3E}">
        <p14:creationId xmlns:p14="http://schemas.microsoft.com/office/powerpoint/2010/main" val="317416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3" name="圆角矩形 2"/>
          <p:cNvSpPr/>
          <p:nvPr/>
        </p:nvSpPr>
        <p:spPr>
          <a:xfrm>
            <a:off x="1291114" y="1043941"/>
            <a:ext cx="6664166" cy="340613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4"/>
          <a:stretch>
            <a:fillRect/>
          </a:stretch>
        </p:blipFill>
        <p:spPr>
          <a:xfrm>
            <a:off x="3484093" y="1490194"/>
            <a:ext cx="2409653" cy="484674"/>
          </a:xfrm>
          <a:prstGeom prst="rect">
            <a:avLst/>
          </a:prstGeom>
        </p:spPr>
      </p:pic>
      <p:sp>
        <p:nvSpPr>
          <p:cNvPr id="9" name="TextBox 8">
            <a:extLst>
              <a:ext uri="{FF2B5EF4-FFF2-40B4-BE49-F238E27FC236}">
                <a16:creationId xmlns:a16="http://schemas.microsoft.com/office/drawing/2014/main" id="{1C89AB82-5B86-4EAC-A315-44DC9BD7563A}"/>
              </a:ext>
            </a:extLst>
          </p:cNvPr>
          <p:cNvSpPr txBox="1"/>
          <p:nvPr/>
        </p:nvSpPr>
        <p:spPr>
          <a:xfrm>
            <a:off x="2189560" y="1143945"/>
            <a:ext cx="4764881" cy="369332"/>
          </a:xfrm>
          <a:prstGeom prst="rect">
            <a:avLst/>
          </a:prstGeom>
          <a:noFill/>
        </p:spPr>
        <p:txBody>
          <a:bodyPr wrap="square" rtlCol="0">
            <a:spAutoFit/>
          </a:bodyPr>
          <a:lstStyle/>
          <a:p>
            <a:pPr algn="ctr"/>
            <a:r>
              <a:rPr lang="en-US" sz="1800" dirty="0" err="1">
                <a:latin typeface="Arial" panose="020B0604020202020204" pitchFamily="34" charset="0"/>
                <a:cs typeface="Arial" panose="020B0604020202020204" pitchFamily="34" charset="0"/>
              </a:rPr>
              <a:t>Thứ</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ngày</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tháng</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năm</a:t>
            </a:r>
            <a:r>
              <a:rPr lang="en-US" sz="18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5"/>
          <a:stretch>
            <a:fillRect/>
          </a:stretch>
        </p:blipFill>
        <p:spPr>
          <a:xfrm>
            <a:off x="1523715" y="2174540"/>
            <a:ext cx="6584251" cy="1037934"/>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6"/>
          <a:stretch>
            <a:fillRect/>
          </a:stretch>
        </p:blipFill>
        <p:spPr>
          <a:xfrm>
            <a:off x="3625837" y="3097187"/>
            <a:ext cx="2126165" cy="722438"/>
          </a:xfrm>
          <a:prstGeom prst="rect">
            <a:avLst/>
          </a:prstGeom>
        </p:spPr>
      </p:pic>
    </p:spTree>
    <p:extLst>
      <p:ext uri="{BB962C8B-B14F-4D97-AF65-F5344CB8AC3E}">
        <p14:creationId xmlns:p14="http://schemas.microsoft.com/office/powerpoint/2010/main" val="2979720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idx="2"/>
          </p:nvPr>
        </p:nvSpPr>
        <p:spPr>
          <a:xfrm>
            <a:off x="2441090" y="7663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213" name="Google Shape;213;p33"/>
          <p:cNvPicPr preferRelativeResize="0"/>
          <p:nvPr/>
        </p:nvPicPr>
        <p:blipFill>
          <a:blip r:embed="rId3">
            <a:alphaModFix amt="86000"/>
          </a:blip>
          <a:stretch>
            <a:fillRect/>
          </a:stretch>
        </p:blipFill>
        <p:spPr>
          <a:xfrm rot="1344117">
            <a:off x="2486816" y="779407"/>
            <a:ext cx="1496149" cy="1160650"/>
          </a:xfrm>
          <a:prstGeom prst="rect">
            <a:avLst/>
          </a:prstGeom>
          <a:noFill/>
          <a:ln>
            <a:noFill/>
          </a:ln>
        </p:spPr>
      </p:pic>
      <p:pic>
        <p:nvPicPr>
          <p:cNvPr id="214" name="Google Shape;214;p33"/>
          <p:cNvPicPr preferRelativeResize="0"/>
          <p:nvPr/>
        </p:nvPicPr>
        <p:blipFill rotWithShape="1">
          <a:blip r:embed="rId4">
            <a:alphaModFix/>
          </a:blip>
          <a:srcRect t="16970" r="8892" b="21025"/>
          <a:stretch/>
        </p:blipFill>
        <p:spPr>
          <a:xfrm rot="10800000">
            <a:off x="1707734" y="1485667"/>
            <a:ext cx="3512852" cy="1460710"/>
          </a:xfrm>
          <a:prstGeom prst="rect">
            <a:avLst/>
          </a:prstGeom>
          <a:noFill/>
          <a:ln>
            <a:noFill/>
          </a:ln>
        </p:spPr>
      </p:pic>
      <p:sp>
        <p:nvSpPr>
          <p:cNvPr id="216" name="Google Shape;216;p33"/>
          <p:cNvSpPr txBox="1">
            <a:spLocks noGrp="1"/>
          </p:cNvSpPr>
          <p:nvPr>
            <p:ph type="title"/>
          </p:nvPr>
        </p:nvSpPr>
        <p:spPr>
          <a:xfrm>
            <a:off x="3321586" y="9526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KHÁM PHÁ</a:t>
            </a:r>
            <a:endParaRPr dirty="0"/>
          </a:p>
        </p:txBody>
      </p:sp>
      <p:sp>
        <p:nvSpPr>
          <p:cNvPr id="217" name="Google Shape;217;p33"/>
          <p:cNvSpPr txBox="1">
            <a:spLocks noGrp="1"/>
          </p:cNvSpPr>
          <p:nvPr>
            <p:ph type="subTitle" idx="1"/>
          </p:nvPr>
        </p:nvSpPr>
        <p:spPr>
          <a:xfrm>
            <a:off x="2322107" y="2019604"/>
            <a:ext cx="2228478" cy="44391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dirty="0"/>
              <a:t>HOẠT ĐỘNG 1</a:t>
            </a:r>
          </a:p>
        </p:txBody>
      </p:sp>
      <p:sp>
        <p:nvSpPr>
          <p:cNvPr id="8" name="Google Shape;217;p33">
            <a:extLst>
              <a:ext uri="{FF2B5EF4-FFF2-40B4-BE49-F238E27FC236}">
                <a16:creationId xmlns:a16="http://schemas.microsoft.com/office/drawing/2014/main" id="{FD24A80C-876C-4065-87F2-A0B92A5028EB}"/>
              </a:ext>
            </a:extLst>
          </p:cNvPr>
          <p:cNvSpPr txBox="1">
            <a:spLocks/>
          </p:cNvSpPr>
          <p:nvPr/>
        </p:nvSpPr>
        <p:spPr>
          <a:xfrm>
            <a:off x="2441090" y="2775497"/>
            <a:ext cx="4210494" cy="44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600"/>
              <a:buFont typeface="Roboto Mono Medium"/>
              <a:buNone/>
              <a:defRPr sz="16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lvl="0" indent="0">
              <a:lnSpc>
                <a:spcPct val="100000"/>
              </a:lnSpc>
              <a:buClr>
                <a:schemeClr val="dk1"/>
              </a:buClr>
              <a:buSzPts val="1100"/>
            </a:pPr>
            <a:r>
              <a:rPr lang="en-US" sz="2400" dirty="0">
                <a:ln w="0">
                  <a:solidFill>
                    <a:schemeClr val="accent2">
                      <a:lumMod val="40000"/>
                      <a:lumOff val="60000"/>
                    </a:schemeClr>
                  </a:solidFill>
                </a:ln>
                <a:solidFill>
                  <a:schemeClr val="accent4"/>
                </a:solidFill>
                <a:effectLst>
                  <a:outerShdw blurRad="38100" dist="19050" dir="2700000" algn="tl" rotWithShape="0">
                    <a:schemeClr val="dk1">
                      <a:alpha val="40000"/>
                    </a:schemeClr>
                  </a:outerShdw>
                  <a:reflection blurRad="6350" stA="55000" endA="50" endPos="85000" dist="60007" dir="5400000" sy="-100000" algn="bl" rotWithShape="0"/>
                </a:effectLst>
              </a:rPr>
              <a:t>HOẠT ĐỘNG SẢN XUẤT CÔNG NGHIỆP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4"/>
          <p:cNvSpPr txBox="1">
            <a:spLocks noGrp="1"/>
          </p:cNvSpPr>
          <p:nvPr>
            <p:ph type="title"/>
          </p:nvPr>
        </p:nvSpPr>
        <p:spPr>
          <a:xfrm rot="21359454">
            <a:off x="498081" y="399220"/>
            <a:ext cx="3110944" cy="851251"/>
          </a:xfrm>
          <a:prstGeom prst="rect">
            <a:avLst/>
          </a:prstGeom>
        </p:spPr>
        <p:txBody>
          <a:bodyPr spcFirstLastPara="1" wrap="square" lIns="91425" tIns="91425" rIns="91425" bIns="91425" anchor="t" anchorCtr="0">
            <a:noAutofit/>
          </a:bodyPr>
          <a:lstStyle/>
          <a:p>
            <a:r>
              <a:rPr lang="nl-NL" sz="1800" i="1" dirty="0">
                <a:solidFill>
                  <a:schemeClr val="accent4">
                    <a:lumMod val="75000"/>
                  </a:schemeClr>
                </a:solidFill>
                <a:latin typeface="Times New Roman" panose="02020603050405020304" pitchFamily="18" charset="0"/>
                <a:cs typeface="Times New Roman" panose="02020603050405020304" pitchFamily="18" charset="0"/>
              </a:rPr>
              <a:t>Nói tên hoạt động sản xuất công nghiệp trong mỗi hình và cho biết hoạt động đó làm ra sản phẩm gì</a:t>
            </a:r>
            <a:r>
              <a:rPr lang="en-US" sz="1800" dirty="0">
                <a:solidFill>
                  <a:schemeClr val="accent4">
                    <a:lumMod val="75000"/>
                  </a:schemeClr>
                </a:solidFill>
                <a:latin typeface="Times New Roman" panose="02020603050405020304" pitchFamily="18" charset="0"/>
                <a:cs typeface="Times New Roman" panose="02020603050405020304" pitchFamily="18" charset="0"/>
              </a:rPr>
              <a:t/>
            </a:r>
            <a:br>
              <a:rPr lang="en-US" sz="1800" dirty="0">
                <a:solidFill>
                  <a:schemeClr val="accent4">
                    <a:lumMod val="75000"/>
                  </a:schemeClr>
                </a:solidFill>
                <a:latin typeface="Times New Roman" panose="02020603050405020304" pitchFamily="18" charset="0"/>
                <a:cs typeface="Times New Roman" panose="02020603050405020304" pitchFamily="18" charset="0"/>
              </a:rPr>
            </a:br>
            <a:endParaRPr sz="1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49784B-2BB2-4C9B-B889-E27E8F230EA5}"/>
              </a:ext>
            </a:extLst>
          </p:cNvPr>
          <p:cNvPicPr>
            <a:picLocks noChangeAspect="1"/>
          </p:cNvPicPr>
          <p:nvPr/>
        </p:nvPicPr>
        <p:blipFill>
          <a:blip r:embed="rId3"/>
          <a:stretch>
            <a:fillRect/>
          </a:stretch>
        </p:blipFill>
        <p:spPr>
          <a:xfrm>
            <a:off x="486233" y="1598362"/>
            <a:ext cx="1653564" cy="1216612"/>
          </a:xfrm>
          <a:prstGeom prst="rect">
            <a:avLst/>
          </a:prstGeom>
        </p:spPr>
      </p:pic>
      <p:pic>
        <p:nvPicPr>
          <p:cNvPr id="5" name="Picture 4">
            <a:extLst>
              <a:ext uri="{FF2B5EF4-FFF2-40B4-BE49-F238E27FC236}">
                <a16:creationId xmlns:a16="http://schemas.microsoft.com/office/drawing/2014/main" id="{85A30611-41CF-48C4-A588-0A4298F557D9}"/>
              </a:ext>
            </a:extLst>
          </p:cNvPr>
          <p:cNvPicPr>
            <a:picLocks noChangeAspect="1"/>
          </p:cNvPicPr>
          <p:nvPr/>
        </p:nvPicPr>
        <p:blipFill>
          <a:blip r:embed="rId4"/>
          <a:stretch>
            <a:fillRect/>
          </a:stretch>
        </p:blipFill>
        <p:spPr>
          <a:xfrm>
            <a:off x="2653673" y="1573971"/>
            <a:ext cx="1657848" cy="1212328"/>
          </a:xfrm>
          <a:prstGeom prst="rect">
            <a:avLst/>
          </a:prstGeom>
        </p:spPr>
      </p:pic>
      <p:pic>
        <p:nvPicPr>
          <p:cNvPr id="7" name="Picture 6">
            <a:extLst>
              <a:ext uri="{FF2B5EF4-FFF2-40B4-BE49-F238E27FC236}">
                <a16:creationId xmlns:a16="http://schemas.microsoft.com/office/drawing/2014/main" id="{0287D0E4-C5C4-42CA-A24A-8D7EFFA7508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16504" y="3040230"/>
            <a:ext cx="1640712" cy="1199476"/>
          </a:xfrm>
          <a:prstGeom prst="rect">
            <a:avLst/>
          </a:prstGeom>
        </p:spPr>
      </p:pic>
      <p:pic>
        <p:nvPicPr>
          <p:cNvPr id="9" name="Picture 8">
            <a:extLst>
              <a:ext uri="{FF2B5EF4-FFF2-40B4-BE49-F238E27FC236}">
                <a16:creationId xmlns:a16="http://schemas.microsoft.com/office/drawing/2014/main" id="{8C1F31E0-B3A6-4AE7-BC08-328BBD7409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689293" y="3023094"/>
            <a:ext cx="1649280" cy="1216612"/>
          </a:xfrm>
          <a:prstGeom prst="rect">
            <a:avLst/>
          </a:prstGeom>
        </p:spPr>
      </p:pic>
      <p:pic>
        <p:nvPicPr>
          <p:cNvPr id="19" name="Google Shape;230;p34">
            <a:extLst>
              <a:ext uri="{FF2B5EF4-FFF2-40B4-BE49-F238E27FC236}">
                <a16:creationId xmlns:a16="http://schemas.microsoft.com/office/drawing/2014/main" id="{0CB29429-9873-4713-8F44-12821424AFA2}"/>
              </a:ext>
            </a:extLst>
          </p:cNvPr>
          <p:cNvPicPr preferRelativeResize="0"/>
          <p:nvPr/>
        </p:nvPicPr>
        <p:blipFill>
          <a:blip r:embed="rId9">
            <a:alphaModFix amt="80000"/>
          </a:blip>
          <a:stretch>
            <a:fillRect/>
          </a:stretch>
        </p:blipFill>
        <p:spPr>
          <a:xfrm rot="10530753" flipH="1">
            <a:off x="1797267" y="1360352"/>
            <a:ext cx="1342382" cy="446169"/>
          </a:xfrm>
          <a:prstGeom prst="rect">
            <a:avLst/>
          </a:prstGeom>
          <a:noFill/>
          <a:ln>
            <a:noFill/>
          </a:ln>
        </p:spPr>
      </p:pic>
      <p:pic>
        <p:nvPicPr>
          <p:cNvPr id="20" name="Google Shape;230;p34">
            <a:extLst>
              <a:ext uri="{FF2B5EF4-FFF2-40B4-BE49-F238E27FC236}">
                <a16:creationId xmlns:a16="http://schemas.microsoft.com/office/drawing/2014/main" id="{554A5FE7-BDBF-4998-9CA9-5D4D53CC563F}"/>
              </a:ext>
            </a:extLst>
          </p:cNvPr>
          <p:cNvPicPr preferRelativeResize="0"/>
          <p:nvPr/>
        </p:nvPicPr>
        <p:blipFill>
          <a:blip r:embed="rId9">
            <a:alphaModFix amt="80000"/>
          </a:blip>
          <a:stretch>
            <a:fillRect/>
          </a:stretch>
        </p:blipFill>
        <p:spPr>
          <a:xfrm rot="262318" flipH="1">
            <a:off x="1948592" y="3915861"/>
            <a:ext cx="940179" cy="514013"/>
          </a:xfrm>
          <a:prstGeom prst="rect">
            <a:avLst/>
          </a:prstGeom>
          <a:noFill/>
          <a:ln>
            <a:noFill/>
          </a:ln>
        </p:spPr>
      </p:pic>
      <p:graphicFrame>
        <p:nvGraphicFramePr>
          <p:cNvPr id="10" name="Table 9">
            <a:extLst>
              <a:ext uri="{FF2B5EF4-FFF2-40B4-BE49-F238E27FC236}">
                <a16:creationId xmlns:a16="http://schemas.microsoft.com/office/drawing/2014/main" id="{39514EC0-CA18-48C0-923B-27EA3E346E05}"/>
              </a:ext>
            </a:extLst>
          </p:cNvPr>
          <p:cNvGraphicFramePr>
            <a:graphicFrameLocks noGrp="1"/>
          </p:cNvGraphicFramePr>
          <p:nvPr>
            <p:extLst>
              <p:ext uri="{D42A27DB-BD31-4B8C-83A1-F6EECF244321}">
                <p14:modId xmlns:p14="http://schemas.microsoft.com/office/powerpoint/2010/main" val="3300470548"/>
              </p:ext>
            </p:extLst>
          </p:nvPr>
        </p:nvGraphicFramePr>
        <p:xfrm>
          <a:off x="4870650" y="572060"/>
          <a:ext cx="3662296" cy="3629497"/>
        </p:xfrm>
        <a:graphic>
          <a:graphicData uri="http://schemas.openxmlformats.org/drawingml/2006/table">
            <a:tbl>
              <a:tblPr firstRow="1" firstCol="1" bandRow="1">
                <a:tableStyleId>{5940675A-B579-460E-94D1-54222C63F5DA}</a:tableStyleId>
              </a:tblPr>
              <a:tblGrid>
                <a:gridCol w="797706">
                  <a:extLst>
                    <a:ext uri="{9D8B030D-6E8A-4147-A177-3AD203B41FA5}">
                      <a16:colId xmlns:a16="http://schemas.microsoft.com/office/drawing/2014/main" val="21069104"/>
                    </a:ext>
                  </a:extLst>
                </a:gridCol>
                <a:gridCol w="1389669">
                  <a:extLst>
                    <a:ext uri="{9D8B030D-6E8A-4147-A177-3AD203B41FA5}">
                      <a16:colId xmlns:a16="http://schemas.microsoft.com/office/drawing/2014/main" val="1441270604"/>
                    </a:ext>
                  </a:extLst>
                </a:gridCol>
                <a:gridCol w="1474921">
                  <a:extLst>
                    <a:ext uri="{9D8B030D-6E8A-4147-A177-3AD203B41FA5}">
                      <a16:colId xmlns:a16="http://schemas.microsoft.com/office/drawing/2014/main" val="876786859"/>
                    </a:ext>
                  </a:extLst>
                </a:gridCol>
              </a:tblGrid>
              <a:tr h="961465">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9783681"/>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5145778"/>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46683"/>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6640750"/>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5683397"/>
                  </a:ext>
                </a:extLst>
              </a:tr>
            </a:tbl>
          </a:graphicData>
        </a:graphic>
      </p:graphicFrame>
      <p:sp>
        <p:nvSpPr>
          <p:cNvPr id="13" name="TextBox 12">
            <a:extLst>
              <a:ext uri="{FF2B5EF4-FFF2-40B4-BE49-F238E27FC236}">
                <a16:creationId xmlns:a16="http://schemas.microsoft.com/office/drawing/2014/main" id="{2EC0093B-B6BB-438C-B07D-6D074E5CEF7B}"/>
              </a:ext>
            </a:extLst>
          </p:cNvPr>
          <p:cNvSpPr txBox="1"/>
          <p:nvPr/>
        </p:nvSpPr>
        <p:spPr>
          <a:xfrm>
            <a:off x="5788629" y="1573971"/>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Chế biến thực phẩm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4B6B6FF-6E42-4D01-A2F0-98D9FA825373}"/>
              </a:ext>
            </a:extLst>
          </p:cNvPr>
          <p:cNvSpPr txBox="1"/>
          <p:nvPr/>
        </p:nvSpPr>
        <p:spPr>
          <a:xfrm>
            <a:off x="5006295" y="1574327"/>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12</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25C20A4-BEF3-4EBC-8DAD-EF24AF2E2C3D}"/>
              </a:ext>
            </a:extLst>
          </p:cNvPr>
          <p:cNvSpPr txBox="1"/>
          <p:nvPr/>
        </p:nvSpPr>
        <p:spPr>
          <a:xfrm>
            <a:off x="5005184" y="2304492"/>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13</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41929F9-E77B-4D31-ABD8-7A51FF39A4A9}"/>
              </a:ext>
            </a:extLst>
          </p:cNvPr>
          <p:cNvSpPr txBox="1"/>
          <p:nvPr/>
        </p:nvSpPr>
        <p:spPr>
          <a:xfrm>
            <a:off x="5005184" y="2999059"/>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14</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68E9C83-1855-4FD6-86C5-2AD143ED9070}"/>
              </a:ext>
            </a:extLst>
          </p:cNvPr>
          <p:cNvSpPr txBox="1"/>
          <p:nvPr/>
        </p:nvSpPr>
        <p:spPr>
          <a:xfrm>
            <a:off x="5005184" y="3675214"/>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15</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4BE083B-7075-4716-BEC5-794307B1C23D}"/>
              </a:ext>
            </a:extLst>
          </p:cNvPr>
          <p:cNvSpPr txBox="1"/>
          <p:nvPr/>
        </p:nvSpPr>
        <p:spPr>
          <a:xfrm>
            <a:off x="4818697" y="836074"/>
            <a:ext cx="804454" cy="400110"/>
          </a:xfrm>
          <a:prstGeom prst="rect">
            <a:avLst/>
          </a:prstGeom>
          <a:noFill/>
        </p:spPr>
        <p:txBody>
          <a:bodyPr wrap="square" rtlCol="0">
            <a:spAutoFit/>
          </a:bodyPr>
          <a:lstStyle/>
          <a:p>
            <a:pPr algn="ctr"/>
            <a:r>
              <a:rPr lang="nl-NL" sz="2000" b="1" dirty="0">
                <a:solidFill>
                  <a:srgbClr val="002060"/>
                </a:solidFill>
                <a:latin typeface="Times New Roman" panose="02020603050405020304" pitchFamily="18" charset="0"/>
                <a:cs typeface="Times New Roman" panose="02020603050405020304" pitchFamily="18" charset="0"/>
              </a:rPr>
              <a:t>Hình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B089E03-C717-476F-ADD0-E8268E4FD086}"/>
              </a:ext>
            </a:extLst>
          </p:cNvPr>
          <p:cNvSpPr txBox="1"/>
          <p:nvPr/>
        </p:nvSpPr>
        <p:spPr>
          <a:xfrm>
            <a:off x="5565266" y="595086"/>
            <a:ext cx="1477108" cy="923330"/>
          </a:xfrm>
          <a:prstGeom prst="rect">
            <a:avLst/>
          </a:prstGeom>
          <a:noFill/>
        </p:spPr>
        <p:txBody>
          <a:bodyPr wrap="square" rtlCol="0">
            <a:spAutoFit/>
          </a:bodyPr>
          <a:lstStyle/>
          <a:p>
            <a:pPr algn="ctr"/>
            <a:r>
              <a:rPr lang="nl-NL" sz="1800" b="1" dirty="0">
                <a:solidFill>
                  <a:srgbClr val="002060"/>
                </a:solidFill>
                <a:latin typeface="Times New Roman" panose="02020603050405020304" pitchFamily="18" charset="0"/>
                <a:cs typeface="Times New Roman" panose="02020603050405020304" pitchFamily="18" charset="0"/>
              </a:rPr>
              <a:t>Tên </a:t>
            </a:r>
          </a:p>
          <a:p>
            <a:pPr algn="ctr"/>
            <a:r>
              <a:rPr lang="nl-NL" sz="1800" b="1" dirty="0">
                <a:solidFill>
                  <a:srgbClr val="002060"/>
                </a:solidFill>
                <a:latin typeface="Times New Roman" panose="02020603050405020304" pitchFamily="18" charset="0"/>
                <a:cs typeface="Times New Roman" panose="02020603050405020304" pitchFamily="18" charset="0"/>
              </a:rPr>
              <a:t>hoạt động công nghiệp</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7611ABA-A6FA-4D5B-900C-F7D17893C71F}"/>
              </a:ext>
            </a:extLst>
          </p:cNvPr>
          <p:cNvSpPr txBox="1"/>
          <p:nvPr/>
        </p:nvSpPr>
        <p:spPr>
          <a:xfrm>
            <a:off x="7172325" y="862821"/>
            <a:ext cx="1374473" cy="400110"/>
          </a:xfrm>
          <a:prstGeom prst="rect">
            <a:avLst/>
          </a:prstGeom>
          <a:noFill/>
        </p:spPr>
        <p:txBody>
          <a:bodyPr wrap="square" rtlCol="0">
            <a:spAutoFit/>
          </a:bodyPr>
          <a:lstStyle/>
          <a:p>
            <a:r>
              <a:rPr lang="nl-NL" sz="2000" b="1" dirty="0">
                <a:solidFill>
                  <a:srgbClr val="002060"/>
                </a:solidFill>
                <a:latin typeface="Times New Roman" panose="02020603050405020304" pitchFamily="18" charset="0"/>
                <a:cs typeface="Times New Roman" panose="02020603050405020304" pitchFamily="18" charset="0"/>
              </a:rPr>
              <a:t>Sản phẩm</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BF83683-9571-4706-914F-D92965EAAB06}"/>
              </a:ext>
            </a:extLst>
          </p:cNvPr>
          <p:cNvSpPr txBox="1"/>
          <p:nvPr/>
        </p:nvSpPr>
        <p:spPr>
          <a:xfrm>
            <a:off x="7042374" y="1489020"/>
            <a:ext cx="1615392" cy="738664"/>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Thực phẩm đóng hộp (thịt hộp, cá hộp,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3BCD6A7-0B2F-45F1-AEB4-15D3FB539607}"/>
              </a:ext>
            </a:extLst>
          </p:cNvPr>
          <p:cNvSpPr txBox="1"/>
          <p:nvPr/>
        </p:nvSpPr>
        <p:spPr>
          <a:xfrm>
            <a:off x="5788629" y="2291754"/>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Sản xuất gang thép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C133B42-0C5C-42DB-90C8-1ACDAB07531E}"/>
              </a:ext>
            </a:extLst>
          </p:cNvPr>
          <p:cNvSpPr txBox="1"/>
          <p:nvPr/>
        </p:nvSpPr>
        <p:spPr>
          <a:xfrm>
            <a:off x="5788629" y="3023094"/>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Dệt may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DB40B91-3775-4DF6-A808-187A57703B48}"/>
              </a:ext>
            </a:extLst>
          </p:cNvPr>
          <p:cNvSpPr txBox="1"/>
          <p:nvPr/>
        </p:nvSpPr>
        <p:spPr>
          <a:xfrm>
            <a:off x="5788629" y="3639968"/>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Khai thác dầu thô</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C08BA22-B7EB-4025-A759-CA597496A99F}"/>
              </a:ext>
            </a:extLst>
          </p:cNvPr>
          <p:cNvSpPr txBox="1"/>
          <p:nvPr/>
        </p:nvSpPr>
        <p:spPr>
          <a:xfrm>
            <a:off x="7172318" y="2336074"/>
            <a:ext cx="1360628"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Gang, thép, sắt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41E726CE-986C-4A77-A9B1-8F41CDD9F361}"/>
              </a:ext>
            </a:extLst>
          </p:cNvPr>
          <p:cNvSpPr txBox="1"/>
          <p:nvPr/>
        </p:nvSpPr>
        <p:spPr>
          <a:xfrm>
            <a:off x="7172318" y="2988976"/>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Vải, quần 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7BEBDB6-683F-47FB-A84C-957E6D91F2C5}"/>
              </a:ext>
            </a:extLst>
          </p:cNvPr>
          <p:cNvSpPr txBox="1"/>
          <p:nvPr/>
        </p:nvSpPr>
        <p:spPr>
          <a:xfrm>
            <a:off x="7190072" y="3619163"/>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Dầu thô</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fade">
                                      <p:cBhvr>
                                        <p:cTn id="29" dur="1000"/>
                                        <p:tgtEl>
                                          <p:spTgt spid="34">
                                            <p:txEl>
                                              <p:pRg st="0" end="0"/>
                                            </p:txEl>
                                          </p:spTgt>
                                        </p:tgtEl>
                                      </p:cBhvr>
                                    </p:animEffect>
                                    <p:anim calcmode="lin" valueType="num">
                                      <p:cBhvr>
                                        <p:cTn id="3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1208</Words>
  <Application>Microsoft Office PowerPoint</Application>
  <PresentationFormat>On-screen Show (16:9)</PresentationFormat>
  <Paragraphs>155</Paragraphs>
  <Slides>37</Slides>
  <Notes>27</Notes>
  <HiddenSlides>0</HiddenSlides>
  <MMClips>3</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37</vt:i4>
      </vt:variant>
    </vt:vector>
  </HeadingPairs>
  <TitlesOfParts>
    <vt:vector size="60" baseType="lpstr">
      <vt:lpstr>Georgia</vt:lpstr>
      <vt:lpstr>VNI-Truck</vt:lpstr>
      <vt:lpstr>等线</vt:lpstr>
      <vt:lpstr>Anonymous Pro</vt:lpstr>
      <vt:lpstr>Gloria Hallelujah</vt:lpstr>
      <vt:lpstr>iCiel Pony</vt:lpstr>
      <vt:lpstr>Coming Soon</vt:lpstr>
      <vt:lpstr>黑体</vt:lpstr>
      <vt:lpstr>iCiel Altus Serif</vt:lpstr>
      <vt:lpstr>宋体</vt:lpstr>
      <vt:lpstr>Times New Roman</vt:lpstr>
      <vt:lpstr>Yu Gothic Light</vt:lpstr>
      <vt:lpstr>字魂59号-创粗黑</vt:lpstr>
      <vt:lpstr>Concert One</vt:lpstr>
      <vt:lpstr>Arial</vt:lpstr>
      <vt:lpstr>等线 Light</vt:lpstr>
      <vt:lpstr>iCiel Cadena</vt:lpstr>
      <vt:lpstr>Calibri</vt:lpstr>
      <vt:lpstr>UTM American Sans</vt:lpstr>
      <vt:lpstr>Abadi</vt:lpstr>
      <vt:lpstr>Roboto Mono Medium</vt:lpstr>
      <vt:lpstr>Notebook Lesson by Slidesgo</vt:lpstr>
      <vt:lpstr>office</vt:lpstr>
      <vt:lpstr>TỰ NHIÊN   XÃ HỘI</vt:lpstr>
      <vt:lpstr>Bài 10: HOẠT ĐỘNG SẢN XUẤT  THỦ CÔNG VÀ CÔNG NGHIỆP(Tiết 2)</vt:lpstr>
      <vt:lpstr>PowerPoint Presentation</vt:lpstr>
      <vt:lpstr>PowerPoint Presentation</vt:lpstr>
      <vt:lpstr>PowerPoint Presentation</vt:lpstr>
      <vt:lpstr>PowerPoint Presentation</vt:lpstr>
      <vt:lpstr>PowerPoint Presentation</vt:lpstr>
      <vt:lpstr>02</vt:lpstr>
      <vt:lpstr>Nói tên hoạt động sản xuất công nghiệp trong mỗi hình và cho biết hoạt động đó làm ra sản phẩm gì </vt:lpstr>
      <vt:lpstr>PowerPoint Presentation</vt:lpstr>
      <vt:lpstr>Quan sát các hình và nêu ích lợi của hoạt động sản xuất công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sẽ nói gì và làm gì khi gặp tình huống sau? Vì sao?</vt:lpstr>
      <vt:lpstr>PowerPoint Presentation</vt:lpstr>
      <vt:lpstr>PowerPoint Presentation</vt:lpstr>
      <vt:lpstr>PowerPoint Presentation</vt:lpstr>
      <vt:lpstr>PowerPoint Presentation</vt:lpstr>
      <vt:lpstr>PowerPoint Presentation</vt:lpstr>
      <vt:lpstr>31,500</vt:lpstr>
      <vt:lpstr>PowerPoint Presentation</vt:lpstr>
      <vt:lpstr>PowerPoint Presentation</vt:lpstr>
      <vt:lpstr>Book Title. P52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XÃ HỘI</dc:title>
  <dc:creator>Administrator</dc:creator>
  <cp:lastModifiedBy>Techsi.vn</cp:lastModifiedBy>
  <cp:revision>24</cp:revision>
  <dcterms:modified xsi:type="dcterms:W3CDTF">2022-11-25T07:09:14Z</dcterms:modified>
</cp:coreProperties>
</file>