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314" r:id="rId3"/>
    <p:sldId id="315" r:id="rId4"/>
    <p:sldId id="323" r:id="rId5"/>
    <p:sldId id="316" r:id="rId6"/>
    <p:sldId id="317" r:id="rId7"/>
    <p:sldId id="319" r:id="rId8"/>
    <p:sldId id="332" r:id="rId9"/>
    <p:sldId id="333" r:id="rId10"/>
    <p:sldId id="334" r:id="rId11"/>
    <p:sldId id="335" r:id="rId12"/>
    <p:sldId id="336" r:id="rId13"/>
    <p:sldId id="338" r:id="rId14"/>
    <p:sldId id="337" r:id="rId15"/>
    <p:sldId id="33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D68"/>
    <a:srgbClr val="DB3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232B-C5AF-4D69-892E-B57EE23C5E8D}" type="datetimeFigureOut">
              <a:rPr lang="vi-VN" smtClean="0"/>
              <a:t>12/01/2024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E547C-6CB6-42E2-88CE-DD392326B7C2}" type="slidenum">
              <a:rPr lang="vi-VN" smtClean="0"/>
              <a:t>‹#›</a:t>
            </a:fld>
            <a:endParaRPr lang="vi-VN"/>
          </a:p>
        </p:txBody>
      </p:sp>
    </p:spTree>
    <p:extLst>
      <p:ext uri="{BB962C8B-B14F-4D97-AF65-F5344CB8AC3E}">
        <p14:creationId xmlns:p14="http://schemas.microsoft.com/office/powerpoint/2010/main" val="31555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26CE4-BF96-4336-B9EA-DE48DF43F5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3A0328F-2A48-455E-BD72-E8B5567F1EC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C80DF0-9C51-4D5D-9CDC-E7730E72C5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A24E70E-614C-470A-AA65-64F52DFC758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BE6454-CDC3-4705-BD45-643248A36C8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2964F-F6FB-4138-8C62-0D8DF8C60D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2898DBA-E0C7-488B-98B5-02B8DFCFB9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496870-98BC-4A82-B535-14CEB56CCE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5B19707-D234-4E7E-9589-2456E893B26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B3929F2-A8E0-4949-A145-BD6D1CC0EF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9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540ACA-75A3-488C-A8A0-D5AB00A411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770B24-2821-4B2C-BF57-6613334AE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6B79F2-F600-45DD-AA41-6F2EDA3BA5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9575A54-AA13-4A3A-A9A9-C675F00670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EA1C3D4-FEE5-4962-AD0B-B60FDEE72D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2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xmlns=""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xmlns=""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xmlns=""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xmlns=""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xmlns=""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xmlns=""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xmlns=""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xmlns=""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
        <p:nvSpPr>
          <p:cNvPr id="2" name="Title 1">
            <a:extLst>
              <a:ext uri="{FF2B5EF4-FFF2-40B4-BE49-F238E27FC236}">
                <a16:creationId xmlns:a16="http://schemas.microsoft.com/office/drawing/2014/main" xmlns="" id="{5461D117-BC42-D200-3828-0D5081BA907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1A6B8"/>
                </a:solidFill>
                <a:latin typeface="#9Slide07 HoneyCream" pitchFamily="2" charset="0"/>
              </a:rPr>
              <a:t>Măng</a:t>
            </a:r>
            <a:r>
              <a:rPr lang="en-US" sz="2000" b="0" dirty="0">
                <a:solidFill>
                  <a:srgbClr val="41A6B8"/>
                </a:solidFill>
                <a:latin typeface="#9Slide07 HoneyCream" pitchFamily="2" charset="0"/>
              </a:rPr>
              <a:t> Non</a:t>
            </a:r>
          </a:p>
        </p:txBody>
      </p:sp>
      <p:sp>
        <p:nvSpPr>
          <p:cNvPr id="3" name="Title 1">
            <a:extLst>
              <a:ext uri="{FF2B5EF4-FFF2-40B4-BE49-F238E27FC236}">
                <a16:creationId xmlns:a16="http://schemas.microsoft.com/office/drawing/2014/main" xmlns="" id="{CEDBB11B-2F91-92AD-F2C8-482048EB9B0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1A6B8"/>
                </a:solidFill>
                <a:latin typeface="#9Slide07 HoneyCream" pitchFamily="2" charset="0"/>
              </a:rPr>
              <a:t>Măng</a:t>
            </a:r>
            <a:r>
              <a:rPr lang="en-US" sz="1800" b="0" dirty="0">
                <a:solidFill>
                  <a:srgbClr val="41A6B8"/>
                </a:solidFill>
                <a:latin typeface="#9Slide07 HoneyCream" pitchFamily="2" charset="0"/>
              </a:rPr>
              <a:t> Non</a:t>
            </a:r>
          </a:p>
        </p:txBody>
      </p:sp>
    </p:spTree>
    <p:extLst>
      <p:ext uri="{BB962C8B-B14F-4D97-AF65-F5344CB8AC3E}">
        <p14:creationId xmlns:p14="http://schemas.microsoft.com/office/powerpoint/2010/main" val="371558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7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1DE7AC0-DBAE-5817-15E1-342A5285C0A6}"/>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xmlns="" id="{277CDD3A-8C8C-7680-9CC7-F1BFEBA4C6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70102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07EF14-A4B7-B000-06D7-E949560D54AD}"/>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8" name="页脚占位符 7">
            <a:extLst>
              <a:ext uri="{FF2B5EF4-FFF2-40B4-BE49-F238E27FC236}">
                <a16:creationId xmlns:a16="http://schemas.microsoft.com/office/drawing/2014/main" xmlns="" id="{7587E8D2-A3FF-503B-FCB5-EE4B0BB23C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25128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B3C8E36-ACA5-B419-5936-705F19D941C7}"/>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4" name="页脚占位符 3">
            <a:extLst>
              <a:ext uri="{FF2B5EF4-FFF2-40B4-BE49-F238E27FC236}">
                <a16:creationId xmlns:a16="http://schemas.microsoft.com/office/drawing/2014/main" xmlns="" id="{670C65DA-D050-8A47-48E8-3689145AA1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27789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B3B5A35-0B23-A060-E5FD-43F2FDA56F6C}"/>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xmlns="" id="{D34D13A8-6FD6-0BEF-6EA3-BF4480937F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1793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EEEB428-79AE-BC41-C66C-32206A47ED5A}"/>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xmlns="" id="{8527BABE-A849-B855-8E34-851809F864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05353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AB478-B70F-44E6-A79A-C043B2DDB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674D57-864F-48AD-9ADE-31FE326A484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711010-1806-483E-902D-0D0338E818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2D4BFC2-4D6A-40B4-B564-9B82065499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D55EBE7-8469-4AB7-8290-F491F62AD4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B031084-6C41-D0A8-9C36-E22E2273F4F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xmlns="" id="{B381C9F6-27BE-78EA-ECB7-430373E2F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40565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5ED41C0-6187-2113-BA72-BD11AEBC581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xmlns="" id="{7DCF98CE-9BA6-D4B4-1D9B-ABB99F6225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95343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D85300B-3DFD-166D-8051-5AD1AA4C6FB3}"/>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xmlns="" id="{6922A300-0322-A1AA-C9DD-8270A0C3D0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2236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15A1452-131B-4EB9-88B9-FDB1682DA55F}"/>
              </a:ext>
            </a:extLst>
          </p:cNvPr>
          <p:cNvSpPr>
            <a:spLocks noGrp="1"/>
          </p:cNvSpPr>
          <p:nvPr>
            <p:ph type="dt" sz="half" idx="10"/>
          </p:nvPr>
        </p:nvSpPr>
        <p:spPr/>
        <p:txBody>
          <a:bodyPr/>
          <a:lstStyle/>
          <a:p>
            <a:fld id="{E8B03293-FED6-4D83-9A65-7159993CCEDD}"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xmlns=""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xmlns=""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03556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xmlns="" id="{538D6100-E164-DB2E-3F89-C34445D21D48}"/>
              </a:ext>
            </a:extLst>
          </p:cNvPr>
          <p:cNvSpPr/>
          <p:nvPr userDrawn="1"/>
        </p:nvSpPr>
        <p:spPr>
          <a:xfrm>
            <a:off x="525145" y="523874"/>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xmlns=""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4049"/>
            <a:ext cx="12192000" cy="1213394"/>
          </a:xfrm>
          <a:prstGeom prst="rect">
            <a:avLst/>
          </a:prstGeom>
        </p:spPr>
      </p:pic>
    </p:spTree>
    <p:extLst>
      <p:ext uri="{BB962C8B-B14F-4D97-AF65-F5344CB8AC3E}">
        <p14:creationId xmlns:p14="http://schemas.microsoft.com/office/powerpoint/2010/main" val="371638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33B41-0EB7-4531-84C4-AC5C313D5C6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2DC5828-8816-4705-8734-CE59A3DADA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FBA9D2C-FDD4-4257-BC61-F47C34952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565C1B4-FF95-4962-810F-B9B1528F64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9C2F034-89FD-4D09-929A-B175F2788A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472D6-54FC-41A0-BB77-1A6DD5744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167978-7D07-4316-826A-5052DB63D1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66A7DEC-CD42-4301-A227-69F42B252F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933331F-43CD-4929-814A-EC6C0F4529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149DEB6-07CA-4956-B567-11B6125DA4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BA7F2C4-B3EC-4CE5-B365-2EB902FE44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70320-D8EF-4EAE-B668-412F89F09C5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D5A2095-61CE-46F5-A554-9108A8A65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378DE8-10E4-4C7B-8107-D8040B95E6B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DE2689-CAA7-4487-AA8F-A7C7878936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27039E3-310A-4AA7-8D6D-BACC6366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20EE0E-54BA-4F89-B23D-B3CFF00798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5A1B466-BF5C-4F33-9CDB-AE71ECA024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337CEA0D-4F1B-4E22-883D-6FB5ADE86C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C1D43-2C1A-4B05-8EAE-1FBE8B8A6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69081DC-BF52-4208-9252-0BA4496794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06329B49-3FB4-4F0A-98F0-9811896F8D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AAD12E1-5A48-41E7-9D64-B8DB593C53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2D1323-867A-4262-966B-EE163E5976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94CBFBFF-6510-49AA-B3A6-A5FCB1055B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6F4B2167-870B-4687-8BC8-3EBBF5FF8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5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21226-E666-47D9-8F4A-6AA47D6A9B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98A292-E8E6-4A82-8A60-79D0EA55C0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E2AC72-5543-4B30-A6AE-6B5188D135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7875C06-1BD1-4A99-BB20-BAB78F3D21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07DA6CBE-1652-48B6-B630-29654CB2D14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71B0E06-C7BE-4E9C-B4D6-723E87ECB4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8E58D-7D67-45BE-9A4B-653AC83660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745BF9A-7611-48FF-927A-F6C4F3BE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587648-8C35-4C2E-B48A-50201467B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5066BD1-536F-429D-80C3-BEDF616AB1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55C620C-E144-4A72-99BE-59977C6C4B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E04469E-42C7-4573-8375-C04784454B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F3785FD-1824-40EA-FAB6-4A34469EF9F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92B4054E-96E1-BCBC-757B-4FD2D68772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97248" y="7132320"/>
            <a:ext cx="1824009" cy="1838655"/>
          </a:xfrm>
          <a:prstGeom prst="rect">
            <a:avLst/>
          </a:prstGeom>
        </p:spPr>
      </p:pic>
      <p:sp>
        <p:nvSpPr>
          <p:cNvPr id="14" name="TextBox 3">
            <a:extLst>
              <a:ext uri="{FF2B5EF4-FFF2-40B4-BE49-F238E27FC236}">
                <a16:creationId xmlns:a16="http://schemas.microsoft.com/office/drawing/2014/main" xmlns="" id="{8FDD2191-4654-1C67-3C88-3ABBF1E6489A}"/>
              </a:ext>
            </a:extLst>
          </p:cNvPr>
          <p:cNvSpPr txBox="1"/>
          <p:nvPr userDrawn="1"/>
        </p:nvSpPr>
        <p:spPr>
          <a:xfrm>
            <a:off x="3229118" y="82756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EB582096-73EA-97C9-C069-D333D4868016}"/>
              </a:ext>
            </a:extLst>
          </p:cNvPr>
          <p:cNvSpPr txBox="1">
            <a:spLocks/>
          </p:cNvSpPr>
          <p:nvPr userDrawn="1"/>
        </p:nvSpPr>
        <p:spPr>
          <a:xfrm>
            <a:off x="1616130" y="8639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xmlns="" id="{69A31BA4-FAB4-19E3-129B-7DD5BCE3841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xmlns="" id="{D67BDCD0-BC38-1538-4B5A-0BD38029A99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9" name="Title 1">
            <a:extLst>
              <a:ext uri="{FF2B5EF4-FFF2-40B4-BE49-F238E27FC236}">
                <a16:creationId xmlns:a16="http://schemas.microsoft.com/office/drawing/2014/main" xmlns="" id="{8EB6AB50-9B5E-EFA6-4B42-8A6CDBC18C7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xmlns="" id="{B10302CF-1F73-FB89-B618-A9BA0B8F4328}"/>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65693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DB0187D1-4153-47C6-AC6F-1400BEB6BA2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BC7F3C10-C9F7-4C0D-3937-47C93F55618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xmlns="" id="{889BE142-156D-7BED-7C10-05BB65FB41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xmlns="" id="{5ABD5465-D6D6-FD99-0C6C-CEC6AA1B834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xmlns="" id="{7E0A4607-0C69-A079-746B-F37422F1903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xmlns="" id="{7AA1CD15-6059-BA72-B554-E97404B28CB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xmlns="" id="{CEC15395-1A0E-47C9-28F8-836CB5A66E1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xmlns="" id="{5502EC5C-7857-12A1-6AAD-E61F30A64F5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xmlns="" id="{332D443D-AAD6-6CD4-B2B6-E5672B41FC99}"/>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xmlns="" id="{262B13DB-8F6F-FF13-6629-92D3FA459D9D}"/>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577696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red lanterns and flowers&#10;&#10;Description automatically generated">
            <a:extLst>
              <a:ext uri="{FF2B5EF4-FFF2-40B4-BE49-F238E27FC236}">
                <a16:creationId xmlns:a16="http://schemas.microsoft.com/office/drawing/2014/main" xmlns=""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0"/>
            <a:ext cx="12191980" cy="6856718"/>
          </a:xfrm>
          <a:prstGeom prst="rect">
            <a:avLst/>
          </a:prstGeom>
        </p:spPr>
      </p:pic>
      <p:pic>
        <p:nvPicPr>
          <p:cNvPr id="9" name="Picture 8">
            <a:extLst>
              <a:ext uri="{FF2B5EF4-FFF2-40B4-BE49-F238E27FC236}">
                <a16:creationId xmlns:a16="http://schemas.microsoft.com/office/drawing/2014/main" xmlns="" id="{8AECFA3D-2A60-65B2-4759-56858646EC5D}"/>
              </a:ext>
            </a:extLst>
          </p:cNvPr>
          <p:cNvPicPr>
            <a:picLocks noChangeAspect="1"/>
          </p:cNvPicPr>
          <p:nvPr/>
        </p:nvPicPr>
        <p:blipFill>
          <a:blip r:embed="rId3"/>
          <a:stretch>
            <a:fillRect/>
          </a:stretch>
        </p:blipFill>
        <p:spPr>
          <a:xfrm>
            <a:off x="885554" y="2396249"/>
            <a:ext cx="10295383" cy="2405395"/>
          </a:xfrm>
          <a:prstGeom prst="rect">
            <a:avLst/>
          </a:prstGeom>
        </p:spPr>
      </p:pic>
      <p:pic>
        <p:nvPicPr>
          <p:cNvPr id="12" name="Picture 11">
            <a:extLst>
              <a:ext uri="{FF2B5EF4-FFF2-40B4-BE49-F238E27FC236}">
                <a16:creationId xmlns:a16="http://schemas.microsoft.com/office/drawing/2014/main" xmlns="" id="{D177A03B-8707-4233-5DED-C2377D101A48}"/>
              </a:ext>
            </a:extLst>
          </p:cNvPr>
          <p:cNvPicPr>
            <a:picLocks noChangeAspect="1"/>
          </p:cNvPicPr>
          <p:nvPr/>
        </p:nvPicPr>
        <p:blipFill>
          <a:blip r:embed="rId4"/>
          <a:stretch>
            <a:fillRect/>
          </a:stretch>
        </p:blipFill>
        <p:spPr>
          <a:xfrm>
            <a:off x="0" y="4825386"/>
            <a:ext cx="3975696" cy="2031332"/>
          </a:xfrm>
          <a:prstGeom prst="rect">
            <a:avLst/>
          </a:prstGeom>
        </p:spPr>
      </p:pic>
      <p:sp>
        <p:nvSpPr>
          <p:cNvPr id="14" name="Rectangle: Rounded Corners 13">
            <a:extLst>
              <a:ext uri="{FF2B5EF4-FFF2-40B4-BE49-F238E27FC236}">
                <a16:creationId xmlns:a16="http://schemas.microsoft.com/office/drawing/2014/main" xmlns="" id="{BF4838D5-D8DE-E2B3-CDC4-8E78E6563CDD}"/>
              </a:ext>
            </a:extLst>
          </p:cNvPr>
          <p:cNvSpPr/>
          <p:nvPr/>
        </p:nvSpPr>
        <p:spPr>
          <a:xfrm>
            <a:off x="4914579" y="370114"/>
            <a:ext cx="2906486" cy="598714"/>
          </a:xfrm>
          <a:prstGeom prst="roundRect">
            <a:avLst>
              <a:gd name="adj" fmla="val 500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Tiếng Việt</a:t>
            </a:r>
            <a:endParaRPr lang="vi-VN" sz="32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xmlns="" id="{55D72AF4-2561-6218-292F-529ACFDA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304" y="-47483"/>
            <a:ext cx="1568696" cy="1568696"/>
          </a:xfrm>
          <a:prstGeom prst="rect">
            <a:avLst/>
          </a:prstGeom>
        </p:spPr>
      </p:pic>
      <p:pic>
        <p:nvPicPr>
          <p:cNvPr id="18" name="Picture 17">
            <a:extLst>
              <a:ext uri="{FF2B5EF4-FFF2-40B4-BE49-F238E27FC236}">
                <a16:creationId xmlns:a16="http://schemas.microsoft.com/office/drawing/2014/main" xmlns="" id="{B3B0A06F-B2D2-DDAD-78BD-82FEABCE98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1" b="89769" l="26100" r="57216">
                        <a14:foregroundMark x1="28147" y1="68977" x2="41249" y2="63696"/>
                        <a14:foregroundMark x1="47390" y1="25083" x2="54043" y2="54455"/>
                        <a14:foregroundMark x1="54043" y1="54455" x2="53122" y2="70297"/>
                        <a14:foregroundMark x1="53122" y1="70297" x2="54555" y2="82508"/>
                        <a14:foregroundMark x1="48311" y1="46205" x2="42886" y2="66997"/>
                        <a14:foregroundMark x1="52405" y1="33003" x2="56602" y2="36304"/>
                        <a14:foregroundMark x1="54145" y1="66667" x2="57216" y2="78878"/>
                        <a14:foregroundMark x1="57216" y1="78878" x2="57216" y2="80528"/>
                        <a14:foregroundMark x1="26612" y1="56766" x2="26100" y2="76898"/>
                      </a14:backgroundRemoval>
                    </a14:imgEffect>
                    <a14:imgEffect>
                      <a14:saturation sat="300000"/>
                    </a14:imgEffect>
                  </a14:imgLayer>
                </a14:imgProps>
              </a:ext>
            </a:extLst>
          </a:blip>
          <a:srcRect l="23156" r="40924"/>
          <a:stretch/>
        </p:blipFill>
        <p:spPr>
          <a:xfrm>
            <a:off x="6033246" y="4486312"/>
            <a:ext cx="2218859" cy="2349251"/>
          </a:xfrm>
          <a:prstGeom prst="rect">
            <a:avLst/>
          </a:prstGeom>
        </p:spPr>
      </p:pic>
      <p:pic>
        <p:nvPicPr>
          <p:cNvPr id="19" name="Picture 18">
            <a:extLst>
              <a:ext uri="{FF2B5EF4-FFF2-40B4-BE49-F238E27FC236}">
                <a16:creationId xmlns:a16="http://schemas.microsoft.com/office/drawing/2014/main" xmlns="" id="{78A0C9E5-53D8-3BEE-175A-9777BDAAFA2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9901" b="91089" l="60901" r="95599">
                        <a14:foregroundMark x1="61310" y1="21782" x2="61003" y2="71617"/>
                        <a14:foregroundMark x1="93859" y1="22772" x2="95701" y2="38284"/>
                        <a14:foregroundMark x1="95701" y1="38284" x2="94678" y2="74917"/>
                        <a14:foregroundMark x1="71034" y1="88119" x2="85159" y2="91089"/>
                        <a14:foregroundMark x1="70317" y1="89769" x2="80553" y2="83168"/>
                        <a14:foregroundMark x1="80553" y1="83168" x2="87410" y2="89769"/>
                      </a14:backgroundRemoval>
                    </a14:imgEffect>
                    <a14:imgEffect>
                      <a14:saturation sat="300000"/>
                    </a14:imgEffect>
                  </a14:imgLayer>
                </a14:imgProps>
              </a:ext>
            </a:extLst>
          </a:blip>
          <a:srcRect l="59353" r="2366"/>
          <a:stretch/>
        </p:blipFill>
        <p:spPr>
          <a:xfrm>
            <a:off x="9045296" y="4151418"/>
            <a:ext cx="2778387" cy="2373501"/>
          </a:xfrm>
          <a:prstGeom prst="rect">
            <a:avLst/>
          </a:prstGeom>
        </p:spPr>
      </p:pic>
    </p:spTree>
    <p:extLst>
      <p:ext uri="{BB962C8B-B14F-4D97-AF65-F5344CB8AC3E}">
        <p14:creationId xmlns:p14="http://schemas.microsoft.com/office/powerpoint/2010/main" val="189406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2800" b="0" i="0" dirty="0">
                <a:solidFill>
                  <a:srgbClr val="000000"/>
                </a:solidFill>
                <a:effectLst/>
                <a:latin typeface="Cambria" panose="02040503050406030204" pitchFamily="18" charset="0"/>
                <a:ea typeface="Cambria" panose="02040503050406030204" pitchFamily="18" charset="0"/>
              </a:rPr>
              <a:t>Nên để máy cách xa tóc từ 15-20cm và để máy nghiêng một góc từ 30-45 độ để tránh luồng hơi nóng từ máy trực tiếp tác động đến tóc.</a:t>
            </a:r>
          </a:p>
          <a:p>
            <a:pPr algn="just"/>
            <a:r>
              <a:rPr lang="vi-VN" sz="2800" b="1"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2800" b="0" i="0" dirty="0">
                <a:solidFill>
                  <a:srgbClr val="000000"/>
                </a:solidFill>
                <a:effectLst/>
                <a:latin typeface="Cambria" panose="02040503050406030204" pitchFamily="18" charset="0"/>
                <a:ea typeface="Cambria" panose="02040503050406030204" pitchFamily="18" charset="0"/>
              </a:rPr>
              <a:t>Để tóc luôn thẳng mềm và óng mượt, tốt nhất không nên tập trung sấy một chổ quá lâu mà nên sấy đều xung quanh theo từng phần (đoạn) tóc.</a:t>
            </a:r>
          </a:p>
          <a:p>
            <a:pPr algn="just"/>
            <a:r>
              <a:rPr lang="vi-VN" sz="2800" b="0" i="0" dirty="0">
                <a:solidFill>
                  <a:srgbClr val="000000"/>
                </a:solidFill>
                <a:effectLst/>
                <a:latin typeface="Cambria" panose="02040503050406030204" pitchFamily="18" charset="0"/>
                <a:ea typeface="Cambria" panose="02040503050406030204" pitchFamily="18" charset="0"/>
              </a:rPr>
              <a:t>Lưu ý:</a:t>
            </a:r>
          </a:p>
          <a:p>
            <a:pPr algn="just"/>
            <a:r>
              <a:rPr lang="vi-VN" sz="2800" b="0" i="0" dirty="0">
                <a:solidFill>
                  <a:srgbClr val="000000"/>
                </a:solidFill>
                <a:effectLst/>
                <a:latin typeface="Cambria" panose="02040503050406030204" pitchFamily="18" charset="0"/>
                <a:ea typeface="Cambria" panose="02040503050406030204" pitchFamily="18"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281995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200" b="0" i="0" dirty="0">
                <a:solidFill>
                  <a:srgbClr val="000000"/>
                </a:solidFill>
                <a:effectLst/>
                <a:latin typeface="Cambria" panose="02040503050406030204" pitchFamily="18" charset="0"/>
                <a:ea typeface="Cambria" panose="02040503050406030204" pitchFamily="18" charset="0"/>
              </a:rPr>
              <a:t>Bấm các nút bấm về vị trí ban đầu.</a:t>
            </a:r>
          </a:p>
          <a:p>
            <a:pPr algn="just"/>
            <a:r>
              <a:rPr lang="vi-VN" sz="32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r>
              <a:rPr lang="vi-VN" sz="3200" b="0" i="0" dirty="0">
                <a:solidFill>
                  <a:srgbClr val="000000"/>
                </a:solidFill>
                <a:effectLst/>
                <a:latin typeface="Cambria" panose="02040503050406030204" pitchFamily="18" charset="0"/>
                <a:ea typeface="Cambria" panose="02040503050406030204" pitchFamily="18" charset="0"/>
              </a:rPr>
              <a:t>Dùng bàn chải vệ sinh bộ phận thổi khí và bộ phận hút khí mỗi tháng một lần vì bụi bẩn hay tóc mắc kẹt lại sẽ làm giảm hiệu suất làm khô hay sấy, dễ gây hư hỏng máy.</a:t>
            </a:r>
          </a:p>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347267" y="513436"/>
            <a:ext cx="2077250"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9Slide07 Cadena" panose="02000503000000020004" pitchFamily="2" charset="0"/>
              </a:rPr>
              <a:t>2</a:t>
            </a:r>
            <a:r>
              <a:rPr kumimoji="0" lang="en-US" sz="4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4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9201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253218" y="261257"/>
            <a:ext cx="11690253"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431024" y="1016646"/>
            <a:ext cx="11329952"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Đề bài: Viết hướng dẫn sử dụng một đồ dùng quen thuộc với em</a:t>
            </a:r>
          </a:p>
        </p:txBody>
      </p:sp>
      <p:pic>
        <p:nvPicPr>
          <p:cNvPr id="7" name="Picture 6">
            <a:extLst>
              <a:ext uri="{FF2B5EF4-FFF2-40B4-BE49-F238E27FC236}">
                <a16:creationId xmlns:a16="http://schemas.microsoft.com/office/drawing/2014/main" xmlns="" id="{AF857C78-2C56-26A3-7634-998DC194C707}"/>
              </a:ext>
            </a:extLst>
          </p:cNvPr>
          <p:cNvPicPr>
            <a:picLocks noChangeAspect="1"/>
          </p:cNvPicPr>
          <p:nvPr/>
        </p:nvPicPr>
        <p:blipFill>
          <a:blip r:embed="rId3"/>
          <a:stretch>
            <a:fillRect/>
          </a:stretch>
        </p:blipFill>
        <p:spPr>
          <a:xfrm>
            <a:off x="2740394" y="2814918"/>
            <a:ext cx="7359126" cy="3760053"/>
          </a:xfrm>
          <a:prstGeom prst="rect">
            <a:avLst/>
          </a:prstGeom>
        </p:spPr>
      </p:pic>
    </p:spTree>
    <p:extLst>
      <p:ext uri="{BB962C8B-B14F-4D97-AF65-F5344CB8AC3E}">
        <p14:creationId xmlns:p14="http://schemas.microsoft.com/office/powerpoint/2010/main" val="248878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9" name="Picture 8" descr="A cartoon of a child holding a pencil and a notebook&#10;&#10;Description automatically generated">
            <a:extLst>
              <a:ext uri="{FF2B5EF4-FFF2-40B4-BE49-F238E27FC236}">
                <a16:creationId xmlns:a16="http://schemas.microsoft.com/office/drawing/2014/main" xmlns="" id="{A43B4F69-8C13-7C1A-B6ED-8726CF35D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646" y="4436160"/>
            <a:ext cx="2015353" cy="242184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xmlns="" id="{7F508BFA-3A86-E9BF-1233-782DDFE33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443" y="3214311"/>
            <a:ext cx="1399323" cy="3108990"/>
          </a:xfrm>
          <a:prstGeom prst="rect">
            <a:avLst/>
          </a:prstGeom>
        </p:spPr>
      </p:pic>
      <p:grpSp>
        <p:nvGrpSpPr>
          <p:cNvPr id="11" name="Group 10">
            <a:extLst>
              <a:ext uri="{FF2B5EF4-FFF2-40B4-BE49-F238E27FC236}">
                <a16:creationId xmlns:a16="http://schemas.microsoft.com/office/drawing/2014/main" xmlns="" id="{D30F382F-0F2D-4E7E-2973-88144BAAB926}"/>
              </a:ext>
            </a:extLst>
          </p:cNvPr>
          <p:cNvGrpSpPr/>
          <p:nvPr/>
        </p:nvGrpSpPr>
        <p:grpSpPr>
          <a:xfrm>
            <a:off x="1871003" y="1587371"/>
            <a:ext cx="5045611" cy="1509566"/>
            <a:chOff x="990846" y="1504008"/>
            <a:chExt cx="2321313" cy="1330631"/>
          </a:xfrm>
        </p:grpSpPr>
        <p:sp>
          <p:nvSpPr>
            <p:cNvPr id="12" name="Freeform 673">
              <a:extLst>
                <a:ext uri="{FF2B5EF4-FFF2-40B4-BE49-F238E27FC236}">
                  <a16:creationId xmlns:a16="http://schemas.microsoft.com/office/drawing/2014/main" xmlns="" id="{348F1A26-BAA1-A44F-72DF-A67E5D0AE3B3}"/>
                </a:ext>
              </a:extLst>
            </p:cNvPr>
            <p:cNvSpPr>
              <a:spLocks/>
            </p:cNvSpPr>
            <p:nvPr/>
          </p:nvSpPr>
          <p:spPr bwMode="auto">
            <a:xfrm>
              <a:off x="990846" y="1504008"/>
              <a:ext cx="2321313" cy="1330631"/>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3" name="TextBox 12">
              <a:extLst>
                <a:ext uri="{FF2B5EF4-FFF2-40B4-BE49-F238E27FC236}">
                  <a16:creationId xmlns:a16="http://schemas.microsoft.com/office/drawing/2014/main" xmlns="" id="{EF614E58-C37C-06F1-9D0A-06F96792282A}"/>
                </a:ext>
              </a:extLst>
            </p:cNvPr>
            <p:cNvSpPr txBox="1"/>
            <p:nvPr/>
          </p:nvSpPr>
          <p:spPr>
            <a:xfrm>
              <a:off x="1417927" y="1912856"/>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Trình</a:t>
              </a: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 tự các bước</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Group 13">
            <a:extLst>
              <a:ext uri="{FF2B5EF4-FFF2-40B4-BE49-F238E27FC236}">
                <a16:creationId xmlns:a16="http://schemas.microsoft.com/office/drawing/2014/main" xmlns="" id="{FC9148AF-2A81-5632-9966-A99F7BD2B93D}"/>
              </a:ext>
            </a:extLst>
          </p:cNvPr>
          <p:cNvGrpSpPr/>
          <p:nvPr/>
        </p:nvGrpSpPr>
        <p:grpSpPr>
          <a:xfrm>
            <a:off x="2625894" y="3289129"/>
            <a:ext cx="4290719" cy="1794063"/>
            <a:chOff x="1338146" y="1638012"/>
            <a:chExt cx="1974013" cy="1581405"/>
          </a:xfrm>
        </p:grpSpPr>
        <p:sp>
          <p:nvSpPr>
            <p:cNvPr id="15" name="Freeform 673">
              <a:extLst>
                <a:ext uri="{FF2B5EF4-FFF2-40B4-BE49-F238E27FC236}">
                  <a16:creationId xmlns:a16="http://schemas.microsoft.com/office/drawing/2014/main" xmlns="" id="{3E2C2DC7-65D0-EE28-8A07-331A84E366FF}"/>
                </a:ext>
              </a:extLst>
            </p:cNvPr>
            <p:cNvSpPr>
              <a:spLocks/>
            </p:cNvSpPr>
            <p:nvPr/>
          </p:nvSpPr>
          <p:spPr bwMode="auto">
            <a:xfrm>
              <a:off x="1338146" y="1638012"/>
              <a:ext cx="1974013" cy="1581405"/>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6" name="TextBox 15">
              <a:extLst>
                <a:ext uri="{FF2B5EF4-FFF2-40B4-BE49-F238E27FC236}">
                  <a16:creationId xmlns:a16="http://schemas.microsoft.com/office/drawing/2014/main" xmlns="" id="{FBE5007D-F6A1-E622-1B9C-256BC1A1F2E9}"/>
                </a:ext>
              </a:extLst>
            </p:cNvPr>
            <p:cNvSpPr txBox="1"/>
            <p:nvPr/>
          </p:nvSpPr>
          <p:spPr>
            <a:xfrm>
              <a:off x="1714515" y="1992766"/>
              <a:ext cx="1221275"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Cách</a:t>
              </a: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 dùng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smtClean="0">
                  <a:ln>
                    <a:noFill/>
                  </a:ln>
                  <a:effectLst/>
                  <a:uLnTx/>
                  <a:uFillTx/>
                  <a:latin typeface="Cambria" panose="02040503050406030204" pitchFamily="18" charset="0"/>
                  <a:ea typeface="Cambria" panose="02040503050406030204" pitchFamily="18" charset="0"/>
                  <a:cs typeface="Vogue-ExtraBold" panose="020B0500000000000000" pitchFamily="34" charset="0"/>
                </a:rPr>
                <a:t>viết câu</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16">
            <a:extLst>
              <a:ext uri="{FF2B5EF4-FFF2-40B4-BE49-F238E27FC236}">
                <a16:creationId xmlns:a16="http://schemas.microsoft.com/office/drawing/2014/main" xmlns="" id="{6BED2220-B0ED-02B5-2081-B8761DC2EFBE}"/>
              </a:ext>
            </a:extLst>
          </p:cNvPr>
          <p:cNvGrpSpPr/>
          <p:nvPr/>
        </p:nvGrpSpPr>
        <p:grpSpPr>
          <a:xfrm>
            <a:off x="6541476" y="1410662"/>
            <a:ext cx="4811151" cy="1596813"/>
            <a:chOff x="996819" y="1427104"/>
            <a:chExt cx="2213446" cy="1407536"/>
          </a:xfrm>
        </p:grpSpPr>
        <p:sp>
          <p:nvSpPr>
            <p:cNvPr id="18" name="Freeform 673">
              <a:extLst>
                <a:ext uri="{FF2B5EF4-FFF2-40B4-BE49-F238E27FC236}">
                  <a16:creationId xmlns:a16="http://schemas.microsoft.com/office/drawing/2014/main" xmlns="" id="{C43A9055-BDF9-97F1-C19E-26DB37D10388}"/>
                </a:ext>
              </a:extLst>
            </p:cNvPr>
            <p:cNvSpPr>
              <a:spLocks/>
            </p:cNvSpPr>
            <p:nvPr/>
          </p:nvSpPr>
          <p:spPr bwMode="auto">
            <a:xfrm>
              <a:off x="996819" y="1427104"/>
              <a:ext cx="2213446" cy="1407536"/>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9" name="TextBox 18">
              <a:extLst>
                <a:ext uri="{FF2B5EF4-FFF2-40B4-BE49-F238E27FC236}">
                  <a16:creationId xmlns:a16="http://schemas.microsoft.com/office/drawing/2014/main" xmlns="" id="{102367F7-DC73-8401-FDBC-B2620EE030AF}"/>
                </a:ext>
              </a:extLst>
            </p:cNvPr>
            <p:cNvSpPr txBox="1"/>
            <p:nvPr/>
          </p:nvSpPr>
          <p:spPr>
            <a:xfrm>
              <a:off x="1396618" y="1720889"/>
              <a:ext cx="1382419"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smtClean="0">
                  <a:latin typeface="Cambria" panose="02040503050406030204" pitchFamily="18" charset="0"/>
                  <a:ea typeface="Cambria" panose="02040503050406030204" pitchFamily="18" charset="0"/>
                  <a:cs typeface="Vogue-ExtraBold" panose="020B0500000000000000" pitchFamily="34" charset="0"/>
                </a:rPr>
                <a:t>Cách 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mtClean="0">
                  <a:latin typeface="Cambria" panose="02040503050406030204" pitchFamily="18" charset="0"/>
                  <a:ea typeface="Cambria" panose="02040503050406030204" pitchFamily="18" charset="0"/>
                  <a:cs typeface="Vogue-ExtraBold" panose="020B0500000000000000" pitchFamily="34" charset="0"/>
                </a:rPr>
                <a:t> sử dụng</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0" name="Group 19">
            <a:extLst>
              <a:ext uri="{FF2B5EF4-FFF2-40B4-BE49-F238E27FC236}">
                <a16:creationId xmlns:a16="http://schemas.microsoft.com/office/drawing/2014/main" xmlns="" id="{E3C1A4D9-39D7-0D83-1D2D-B40B998123CD}"/>
              </a:ext>
            </a:extLst>
          </p:cNvPr>
          <p:cNvGrpSpPr/>
          <p:nvPr/>
        </p:nvGrpSpPr>
        <p:grpSpPr>
          <a:xfrm>
            <a:off x="6485204" y="3526557"/>
            <a:ext cx="4497667" cy="1357542"/>
            <a:chOff x="1338146" y="1638012"/>
            <a:chExt cx="2069223" cy="1196627"/>
          </a:xfrm>
        </p:grpSpPr>
        <p:sp>
          <p:nvSpPr>
            <p:cNvPr id="21" name="Freeform 673">
              <a:extLst>
                <a:ext uri="{FF2B5EF4-FFF2-40B4-BE49-F238E27FC236}">
                  <a16:creationId xmlns:a16="http://schemas.microsoft.com/office/drawing/2014/main" xmlns="" id="{D4A6F0F8-CB3E-3878-331F-FDE980C43C99}"/>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2" name="TextBox 21">
              <a:extLst>
                <a:ext uri="{FF2B5EF4-FFF2-40B4-BE49-F238E27FC236}">
                  <a16:creationId xmlns:a16="http://schemas.microsoft.com/office/drawing/2014/main" xmlns="" id="{0719625C-1D78-8958-16BE-77DC1358BE1B}"/>
                </a:ext>
              </a:extLst>
            </p:cNvPr>
            <p:cNvSpPr txBox="1"/>
            <p:nvPr/>
          </p:nvSpPr>
          <p:spPr>
            <a:xfrm>
              <a:off x="1863050" y="1924337"/>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Chính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tả</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sp>
        <p:nvSpPr>
          <p:cNvPr id="26" name="Rectangle: Diagonal Corners Rounded 4">
            <a:extLst>
              <a:ext uri="{FF2B5EF4-FFF2-40B4-BE49-F238E27FC236}">
                <a16:creationId xmlns:a16="http://schemas.microsoft.com/office/drawing/2014/main" xmlns="" id="{77A9AD8D-B75E-F3CB-63C3-077924D4F96E}"/>
              </a:ext>
            </a:extLst>
          </p:cNvPr>
          <p:cNvSpPr/>
          <p:nvPr/>
        </p:nvSpPr>
        <p:spPr>
          <a:xfrm>
            <a:off x="1347266" y="513436"/>
            <a:ext cx="7149619"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srgbClr val="ED7D31">
                    <a:lumMod val="50000"/>
                  </a:srgbClr>
                </a:solidFill>
                <a:latin typeface="#9Slide07 Cadena" panose="02000503000000020004" pitchFamily="2" charset="0"/>
              </a:rPr>
              <a:t>3. Đọc soát và chỉnh sửa</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1979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background with red lanterns and flowers&#10;&#10;Description automatically generated">
            <a:extLst>
              <a:ext uri="{FF2B5EF4-FFF2-40B4-BE49-F238E27FC236}">
                <a16:creationId xmlns:a16="http://schemas.microsoft.com/office/drawing/2014/main" xmlns=""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1C4F55AE-A258-E62E-3A0C-951CBA4941FD}"/>
              </a:ext>
            </a:extLst>
          </p:cNvPr>
          <p:cNvPicPr>
            <a:picLocks noChangeAspect="1"/>
          </p:cNvPicPr>
          <p:nvPr/>
        </p:nvPicPr>
        <p:blipFill>
          <a:blip r:embed="rId3"/>
          <a:stretch>
            <a:fillRect/>
          </a:stretch>
        </p:blipFill>
        <p:spPr>
          <a:xfrm>
            <a:off x="1942978" y="1251351"/>
            <a:ext cx="8306044" cy="2406508"/>
          </a:xfrm>
          <a:prstGeom prst="rect">
            <a:avLst/>
          </a:prstGeom>
        </p:spPr>
      </p:pic>
      <p:pic>
        <p:nvPicPr>
          <p:cNvPr id="2" name="Picture 1">
            <a:extLst>
              <a:ext uri="{FF2B5EF4-FFF2-40B4-BE49-F238E27FC236}">
                <a16:creationId xmlns:a16="http://schemas.microsoft.com/office/drawing/2014/main" xmlns="" id="{AF857C78-2C56-26A3-7634-998DC194C707}"/>
              </a:ext>
            </a:extLst>
          </p:cNvPr>
          <p:cNvPicPr>
            <a:picLocks noChangeAspect="1"/>
          </p:cNvPicPr>
          <p:nvPr/>
        </p:nvPicPr>
        <p:blipFill>
          <a:blip r:embed="rId4"/>
          <a:stretch>
            <a:fillRect/>
          </a:stretch>
        </p:blipFill>
        <p:spPr>
          <a:xfrm>
            <a:off x="3672724" y="3862028"/>
            <a:ext cx="5464080" cy="2791803"/>
          </a:xfrm>
          <a:prstGeom prst="rect">
            <a:avLst/>
          </a:prstGeom>
        </p:spPr>
      </p:pic>
    </p:spTree>
    <p:extLst>
      <p:ext uri="{BB962C8B-B14F-4D97-AF65-F5344CB8AC3E}">
        <p14:creationId xmlns:p14="http://schemas.microsoft.com/office/powerpoint/2010/main" val="3753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xmlns="" id="{93D03C33-EDE2-B941-22F3-121F321965EC}"/>
              </a:ext>
            </a:extLst>
          </p:cNvPr>
          <p:cNvGrpSpPr/>
          <p:nvPr/>
        </p:nvGrpSpPr>
        <p:grpSpPr>
          <a:xfrm>
            <a:off x="20" y="1282"/>
            <a:ext cx="12191980" cy="6856718"/>
            <a:chOff x="20" y="1282"/>
            <a:chExt cx="12191980" cy="6856718"/>
          </a:xfrm>
        </p:grpSpPr>
        <p:pic>
          <p:nvPicPr>
            <p:cNvPr id="4" name="Picture 3" descr="A group of food items&#10;&#10;Description automatically generated">
              <a:extLst>
                <a:ext uri="{FF2B5EF4-FFF2-40B4-BE49-F238E27FC236}">
                  <a16:creationId xmlns:a16="http://schemas.microsoft.com/office/drawing/2014/main" xmlns="" id="{5FF0221B-884C-77EA-F545-1B676AE500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64" b="4082"/>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xmlns="" id="{5130E25D-D3EF-3B49-4EE2-DBB2F395BE52}"/>
                </a:ext>
              </a:extLst>
            </p:cNvPr>
            <p:cNvSpPr/>
            <p:nvPr/>
          </p:nvSpPr>
          <p:spPr>
            <a:xfrm>
              <a:off x="5083629" y="1981199"/>
              <a:ext cx="2514600" cy="2188029"/>
            </a:xfrm>
            <a:prstGeom prst="roundRect">
              <a:avLst/>
            </a:prstGeom>
            <a:solidFill>
              <a:srgbClr val="DB3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xmlns="" id="{CAD15B55-04B7-40DC-FC6A-C77CFCA6F61A}"/>
              </a:ext>
            </a:extLst>
          </p:cNvPr>
          <p:cNvPicPr>
            <a:picLocks noChangeAspect="1"/>
          </p:cNvPicPr>
          <p:nvPr/>
        </p:nvPicPr>
        <p:blipFill>
          <a:blip r:embed="rId3"/>
          <a:stretch>
            <a:fillRect/>
          </a:stretch>
        </p:blipFill>
        <p:spPr>
          <a:xfrm>
            <a:off x="4090279" y="2167152"/>
            <a:ext cx="5466381" cy="1432178"/>
          </a:xfrm>
          <a:prstGeom prst="rect">
            <a:avLst/>
          </a:prstGeom>
        </p:spPr>
      </p:pic>
    </p:spTree>
    <p:extLst>
      <p:ext uri="{BB962C8B-B14F-4D97-AF65-F5344CB8AC3E}">
        <p14:creationId xmlns:p14="http://schemas.microsoft.com/office/powerpoint/2010/main" val="11645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MacDonald Had a Farm - DJ Raphi _ Kids Dance &amp; Sing">
            <a:hlinkClick r:id="" action="ppaction://media"/>
            <a:extLst>
              <a:ext uri="{FF2B5EF4-FFF2-40B4-BE49-F238E27FC236}">
                <a16:creationId xmlns:a16="http://schemas.microsoft.com/office/drawing/2014/main" xmlns="" id="{7A6E1223-EEF3-4EA0-236F-5E17F9A28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60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281354" y="261257"/>
            <a:ext cx="11633981" cy="6313714"/>
          </a:xfrm>
          <a:prstGeom prst="roundRect">
            <a:avLst>
              <a:gd name="adj" fmla="val 104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281354" y="594823"/>
            <a:ext cx="11633981"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900" b="1">
                <a:solidFill>
                  <a:srgbClr val="ED7D31">
                    <a:lumMod val="50000"/>
                  </a:srgbClr>
                </a:solidFill>
                <a:latin typeface="#9Slide07 Cadena" panose="02000503000000020004" pitchFamily="2" charset="0"/>
              </a:rPr>
              <a:t> </a:t>
            </a:r>
            <a:r>
              <a:rPr lang="en-US" sz="2900" b="1" u="sng" noProof="0" smtClean="0">
                <a:solidFill>
                  <a:srgbClr val="ED7D31">
                    <a:lumMod val="50000"/>
                  </a:srgbClr>
                </a:solidFill>
                <a:latin typeface="#9Slide07 Cadena" panose="02000503000000020004" pitchFamily="2" charset="0"/>
              </a:rPr>
              <a:t>Đề </a:t>
            </a:r>
            <a:r>
              <a:rPr lang="en-US" sz="2900" b="1" u="sng" noProof="0" dirty="0">
                <a:solidFill>
                  <a:srgbClr val="ED7D31">
                    <a:lumMod val="50000"/>
                  </a:srgbClr>
                </a:solidFill>
                <a:latin typeface="#9Slide07 Cadena" panose="02000503000000020004" pitchFamily="2" charset="0"/>
              </a:rPr>
              <a:t>bài:</a:t>
            </a:r>
            <a:r>
              <a:rPr lang="en-US" sz="2900" b="1" noProof="0" dirty="0">
                <a:solidFill>
                  <a:srgbClr val="ED7D31">
                    <a:lumMod val="50000"/>
                  </a:srgbClr>
                </a:solidFill>
                <a:latin typeface="#9Slide07 Cadena" panose="02000503000000020004" pitchFamily="2" charset="0"/>
              </a:rPr>
              <a:t> Viết hướng dẫn </a:t>
            </a:r>
            <a:r>
              <a:rPr lang="en-US" sz="2900" b="1" noProof="0">
                <a:solidFill>
                  <a:srgbClr val="ED7D31">
                    <a:lumMod val="50000"/>
                  </a:srgbClr>
                </a:solidFill>
                <a:latin typeface="#9Slide07 Cadena" panose="02000503000000020004" pitchFamily="2" charset="0"/>
              </a:rPr>
              <a:t>sử </a:t>
            </a:r>
            <a:r>
              <a:rPr lang="en-US" sz="2900" b="1" noProof="0" smtClean="0">
                <a:solidFill>
                  <a:srgbClr val="ED7D31">
                    <a:lumMod val="50000"/>
                  </a:srgbClr>
                </a:solidFill>
                <a:latin typeface="#9Slide07 Cadena" panose="02000503000000020004" pitchFamily="2" charset="0"/>
              </a:rPr>
              <a:t>dụng </a:t>
            </a:r>
            <a:r>
              <a:rPr lang="en-US" sz="2900" b="1" noProof="0" dirty="0">
                <a:solidFill>
                  <a:srgbClr val="ED7D31">
                    <a:lumMod val="50000"/>
                  </a:srgbClr>
                </a:solidFill>
                <a:latin typeface="#9Slide07 Cadena" panose="02000503000000020004" pitchFamily="2" charset="0"/>
              </a:rPr>
              <a:t>một đồ </a:t>
            </a:r>
            <a:r>
              <a:rPr lang="en-US" sz="2900" b="1" noProof="0">
                <a:solidFill>
                  <a:srgbClr val="ED7D31">
                    <a:lumMod val="50000"/>
                  </a:srgbClr>
                </a:solidFill>
                <a:latin typeface="#9Slide07 Cadena" panose="02000503000000020004" pitchFamily="2" charset="0"/>
              </a:rPr>
              <a:t>dùng </a:t>
            </a:r>
            <a:r>
              <a:rPr lang="en-US" sz="2900" b="1" noProof="0" smtClean="0">
                <a:solidFill>
                  <a:srgbClr val="ED7D31">
                    <a:lumMod val="50000"/>
                  </a:srgbClr>
                </a:solidFill>
                <a:latin typeface="#9Slide07 Cadena" panose="02000503000000020004" pitchFamily="2" charset="0"/>
              </a:rPr>
              <a:t>quen </a:t>
            </a:r>
            <a:r>
              <a:rPr lang="en-US" sz="2900" b="1" noProof="0" dirty="0">
                <a:solidFill>
                  <a:srgbClr val="ED7D31">
                    <a:lumMod val="50000"/>
                  </a:srgbClr>
                </a:solidFill>
                <a:latin typeface="#9Slide07 Cadena" panose="02000503000000020004" pitchFamily="2" charset="0"/>
              </a:rPr>
              <a:t>thuộc với em</a:t>
            </a:r>
            <a:endPar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ndParaRPr>
          </a:p>
        </p:txBody>
      </p:sp>
      <p:sp>
        <p:nvSpPr>
          <p:cNvPr id="9" name="Rectangle: Rounded Corners 8">
            <a:extLst>
              <a:ext uri="{FF2B5EF4-FFF2-40B4-BE49-F238E27FC236}">
                <a16:creationId xmlns:a16="http://schemas.microsoft.com/office/drawing/2014/main" xmlns="" id="{60CB5E0B-6B9C-FAFE-2E27-FEEA07003B7D}"/>
              </a:ext>
            </a:extLst>
          </p:cNvPr>
          <p:cNvSpPr/>
          <p:nvPr/>
        </p:nvSpPr>
        <p:spPr>
          <a:xfrm>
            <a:off x="968829" y="5323115"/>
            <a:ext cx="2566150" cy="58766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Mũ bảo hiểm</a:t>
            </a:r>
            <a:endParaRPr lang="vi-VN" sz="32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A0B1B516-9CCE-07FF-A641-4E71F1293FC4}"/>
              </a:ext>
            </a:extLst>
          </p:cNvPr>
          <p:cNvSpPr/>
          <p:nvPr/>
        </p:nvSpPr>
        <p:spPr>
          <a:xfrm>
            <a:off x="4138977" y="5322952"/>
            <a:ext cx="2373085" cy="587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Xe đạp</a:t>
            </a:r>
            <a:endParaRPr lang="vi-VN" sz="32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B6674D00-4B2B-842C-095C-876506699ECC}"/>
              </a:ext>
            </a:extLst>
          </p:cNvPr>
          <p:cNvSpPr/>
          <p:nvPr/>
        </p:nvSpPr>
        <p:spPr>
          <a:xfrm>
            <a:off x="7259099" y="5311041"/>
            <a:ext cx="2779340"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Ti vi</a:t>
            </a:r>
            <a:endParaRPr lang="vi-VN" sz="3200"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F23B9120-A150-20C3-259B-5D2E29E2B4A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25563" y="1934093"/>
            <a:ext cx="8879615" cy="3376948"/>
          </a:xfrm>
          <a:prstGeom prst="rect">
            <a:avLst/>
          </a:prstGeom>
        </p:spPr>
      </p:pic>
    </p:spTree>
    <p:extLst>
      <p:ext uri="{BB962C8B-B14F-4D97-AF65-F5344CB8AC3E}">
        <p14:creationId xmlns:p14="http://schemas.microsoft.com/office/powerpoint/2010/main" val="2226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xmlns="" id="{78E87574-DFD2-6F33-51EF-292E5B57E3B2}"/>
              </a:ext>
            </a:extLst>
          </p:cNvPr>
          <p:cNvSpPr txBox="1"/>
          <p:nvPr/>
        </p:nvSpPr>
        <p:spPr>
          <a:xfrm>
            <a:off x="895350" y="1503570"/>
            <a:ext cx="104013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Chọn một đồ dùng để hướng dẫn sử dụng</a:t>
            </a:r>
            <a:endParaRPr lang="vi-VN"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28170BE5-F563-BA90-0B6D-1F26B6D7F3C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42388" y="2348320"/>
            <a:ext cx="9307224" cy="3539569"/>
          </a:xfrm>
          <a:prstGeom prst="rect">
            <a:avLst/>
          </a:prstGeom>
        </p:spPr>
      </p:pic>
    </p:spTree>
    <p:extLst>
      <p:ext uri="{BB962C8B-B14F-4D97-AF65-F5344CB8AC3E}">
        <p14:creationId xmlns:p14="http://schemas.microsoft.com/office/powerpoint/2010/main" val="420508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frame with objects on it&#10;&#10;Description automatically generated">
            <a:extLst>
              <a:ext uri="{FF2B5EF4-FFF2-40B4-BE49-F238E27FC236}">
                <a16:creationId xmlns:a16="http://schemas.microsoft.com/office/drawing/2014/main" xmlns="" id="{6450170B-98A5-B477-6DC9-89C91D2AB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0"/>
            <a:ext cx="12322629" cy="6858000"/>
          </a:xfrm>
          <a:prstGeom prst="rect">
            <a:avLst/>
          </a:prstGeom>
        </p:spPr>
      </p:pic>
      <p:sp>
        <p:nvSpPr>
          <p:cNvPr id="14" name="Rectangle: Rounded Corners 13">
            <a:extLst>
              <a:ext uri="{FF2B5EF4-FFF2-40B4-BE49-F238E27FC236}">
                <a16:creationId xmlns:a16="http://schemas.microsoft.com/office/drawing/2014/main" xmlns="" id="{1B527A31-D8D4-0D62-CE3C-52EE924A9FDC}"/>
              </a:ext>
            </a:extLst>
          </p:cNvPr>
          <p:cNvSpPr/>
          <p:nvPr/>
        </p:nvSpPr>
        <p:spPr>
          <a:xfrm>
            <a:off x="947773" y="1559340"/>
            <a:ext cx="9749078" cy="41729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914E2C9F-FA07-62E5-11C9-16F1EC3C91C3}"/>
              </a:ext>
            </a:extLst>
          </p:cNvPr>
          <p:cNvSpPr txBox="1"/>
          <p:nvPr/>
        </p:nvSpPr>
        <p:spPr>
          <a:xfrm>
            <a:off x="1041013" y="1974554"/>
            <a:ext cx="9506326"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smtClean="0">
                <a:latin typeface="Cambria" panose="02040503050406030204" pitchFamily="18" charset="0"/>
                <a:ea typeface="Cambria" panose="02040503050406030204" pitchFamily="18" charset="0"/>
              </a:rPr>
              <a:t>Xác </a:t>
            </a:r>
            <a:r>
              <a:rPr lang="en-US" sz="2800" b="1" dirty="0">
                <a:latin typeface="Cambria" panose="02040503050406030204" pitchFamily="18" charset="0"/>
                <a:ea typeface="Cambria" panose="02040503050406030204" pitchFamily="18" charset="0"/>
              </a:rPr>
              <a:t>định nội dung hướng dẫn:</a:t>
            </a:r>
          </a:p>
          <a:p>
            <a:pPr algn="just"/>
            <a:r>
              <a:rPr lang="en-US" sz="2800" b="1">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Trước </a:t>
            </a:r>
            <a:r>
              <a:rPr lang="en-US" sz="2800" dirty="0">
                <a:latin typeface="Cambria" panose="02040503050406030204" pitchFamily="18" charset="0"/>
                <a:ea typeface="Cambria" panose="02040503050406030204" pitchFamily="18" charset="0"/>
              </a:rPr>
              <a:t>khi sử dụng sản phẩm: Hướng dẫn kiểm tra sản phẩm trước khi sử dụng (để đảm bảo an toàn và hiệu quả)</a:t>
            </a:r>
          </a:p>
          <a:p>
            <a:pPr algn="just"/>
            <a:r>
              <a:rPr lang="en-US" sz="2800">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Khi </a:t>
            </a:r>
            <a:r>
              <a:rPr lang="en-US" sz="2800" dirty="0">
                <a:latin typeface="Cambria" panose="02040503050406030204" pitchFamily="18" charset="0"/>
                <a:ea typeface="Cambria" panose="02040503050406030204" pitchFamily="18" charset="0"/>
              </a:rPr>
              <a:t>sử dụng sản phẩm: Chỉ ra các bước sử dụng sản phẩm theo đúng trình tự </a:t>
            </a:r>
          </a:p>
          <a:p>
            <a:pPr algn="just"/>
            <a:r>
              <a:rPr lang="en-US" sz="2800">
                <a:latin typeface="Cambria" panose="02040503050406030204" pitchFamily="18" charset="0"/>
                <a:ea typeface="Cambria" panose="02040503050406030204" pitchFamily="18" charset="0"/>
              </a:rPr>
              <a:t>	</a:t>
            </a:r>
            <a:r>
              <a:rPr lang="en-US" sz="2800" smtClean="0">
                <a:latin typeface="Cambria" panose="02040503050406030204" pitchFamily="18" charset="0"/>
                <a:ea typeface="Cambria" panose="02040503050406030204" pitchFamily="18" charset="0"/>
              </a:rPr>
              <a:t>- Sau </a:t>
            </a:r>
            <a:r>
              <a:rPr lang="en-US" sz="2800" dirty="0">
                <a:latin typeface="Cambria" panose="02040503050406030204" pitchFamily="18" charset="0"/>
                <a:ea typeface="Cambria" panose="02040503050406030204" pitchFamily="18" charset="0"/>
              </a:rPr>
              <a:t>khi sử dụng sản phẩm: Hướng dẫn cách cất giữ, bảo quản sản phẩm.  </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4000" b="0" i="0" dirty="0" smtClean="0">
              <a:solidFill>
                <a:srgbClr val="000000"/>
              </a:solidFill>
              <a:effectLst/>
              <a:latin typeface="Cambria" panose="02040503050406030204" pitchFamily="18" charset="0"/>
              <a:ea typeface="Cambria" panose="02040503050406030204" pitchFamily="18" charset="0"/>
            </a:endParaRPr>
          </a:p>
          <a:p>
            <a:pPr algn="just"/>
            <a:r>
              <a:rPr lang="vi-VN" sz="3600" b="0" i="0" smtClean="0">
                <a:solidFill>
                  <a:srgbClr val="000000"/>
                </a:solidFill>
                <a:effectLst/>
                <a:latin typeface="Cambria" panose="02040503050406030204" pitchFamily="18" charset="0"/>
                <a:ea typeface="Cambria" panose="02040503050406030204" pitchFamily="18" charset="0"/>
              </a:rPr>
              <a:t>Chọn </a:t>
            </a:r>
            <a:r>
              <a:rPr lang="vi-VN" sz="3600" b="0" i="0" dirty="0">
                <a:solidFill>
                  <a:srgbClr val="000000"/>
                </a:solidFill>
                <a:effectLst/>
                <a:latin typeface="Cambria" panose="02040503050406030204" pitchFamily="18" charset="0"/>
                <a:ea typeface="Cambria" panose="02040503050406030204" pitchFamily="18" charset="0"/>
              </a:rPr>
              <a:t>một đồ dùng: máy sấy tóc</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0" i="0">
                <a:solidFill>
                  <a:srgbClr val="000000"/>
                </a:solidFill>
                <a:effectLst/>
                <a:latin typeface="Cambria" panose="02040503050406030204" pitchFamily="18" charset="0"/>
                <a:ea typeface="Cambria" panose="02040503050406030204" pitchFamily="18" charset="0"/>
              </a:rPr>
              <a:t>Xác </a:t>
            </a:r>
            <a:r>
              <a:rPr lang="en-US" sz="3600">
                <a:solidFill>
                  <a:srgbClr val="000000"/>
                </a:solidFill>
                <a:latin typeface="Cambria" panose="02040503050406030204" pitchFamily="18" charset="0"/>
                <a:ea typeface="Cambria" panose="02040503050406030204" pitchFamily="18" charset="0"/>
              </a:rPr>
              <a:t>đ</a:t>
            </a:r>
            <a:r>
              <a:rPr lang="vi-VN" sz="3600" b="0" i="0" smtClean="0">
                <a:solidFill>
                  <a:srgbClr val="000000"/>
                </a:solidFill>
                <a:effectLst/>
                <a:latin typeface="Cambria" panose="02040503050406030204" pitchFamily="18" charset="0"/>
                <a:ea typeface="Cambria" panose="02040503050406030204" pitchFamily="18" charset="0"/>
              </a:rPr>
              <a:t>ịnh </a:t>
            </a:r>
            <a:r>
              <a:rPr lang="vi-VN" sz="3600" b="0" i="0" dirty="0">
                <a:solidFill>
                  <a:srgbClr val="000000"/>
                </a:solidFill>
                <a:effectLst/>
                <a:latin typeface="Cambria" panose="02040503050406030204" pitchFamily="18" charset="0"/>
                <a:ea typeface="Cambria" panose="02040503050406030204" pitchFamily="18" charset="0"/>
              </a:rPr>
              <a:t>nội dung hướng dẫn:</a:t>
            </a:r>
          </a:p>
          <a:p>
            <a:pPr algn="just"/>
            <a:r>
              <a:rPr lang="vi-VN" sz="36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a:t>
            </a:r>
            <a:r>
              <a:rPr lang="vi-VN" sz="3600" b="0" i="0">
                <a:solidFill>
                  <a:srgbClr val="000000"/>
                </a:solidFill>
                <a:effectLst/>
                <a:latin typeface="Cambria" panose="02040503050406030204" pitchFamily="18" charset="0"/>
                <a:ea typeface="Cambria" panose="02040503050406030204" pitchFamily="18" charset="0"/>
              </a:rPr>
              <a:t>hở</a:t>
            </a:r>
            <a:r>
              <a:rPr lang="vi-VN" sz="3600" b="0" i="0" smtClean="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xmlns="" id="{78E87574-DFD2-6F33-51EF-292E5B57E3B2}"/>
              </a:ext>
            </a:extLst>
          </p:cNvPr>
          <p:cNvSpPr txBox="1"/>
          <p:nvPr/>
        </p:nvSpPr>
        <p:spPr>
          <a:xfrm>
            <a:off x="895350" y="117565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endParaRPr lang="en-US" sz="3600" b="1" smtClean="0">
              <a:solidFill>
                <a:srgbClr val="DB3422"/>
              </a:solidFill>
              <a:latin typeface="Cambria" panose="02040503050406030204" pitchFamily="18" charset="0"/>
              <a:ea typeface="Cambria" panose="02040503050406030204" pitchFamily="18" charset="0"/>
            </a:endParaRPr>
          </a:p>
          <a:p>
            <a:pPr algn="ctr"/>
            <a:r>
              <a:rPr lang="en-US" sz="3600" b="1" smtClean="0">
                <a:solidFill>
                  <a:srgbClr val="DB3422"/>
                </a:solidFill>
                <a:latin typeface="Cambria" panose="02040503050406030204" pitchFamily="18" charset="0"/>
                <a:ea typeface="Cambria" panose="02040503050406030204" pitchFamily="18" charset="0"/>
              </a:rPr>
              <a:t>Máy </a:t>
            </a:r>
            <a:r>
              <a:rPr lang="en-US" sz="3600" b="1" dirty="0">
                <a:solidFill>
                  <a:srgbClr val="DB3422"/>
                </a:solidFill>
                <a:latin typeface="Cambria" panose="02040503050406030204" pitchFamily="18" charset="0"/>
                <a:ea typeface="Cambria" panose="02040503050406030204" pitchFamily="18" charset="0"/>
              </a:rPr>
              <a:t>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smtClean="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smtClean="0">
              <a:solidFill>
                <a:srgbClr val="000000"/>
              </a:solidFill>
              <a:latin typeface="Cambria" panose="02040503050406030204" pitchFamily="18" charset="0"/>
              <a:ea typeface="Cambria" panose="02040503050406030204" pitchFamily="18" charset="0"/>
            </a:endParaRPr>
          </a:p>
          <a:p>
            <a:pPr algn="just"/>
            <a:r>
              <a:rPr lang="vi-VN" sz="3600" smtClean="0">
                <a:solidFill>
                  <a:srgbClr val="000000"/>
                </a:solidFill>
                <a:latin typeface="Cambria" panose="02040503050406030204" pitchFamily="18" charset="0"/>
                <a:ea typeface="Cambria" panose="02040503050406030204" pitchFamily="18" charset="0"/>
              </a:rPr>
              <a:t>+ </a:t>
            </a:r>
            <a:r>
              <a:rPr lang="vi-VN" sz="3600">
                <a:solidFill>
                  <a:srgbClr val="000000"/>
                </a:solidFill>
                <a:latin typeface="Cambria" panose="02040503050406030204" pitchFamily="18" charset="0"/>
                <a:ea typeface="Cambria" panose="02040503050406030204" pitchFamily="18" charset="0"/>
              </a:rPr>
              <a:t>Trong khi sử dụng:</a:t>
            </a:r>
          </a:p>
          <a:p>
            <a:pPr algn="just"/>
            <a:r>
              <a:rPr lang="vi-VN" sz="3600">
                <a:solidFill>
                  <a:srgbClr val="000000"/>
                </a:solidFill>
                <a:latin typeface="Cambria" panose="02040503050406030204" pitchFamily="18" charset="0"/>
                <a:ea typeface="Cambria" panose="02040503050406030204" pitchFamily="18" charset="0"/>
              </a:rPr>
              <a:t>Bước 1: Bật máy sấy, lựa chọn chế độ sấy vừa phải.</a:t>
            </a:r>
          </a:p>
          <a:p>
            <a:pPr algn="just"/>
            <a:r>
              <a:rPr lang="vi-VN" sz="3600" b="0" i="0" smtClean="0">
                <a:solidFill>
                  <a:srgbClr val="000000"/>
                </a:solidFill>
                <a:effectLst/>
                <a:latin typeface="Cambria" panose="02040503050406030204" pitchFamily="18" charset="0"/>
                <a:ea typeface="Cambria" panose="02040503050406030204" pitchFamily="18" charset="0"/>
              </a:rPr>
              <a:t>Bước </a:t>
            </a:r>
            <a:r>
              <a:rPr lang="vi-VN" sz="3600" b="0" i="0" dirty="0">
                <a:solidFill>
                  <a:srgbClr val="000000"/>
                </a:solidFill>
                <a:effectLst/>
                <a:latin typeface="Cambria" panose="02040503050406030204" pitchFamily="18" charset="0"/>
                <a:ea typeface="Cambria" panose="02040503050406030204" pitchFamily="18" charset="0"/>
              </a:rPr>
              <a:t>2: Duy trì khoảng cách giữa máy sấy và tóc.</a:t>
            </a:r>
          </a:p>
          <a:p>
            <a:pPr algn="just"/>
            <a:r>
              <a:rPr lang="vi-VN" sz="3600" b="0"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3600" b="0"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6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xmlns="" id="{78E87574-DFD2-6F33-51EF-292E5B57E3B2}"/>
              </a:ext>
            </a:extLst>
          </p:cNvPr>
          <p:cNvSpPr txBox="1"/>
          <p:nvPr/>
        </p:nvSpPr>
        <p:spPr>
          <a:xfrm>
            <a:off x="1047750" y="128813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endParaRPr lang="en-US" sz="3600" b="1" smtClean="0">
              <a:solidFill>
                <a:srgbClr val="DB3422"/>
              </a:solidFill>
              <a:latin typeface="Cambria" panose="02040503050406030204" pitchFamily="18" charset="0"/>
              <a:ea typeface="Cambria" panose="02040503050406030204" pitchFamily="18" charset="0"/>
            </a:endParaRPr>
          </a:p>
          <a:p>
            <a:pPr algn="ctr"/>
            <a:r>
              <a:rPr lang="en-US" sz="3600" b="1" smtClean="0">
                <a:solidFill>
                  <a:srgbClr val="DB3422"/>
                </a:solidFill>
                <a:latin typeface="Cambria" panose="02040503050406030204" pitchFamily="18" charset="0"/>
                <a:ea typeface="Cambria" panose="02040503050406030204" pitchFamily="18" charset="0"/>
              </a:rPr>
              <a:t>Máy sấy </a:t>
            </a:r>
            <a:r>
              <a:rPr lang="en-US" sz="3600" b="1" dirty="0">
                <a:solidFill>
                  <a:srgbClr val="DB3422"/>
                </a:solidFill>
                <a:latin typeface="Cambria" panose="02040503050406030204" pitchFamily="18" charset="0"/>
                <a:ea typeface="Cambria" panose="02040503050406030204" pitchFamily="18" charset="0"/>
              </a:rPr>
              <a:t>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01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xmlns=""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xmlns="" id="{D8D8258C-5298-B099-E3D8-C111E0313151}"/>
              </a:ext>
            </a:extLst>
          </p:cNvPr>
          <p:cNvSpPr/>
          <p:nvPr/>
        </p:nvSpPr>
        <p:spPr>
          <a:xfrm>
            <a:off x="613529" y="270860"/>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Hướng dẫn sử dụng máy sấy tóc</a:t>
            </a:r>
          </a:p>
          <a:p>
            <a:pPr algn="just"/>
            <a:r>
              <a:rPr lang="vi-VN" sz="28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2800" b="0" i="0" dirty="0">
                <a:solidFill>
                  <a:srgbClr val="000000"/>
                </a:solidFill>
                <a:effectLst/>
                <a:latin typeface="Cambria" panose="02040503050406030204" pitchFamily="18" charset="0"/>
                <a:ea typeface="Cambria" panose="02040503050406030204" pitchFamily="18" charset="0"/>
              </a:rPr>
              <a:t>- Trong khi sử dụng:</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a:p>
            <a:pPr algn="just"/>
            <a:r>
              <a:rPr lang="vi-VN" sz="2800" b="0" i="0" dirty="0">
                <a:solidFill>
                  <a:srgbClr val="000000"/>
                </a:solidFill>
                <a:effectLst/>
                <a:latin typeface="Cambria" panose="02040503050406030204" pitchFamily="18" charset="0"/>
                <a:ea typeface="Cambria" panose="02040503050406030204" pitchFamily="18" charset="0"/>
              </a:rPr>
              <a:t>+ Thông thường máy sấy thường có 3 chế độ nhiệt: sấy mát, sấy ấm, sấy nóng. Và 3 chế độ gió: nhẹ, vừa, mạnh. Sử dụng các nút bấm trên thân máy để lựa chọn chế độ sấy phù hợp.</a:t>
            </a:r>
          </a:p>
          <a:p>
            <a:pPr algn="just"/>
            <a:r>
              <a:rPr lang="vi-VN" sz="2800" b="0" i="0" dirty="0">
                <a:solidFill>
                  <a:srgbClr val="000000"/>
                </a:solidFill>
                <a:effectLst/>
                <a:latin typeface="Cambria" panose="02040503050406030204" pitchFamily="18" charset="0"/>
                <a:ea typeface="Cambria" panose="02040503050406030204" pitchFamily="18" charset="0"/>
              </a:rPr>
              <a:t>+ Không nên sấy tóc ngay sau khi vừa gội đầu xong. Tốt nhất nên lau khô tóc bằng khăn mềm trước rồi mới sấy.</a:t>
            </a:r>
          </a:p>
          <a:p>
            <a:pPr algn="just"/>
            <a:r>
              <a:rPr lang="vi-VN" sz="2800" b="0" i="0" dirty="0">
                <a:solidFill>
                  <a:srgbClr val="000000"/>
                </a:solidFill>
                <a:effectLst/>
                <a:latin typeface="Cambria" panose="02040503050406030204" pitchFamily="18" charset="0"/>
                <a:ea typeface="Cambria" panose="02040503050406030204" pitchFamily="18"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
        <p:nvSpPr>
          <p:cNvPr id="5" name="Rectangle: Diagonal Corners Rounded 4">
            <a:extLst>
              <a:ext uri="{FF2B5EF4-FFF2-40B4-BE49-F238E27FC236}">
                <a16:creationId xmlns:a16="http://schemas.microsoft.com/office/drawing/2014/main" xmlns=""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smtClean="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5242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622</Words>
  <Application>Microsoft Office PowerPoint</Application>
  <PresentationFormat>Widescreen</PresentationFormat>
  <Paragraphs>58</Paragraphs>
  <Slides>14</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#9Slide05 Bodega Script</vt:lpstr>
      <vt:lpstr>#9Slide07 Cadena</vt:lpstr>
      <vt:lpstr>#9Slide07 HoneyCream</vt:lpstr>
      <vt:lpstr>Arial</vt:lpstr>
      <vt:lpstr>Calibri</vt:lpstr>
      <vt:lpstr>Calibri Light</vt:lpstr>
      <vt:lpstr>Cambria</vt:lpstr>
      <vt:lpstr>SVN-Newton</vt:lpstr>
      <vt:lpstr>SVN-Ready</vt:lpstr>
      <vt:lpstr>Times New Roman</vt:lpstr>
      <vt:lpstr>Vogue-ExtraBold</vt:lpstr>
      <vt:lpstr>字魂7号-温暖童稚体</vt:lpstr>
      <vt:lpstr>等线</vt:lpstr>
      <vt:lpstr>等线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Trinh Dieu Linh</cp:lastModifiedBy>
  <cp:revision>10</cp:revision>
  <dcterms:created xsi:type="dcterms:W3CDTF">2023-12-23T08:43:50Z</dcterms:created>
  <dcterms:modified xsi:type="dcterms:W3CDTF">2024-01-12T14:18:19Z</dcterms:modified>
</cp:coreProperties>
</file>