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3"/>
  </p:notesMasterIdLst>
  <p:sldIdLst>
    <p:sldId id="257" r:id="rId2"/>
    <p:sldId id="345" r:id="rId3"/>
    <p:sldId id="256" r:id="rId4"/>
    <p:sldId id="357" r:id="rId5"/>
    <p:sldId id="312" r:id="rId6"/>
    <p:sldId id="260" r:id="rId7"/>
    <p:sldId id="343" r:id="rId8"/>
    <p:sldId id="355" r:id="rId9"/>
    <p:sldId id="313" r:id="rId10"/>
    <p:sldId id="262" r:id="rId11"/>
    <p:sldId id="263" r:id="rId12"/>
  </p:sldIdLst>
  <p:sldSz cx="12161838" cy="6858000"/>
  <p:notesSz cx="6858000" cy="9144000"/>
  <p:embeddedFontLst>
    <p:embeddedFont>
      <p:font typeface="Calibri" panose="020F0502020204030204" pitchFamily="34" charset="0"/>
      <p:regular r:id="rId14"/>
      <p:bold r:id="rId15"/>
      <p:italic r:id="rId16"/>
      <p:boldItalic r:id="rId17"/>
    </p:embeddedFont>
    <p:embeddedFont>
      <p:font typeface="Anaheim" panose="020B0604020202020204" charset="0"/>
      <p:regular r:id="rId18"/>
    </p:embeddedFont>
    <p:embeddedFont>
      <p:font typeface="Exo" panose="020B0604020202020204" charset="-93"/>
      <p:regular r:id="rId19"/>
      <p:bold r:id="rId20"/>
      <p:italic r:id="rId21"/>
      <p:boldItalic r:id="rId22"/>
    </p:embeddedFont>
    <p:embeddedFont>
      <p:font typeface="Lato" panose="020F0502020204030203" pitchFamily="34" charset="0"/>
      <p:regular r:id="rId23"/>
      <p:bold r:id="rId24"/>
    </p:embeddedFont>
    <p:embeddedFont>
      <p:font typeface="Barlow Condensed" panose="020B0604020202020204" charset="-93"/>
      <p:regular r:id="rId25"/>
      <p:bold r:id="rId26"/>
      <p:italic r:id="rId27"/>
      <p:boldItalic r:id="rId28"/>
    </p:embeddedFont>
    <p:embeddedFont>
      <p:font typeface="Annie Use Your Telescope" panose="020B0604020202020204" charset="0"/>
      <p:regular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668"/>
    <a:srgbClr val="E3B77A"/>
    <a:srgbClr val="FFFAC2"/>
    <a:srgbClr val="C3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31022-6AAF-4C02-9ED9-483D0646D08C}">
  <a:tblStyle styleId="{9E831022-6AAF-4C02-9ED9-483D0646D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5" autoAdjust="0"/>
  </p:normalViewPr>
  <p:slideViewPr>
    <p:cSldViewPr snapToGrid="0">
      <p:cViewPr varScale="1">
        <p:scale>
          <a:sx n="60" d="100"/>
          <a:sy n="60" d="100"/>
        </p:scale>
        <p:origin x="8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318351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280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653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96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các số để ra đáp án</a:t>
            </a:r>
            <a:endParaRPr/>
          </a:p>
        </p:txBody>
      </p:sp>
    </p:spTree>
    <p:extLst>
      <p:ext uri="{BB962C8B-B14F-4D97-AF65-F5344CB8AC3E}">
        <p14:creationId xmlns:p14="http://schemas.microsoft.com/office/powerpoint/2010/main" val="394918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các số để ra đáp án</a:t>
            </a:r>
            <a:endParaRPr/>
          </a:p>
        </p:txBody>
      </p:sp>
    </p:spTree>
    <p:extLst>
      <p:ext uri="{BB962C8B-B14F-4D97-AF65-F5344CB8AC3E}">
        <p14:creationId xmlns:p14="http://schemas.microsoft.com/office/powerpoint/2010/main" val="188664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đề để ra đáp án</a:t>
            </a:r>
            <a:endParaRPr/>
          </a:p>
        </p:txBody>
      </p:sp>
    </p:spTree>
    <p:extLst>
      <p:ext uri="{BB962C8B-B14F-4D97-AF65-F5344CB8AC3E}">
        <p14:creationId xmlns:p14="http://schemas.microsoft.com/office/powerpoint/2010/main" val="291835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729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528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3.xml"/><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0" y="18400"/>
            <a:ext cx="12161838"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6275" y="289309"/>
            <a:ext cx="11190814"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19799" y="1470417"/>
            <a:ext cx="732224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88197" y="4893379"/>
            <a:ext cx="5385444"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59906" y="5133934"/>
            <a:ext cx="2491"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03741" y="5883038"/>
            <a:ext cx="3686"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61838"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17687" y="5520398"/>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61838"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6275" y="289309"/>
            <a:ext cx="11190814"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6424" y="179663"/>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79989" y="232599"/>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6678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1467" y="245432"/>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4674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30954"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26697"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12838"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06656"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085123" y="248640"/>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025" y="171638"/>
            <a:ext cx="11790583"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4447" y="250245"/>
            <a:ext cx="11557154"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68663" y="6217622"/>
            <a:ext cx="72989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ea typeface="+mn-ea"/>
              </a:rPr>
              <a:pPr defTabSz="912114">
                <a:defRPr/>
              </a:pPr>
              <a:t>‹#›</a:t>
            </a:fld>
            <a:endParaRPr lang="en">
              <a:solidFill>
                <a:srgbClr val="1E4E79"/>
              </a:solidFill>
              <a:ea typeface="+mn-ea"/>
            </a:endParaRPr>
          </a:p>
        </p:txBody>
      </p:sp>
      <p:sp>
        <p:nvSpPr>
          <p:cNvPr id="142" name="Google Shape;142;p7"/>
          <p:cNvSpPr txBox="1">
            <a:spLocks noGrp="1"/>
          </p:cNvSpPr>
          <p:nvPr>
            <p:ph type="title"/>
          </p:nvPr>
        </p:nvSpPr>
        <p:spPr>
          <a:xfrm>
            <a:off x="6093587" y="1198525"/>
            <a:ext cx="5506045"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093587" y="2063905"/>
            <a:ext cx="5506045"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3306"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14835"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06364"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12741" y="211888"/>
            <a:ext cx="1634845"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rId4" action="ppaction://hlinksldjump"/>
          </p:cNvPr>
          <p:cNvSpPr txBox="1"/>
          <p:nvPr/>
        </p:nvSpPr>
        <p:spPr>
          <a:xfrm>
            <a:off x="8289422"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180951"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939" y="557551"/>
            <a:ext cx="1579800" cy="343249"/>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2695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61838"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6275" y="289309"/>
            <a:ext cx="11190814"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grpSp>
        <p:nvGrpSpPr>
          <p:cNvPr id="289" name="Google Shape;289;p8"/>
          <p:cNvGrpSpPr/>
          <p:nvPr/>
        </p:nvGrpSpPr>
        <p:grpSpPr>
          <a:xfrm>
            <a:off x="-200" y="18400"/>
            <a:ext cx="12161838" cy="68212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9" name="Google Shape;329;p8"/>
          <p:cNvGrpSpPr/>
          <p:nvPr/>
        </p:nvGrpSpPr>
        <p:grpSpPr>
          <a:xfrm>
            <a:off x="556275" y="289309"/>
            <a:ext cx="11190814" cy="6022417"/>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8"/>
          <p:cNvSpPr txBox="1">
            <a:spLocks noGrp="1"/>
          </p:cNvSpPr>
          <p:nvPr>
            <p:ph type="title"/>
          </p:nvPr>
        </p:nvSpPr>
        <p:spPr>
          <a:xfrm>
            <a:off x="2102985" y="2351000"/>
            <a:ext cx="7955869" cy="1804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10640" b="1"/>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06228" y="954400"/>
            <a:ext cx="6216184"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4" r:id="rId11"/>
    <p:sldLayoutId id="2147483680" r:id="rId12"/>
    <p:sldLayoutId id="2147483681"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2" name="Picture 2">
            <a:extLst>
              <a:ext uri="{FF2B5EF4-FFF2-40B4-BE49-F238E27FC236}">
                <a16:creationId xmlns:a16="http://schemas.microsoft.com/office/drawing/2014/main" xmlns="" id="{787280E3-5F4B-4E66-B931-45E57240395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923168" y="1247826"/>
            <a:ext cx="10315501" cy="28318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ED7C2BA5-C3E9-44F6-93C0-B61F07D59E9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701802" y="0"/>
            <a:ext cx="1347870" cy="12478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A6D1538C-C9A7-4AA4-AEFB-F84C3D91483C}"/>
              </a:ext>
            </a:extLst>
          </p:cNvPr>
          <p:cNvGrpSpPr/>
          <p:nvPr/>
        </p:nvGrpSpPr>
        <p:grpSpPr>
          <a:xfrm>
            <a:off x="2835529" y="1696195"/>
            <a:ext cx="7866273" cy="2215991"/>
            <a:chOff x="2544762" y="859312"/>
            <a:chExt cx="7924800" cy="2215991"/>
          </a:xfrm>
        </p:grpSpPr>
        <p:sp>
          <p:nvSpPr>
            <p:cNvPr id="15" name="TextBox 14">
              <a:extLst>
                <a:ext uri="{FF2B5EF4-FFF2-40B4-BE49-F238E27FC236}">
                  <a16:creationId xmlns:a16="http://schemas.microsoft.com/office/drawing/2014/main" xmlns="" id="{BBC06A1B-63E6-47E0-A321-1B2383F6019C}"/>
                </a:ext>
              </a:extLst>
            </p:cNvPr>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rgbClr val="FF0000"/>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16" name="TextBox 15">
              <a:extLst>
                <a:ext uri="{FF2B5EF4-FFF2-40B4-BE49-F238E27FC236}">
                  <a16:creationId xmlns:a16="http://schemas.microsoft.com/office/drawing/2014/main" xmlns="" id="{610FB492-560B-4BE1-8156-E2465E297602}"/>
                </a:ext>
              </a:extLst>
            </p:cNvPr>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7" name="Picture 16">
            <a:extLst>
              <a:ext uri="{FF2B5EF4-FFF2-40B4-BE49-F238E27FC236}">
                <a16:creationId xmlns:a16="http://schemas.microsoft.com/office/drawing/2014/main" xmlns="" id="{738E1BAF-9972-467C-8464-EDF6F1A798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617245" y="4226850"/>
            <a:ext cx="4664076" cy="2434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3" name="Title 2">
            <a:extLst>
              <a:ext uri="{FF2B5EF4-FFF2-40B4-BE49-F238E27FC236}">
                <a16:creationId xmlns:a16="http://schemas.microsoft.com/office/drawing/2014/main" xmlns="" id="{85EBD6E2-25DC-4772-B0EA-F2A12E879268}"/>
              </a:ext>
            </a:extLst>
          </p:cNvPr>
          <p:cNvSpPr>
            <a:spLocks noGrp="1"/>
          </p:cNvSpPr>
          <p:nvPr>
            <p:ph type="title"/>
          </p:nvPr>
        </p:nvSpPr>
        <p:spPr>
          <a:xfrm>
            <a:off x="2102984" y="2263914"/>
            <a:ext cx="7955869" cy="1804000"/>
          </a:xfrm>
        </p:spPr>
        <p:txBody>
          <a:bodyPr/>
          <a:lstStyle/>
          <a:p>
            <a:r>
              <a:rPr lang="en-US">
                <a:latin typeface="Arial" panose="020B0604020202020204" pitchFamily="34" charset="0"/>
                <a:cs typeface="Arial" panose="020B0604020202020204" pitchFamily="34" charset="0"/>
              </a:rPr>
              <a:t>Vận dụng và củng cố</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6" name="Title 15">
            <a:extLst>
              <a:ext uri="{FF2B5EF4-FFF2-40B4-BE49-F238E27FC236}">
                <a16:creationId xmlns:a16="http://schemas.microsoft.com/office/drawing/2014/main" xmlns="" id="{CC45E259-9176-4231-B050-39523E7BC67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Dặn dò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974B9CA-D217-4538-8B0B-5CE7F56CC649}"/>
              </a:ext>
            </a:extLst>
          </p:cNvPr>
          <p:cNvSpPr>
            <a:spLocks noGrp="1"/>
          </p:cNvSpPr>
          <p:nvPr>
            <p:ph type="body" idx="1"/>
          </p:nvPr>
        </p:nvSpPr>
        <p:spPr>
          <a:xfrm>
            <a:off x="3106177" y="2675400"/>
            <a:ext cx="6216184" cy="1507200"/>
          </a:xfrm>
          <a:solidFill>
            <a:schemeClr val="bg1"/>
          </a:solidFill>
        </p:spPr>
        <p:txBody>
          <a:bodyPr/>
          <a:lstStyle/>
          <a:p>
            <a:pPr algn="ctr"/>
            <a:r>
              <a:rPr lang="en-US" sz="6600">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372391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1752059" y="1444957"/>
            <a:ext cx="9089880" cy="1369019"/>
          </a:xfrm>
          <a:prstGeom prst="rect">
            <a:avLst/>
          </a:prstGeom>
        </p:spPr>
        <p:txBody>
          <a:bodyPr spcFirstLastPara="1" wrap="square" lIns="0" tIns="0" rIns="0" bIns="0" anchor="t" anchorCtr="0">
            <a:noAutofit/>
          </a:bodyPr>
          <a:lstStyle/>
          <a:p>
            <a:pPr algn="just">
              <a:lnSpc>
                <a:spcPct val="100000"/>
              </a:lnSpc>
              <a:spcBef>
                <a:spcPts val="1200"/>
              </a:spcBef>
              <a:spcAft>
                <a:spcPts val="1200"/>
              </a:spcAft>
            </a:pPr>
            <a:r>
              <a:rPr lang="en" sz="3200">
                <a:latin typeface="Arial" panose="020B0604020202020204" pitchFamily="34" charset="0"/>
                <a:cs typeface="Arial" panose="020B0604020202020204" pitchFamily="34" charset="0"/>
              </a:rPr>
              <a:t>CHỦ ĐỀ 11: 	ĐỘ DÀI VÀ ĐƠN VỊ ĐO ĐỘ DÀI</a:t>
            </a:r>
            <a:br>
              <a:rPr lang="en" sz="3200">
                <a:latin typeface="Arial" panose="020B0604020202020204" pitchFamily="34" charset="0"/>
                <a:cs typeface="Arial" panose="020B0604020202020204" pitchFamily="34" charset="0"/>
              </a:rPr>
            </a:br>
            <a:r>
              <a:rPr lang="en" sz="3200">
                <a:latin typeface="Arial" panose="020B0604020202020204" pitchFamily="34" charset="0"/>
                <a:cs typeface="Arial" panose="020B0604020202020204" pitchFamily="34" charset="0"/>
              </a:rPr>
              <a:t>			TIỀN VIỆT NAM</a:t>
            </a:r>
            <a:endParaRPr sz="5400">
              <a:latin typeface="Arial" panose="020B0604020202020204" pitchFamily="34" charset="0"/>
              <a:cs typeface="Arial" panose="020B0604020202020204" pitchFamily="34" charset="0"/>
            </a:endParaRPr>
          </a:p>
        </p:txBody>
      </p:sp>
      <p:grpSp>
        <p:nvGrpSpPr>
          <p:cNvPr id="1617" name="Google Shape;1617;p39"/>
          <p:cNvGrpSpPr/>
          <p:nvPr/>
        </p:nvGrpSpPr>
        <p:grpSpPr>
          <a:xfrm flipH="1">
            <a:off x="0" y="5004279"/>
            <a:ext cx="1093529" cy="1281921"/>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grpSp>
        <p:nvGrpSpPr>
          <p:cNvPr id="1637" name="Google Shape;1637;p39"/>
          <p:cNvGrpSpPr/>
          <p:nvPr/>
        </p:nvGrpSpPr>
        <p:grpSpPr>
          <a:xfrm rot="1059618">
            <a:off x="490121" y="577471"/>
            <a:ext cx="577537" cy="439243"/>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1642" name="Google Shape;1642;p39"/>
          <p:cNvGrpSpPr/>
          <p:nvPr/>
        </p:nvGrpSpPr>
        <p:grpSpPr>
          <a:xfrm rot="3273994">
            <a:off x="11379794" y="985263"/>
            <a:ext cx="666870" cy="626660"/>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37" name="Google Shape;1698;p42">
            <a:extLst>
              <a:ext uri="{FF2B5EF4-FFF2-40B4-BE49-F238E27FC236}">
                <a16:creationId xmlns:a16="http://schemas.microsoft.com/office/drawing/2014/main" xmlns="" id="{72BCDD27-BDA0-43EA-B42F-2DE1989F9BDC}"/>
              </a:ext>
            </a:extLst>
          </p:cNvPr>
          <p:cNvGrpSpPr/>
          <p:nvPr/>
        </p:nvGrpSpPr>
        <p:grpSpPr>
          <a:xfrm flipH="1">
            <a:off x="4185666" y="585653"/>
            <a:ext cx="726062" cy="682749"/>
            <a:chOff x="3187875" y="1320975"/>
            <a:chExt cx="545897" cy="513332"/>
          </a:xfrm>
        </p:grpSpPr>
        <p:sp>
          <p:nvSpPr>
            <p:cNvPr id="38" name="Google Shape;1699;p42">
              <a:extLst>
                <a:ext uri="{FF2B5EF4-FFF2-40B4-BE49-F238E27FC236}">
                  <a16:creationId xmlns:a16="http://schemas.microsoft.com/office/drawing/2014/main" xmlns="" id="{9B5C9A61-FD31-4AF3-9AB0-3EA1A35D7847}"/>
                </a:ext>
              </a:extLst>
            </p:cNvPr>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9" name="Google Shape;1700;p42">
              <a:extLst>
                <a:ext uri="{FF2B5EF4-FFF2-40B4-BE49-F238E27FC236}">
                  <a16:creationId xmlns:a16="http://schemas.microsoft.com/office/drawing/2014/main" xmlns="" id="{296F153F-F103-4436-A35C-67F25D8349FA}"/>
                </a:ext>
              </a:extLst>
            </p:cNvPr>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0" name="Google Shape;1701;p42">
              <a:extLst>
                <a:ext uri="{FF2B5EF4-FFF2-40B4-BE49-F238E27FC236}">
                  <a16:creationId xmlns:a16="http://schemas.microsoft.com/office/drawing/2014/main" xmlns="" id="{26000AF7-EFB2-43F1-9150-017E03C27671}"/>
                </a:ext>
              </a:extLst>
            </p:cNvPr>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1" name="Google Shape;1702;p42">
              <a:extLst>
                <a:ext uri="{FF2B5EF4-FFF2-40B4-BE49-F238E27FC236}">
                  <a16:creationId xmlns:a16="http://schemas.microsoft.com/office/drawing/2014/main" xmlns="" id="{05B5B1E0-057E-4F03-AD92-36D8DA4079F8}"/>
                </a:ext>
              </a:extLst>
            </p:cNvPr>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2" name="Google Shape;1703;p42">
              <a:extLst>
                <a:ext uri="{FF2B5EF4-FFF2-40B4-BE49-F238E27FC236}">
                  <a16:creationId xmlns:a16="http://schemas.microsoft.com/office/drawing/2014/main" xmlns="" id="{5F8D4A37-6A88-4620-8585-4E70125FA64F}"/>
                </a:ext>
              </a:extLst>
            </p:cNvPr>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3" name="Google Shape;1704;p42">
              <a:extLst>
                <a:ext uri="{FF2B5EF4-FFF2-40B4-BE49-F238E27FC236}">
                  <a16:creationId xmlns:a16="http://schemas.microsoft.com/office/drawing/2014/main" xmlns="" id="{D34AE4F7-ABDA-4D04-A95C-5FE7DD2CC8B3}"/>
                </a:ext>
              </a:extLst>
            </p:cNvPr>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4" name="Google Shape;1705;p42">
              <a:extLst>
                <a:ext uri="{FF2B5EF4-FFF2-40B4-BE49-F238E27FC236}">
                  <a16:creationId xmlns:a16="http://schemas.microsoft.com/office/drawing/2014/main" xmlns="" id="{EB5029CE-AD9D-4263-9EC3-614D7AF8F4E5}"/>
                </a:ext>
              </a:extLst>
            </p:cNvPr>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29" name="Google Shape;1613;p39">
            <a:extLst>
              <a:ext uri="{FF2B5EF4-FFF2-40B4-BE49-F238E27FC236}">
                <a16:creationId xmlns:a16="http://schemas.microsoft.com/office/drawing/2014/main" xmlns="" id="{96871D56-5693-4A87-B939-A2014683A64E}"/>
              </a:ext>
            </a:extLst>
          </p:cNvPr>
          <p:cNvSpPr txBox="1">
            <a:spLocks/>
          </p:cNvSpPr>
          <p:nvPr/>
        </p:nvSpPr>
        <p:spPr>
          <a:xfrm>
            <a:off x="581541" y="3262249"/>
            <a:ext cx="10998755"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BÀI 57: THỰC HÀNH VÀ TRẢI NGHIỆM</a:t>
            </a:r>
          </a:p>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ĐO ĐỘ DÀI</a:t>
            </a:r>
            <a:endParaRPr lang="vi-VN" sz="6600">
              <a:solidFill>
                <a:srgbClr val="C00000"/>
              </a:solidFill>
              <a:latin typeface="Arial" panose="020B0604020202020204" pitchFamily="34" charset="0"/>
              <a:cs typeface="Arial" panose="020B0604020202020204" pitchFamily="34" charset="0"/>
            </a:endParaRPr>
          </a:p>
        </p:txBody>
      </p:sp>
      <p:sp>
        <p:nvSpPr>
          <p:cNvPr id="30" name="Google Shape;1615;p39">
            <a:extLst>
              <a:ext uri="{FF2B5EF4-FFF2-40B4-BE49-F238E27FC236}">
                <a16:creationId xmlns:a16="http://schemas.microsoft.com/office/drawing/2014/main" xmlns="" id="{7C36C7CD-5806-4E1A-BBC9-50C60C00FCBC}"/>
              </a:ext>
            </a:extLst>
          </p:cNvPr>
          <p:cNvSpPr/>
          <p:nvPr/>
        </p:nvSpPr>
        <p:spPr>
          <a:xfrm>
            <a:off x="9173082" y="5229174"/>
            <a:ext cx="2194775" cy="635225"/>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1" name="Google Shape;1616;p39">
            <a:extLst>
              <a:ext uri="{FF2B5EF4-FFF2-40B4-BE49-F238E27FC236}">
                <a16:creationId xmlns:a16="http://schemas.microsoft.com/office/drawing/2014/main" xmlns="" id="{2FF84364-88EA-4AD0-90C4-A99D621C65B1}"/>
              </a:ext>
            </a:extLst>
          </p:cNvPr>
          <p:cNvSpPr txBox="1">
            <a:spLocks/>
          </p:cNvSpPr>
          <p:nvPr/>
        </p:nvSpPr>
        <p:spPr>
          <a:xfrm>
            <a:off x="9490483" y="5371434"/>
            <a:ext cx="1559972" cy="3954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2800">
                <a:solidFill>
                  <a:schemeClr val="bg1"/>
                </a:solidFill>
                <a:latin typeface="Arial" panose="020B0604020202020204" pitchFamily="34" charset="0"/>
                <a:cs typeface="Arial" panose="020B0604020202020204" pitchFamily="34" charset="0"/>
              </a:rPr>
              <a:t>S/73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3"/>
                                        </p:tgtEl>
                                        <p:attrNameLst>
                                          <p:attrName>style.visibility</p:attrName>
                                        </p:attrNameLst>
                                      </p:cBhvr>
                                      <p:to>
                                        <p:strVal val="visible"/>
                                      </p:to>
                                    </p:set>
                                    <p:animEffect transition="in" filter="fade">
                                      <p:cBhvr>
                                        <p:cTn id="7" dur="500"/>
                                        <p:tgtEl>
                                          <p:spTgt spid="1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fade">
                                      <p:cBhvr>
                                        <p:cTn id="20"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3" grpId="0"/>
      <p:bldP spid="29" grpId="0"/>
      <p:bldP spid="30" grpId="0" animBg="1"/>
      <p:bldP spid="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1270000"/>
            <a:ext cx="10096500" cy="407252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YÊU CẦU CẦN ĐẠT : </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dm.</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say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412606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5002B8-9795-4DBC-B22C-AE410E29BC9A}"/>
              </a:ext>
            </a:extLst>
          </p:cNvPr>
          <p:cNvPicPr>
            <a:picLocks noChangeAspect="1"/>
          </p:cNvPicPr>
          <p:nvPr/>
        </p:nvPicPr>
        <p:blipFill>
          <a:blip r:embed="rId3" cstate="print"/>
          <a:stretch>
            <a:fillRect/>
          </a:stretch>
        </p:blipFill>
        <p:spPr>
          <a:xfrm>
            <a:off x="1538453" y="738023"/>
            <a:ext cx="9084932" cy="4542472"/>
          </a:xfrm>
          <a:prstGeom prst="rect">
            <a:avLst/>
          </a:prstGeom>
        </p:spPr>
      </p:pic>
    </p:spTree>
    <p:extLst>
      <p:ext uri="{BB962C8B-B14F-4D97-AF65-F5344CB8AC3E}">
        <p14:creationId xmlns:p14="http://schemas.microsoft.com/office/powerpoint/2010/main" val="349393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xmlns="" id="{FF7D3205-6661-450B-B5E0-47F8CA89B9E2}"/>
              </a:ext>
            </a:extLst>
          </p:cNvPr>
          <p:cNvGrpSpPr/>
          <p:nvPr/>
        </p:nvGrpSpPr>
        <p:grpSpPr>
          <a:xfrm>
            <a:off x="446827" y="239958"/>
            <a:ext cx="8975349" cy="646290"/>
            <a:chOff x="1167577" y="1426453"/>
            <a:chExt cx="8975349" cy="646290"/>
          </a:xfrm>
        </p:grpSpPr>
        <p:sp>
          <p:nvSpPr>
            <p:cNvPr id="18" name="Google Shape;4387;p6">
              <a:extLst>
                <a:ext uri="{FF2B5EF4-FFF2-40B4-BE49-F238E27FC236}">
                  <a16:creationId xmlns:a16="http://schemas.microsoft.com/office/drawing/2014/main" xmlns="" id="{D8834DB1-2435-4DE1-97CD-64F40B28AA34}"/>
                </a:ext>
              </a:extLst>
            </p:cNvPr>
            <p:cNvSpPr txBox="1"/>
            <p:nvPr/>
          </p:nvSpPr>
          <p:spPr>
            <a:xfrm>
              <a:off x="1738165" y="1426453"/>
              <a:ext cx="840476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Làm thước dây.</a:t>
              </a:r>
              <a:endParaRPr sz="2400"/>
            </a:p>
          </p:txBody>
        </p:sp>
        <p:sp>
          <p:nvSpPr>
            <p:cNvPr id="19" name="Google Shape;4388;p6">
              <a:extLst>
                <a:ext uri="{FF2B5EF4-FFF2-40B4-BE49-F238E27FC236}">
                  <a16:creationId xmlns:a16="http://schemas.microsoft.com/office/drawing/2014/main" xmlns="" id="{ED2FB827-EE65-4A08-8B14-DB7328B5F12D}"/>
                </a:ext>
              </a:extLst>
            </p:cNvPr>
            <p:cNvSpPr/>
            <p:nvPr/>
          </p:nvSpPr>
          <p:spPr>
            <a:xfrm>
              <a:off x="1167577"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1</a:t>
              </a:r>
              <a:endParaRPr sz="2000"/>
            </a:p>
          </p:txBody>
        </p:sp>
      </p:grpSp>
      <p:pic>
        <p:nvPicPr>
          <p:cNvPr id="16" name="Picture 15">
            <a:extLst>
              <a:ext uri="{FF2B5EF4-FFF2-40B4-BE49-F238E27FC236}">
                <a16:creationId xmlns:a16="http://schemas.microsoft.com/office/drawing/2014/main" xmlns="" id="{33CAEF02-4E5F-476E-9DAE-F8DBAA320F84}"/>
              </a:ext>
            </a:extLst>
          </p:cNvPr>
          <p:cNvPicPr>
            <a:picLocks noChangeAspect="1"/>
          </p:cNvPicPr>
          <p:nvPr/>
        </p:nvPicPr>
        <p:blipFill rotWithShape="1">
          <a:blip r:embed="rId3">
            <a:extLst>
              <a:ext uri="{28A0092B-C50C-407E-A947-70E740481C1C}">
                <a14:useLocalDpi xmlns:a14="http://schemas.microsoft.com/office/drawing/2010/main" val="0"/>
              </a:ext>
            </a:extLst>
          </a:blip>
          <a:srcRect l="2377"/>
          <a:stretch/>
        </p:blipFill>
        <p:spPr>
          <a:xfrm>
            <a:off x="6697103" y="2305921"/>
            <a:ext cx="4966270" cy="2246157"/>
          </a:xfrm>
          <a:prstGeom prst="rect">
            <a:avLst/>
          </a:prstGeom>
        </p:spPr>
      </p:pic>
      <p:sp>
        <p:nvSpPr>
          <p:cNvPr id="20" name="TextBox 19">
            <a:extLst>
              <a:ext uri="{FF2B5EF4-FFF2-40B4-BE49-F238E27FC236}">
                <a16:creationId xmlns:a16="http://schemas.microsoft.com/office/drawing/2014/main" xmlns="" id="{EF555B3B-2401-4606-8F66-F7E3D65EE3E3}"/>
              </a:ext>
            </a:extLst>
          </p:cNvPr>
          <p:cNvSpPr txBox="1"/>
          <p:nvPr/>
        </p:nvSpPr>
        <p:spPr>
          <a:xfrm>
            <a:off x="833916" y="1965632"/>
            <a:ext cx="5611854"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r>
              <a:rPr lang="en-US" sz="2800"/>
              <a:t>.</a:t>
            </a:r>
            <a:endParaRPr lang="vi-VN" sz="2800"/>
          </a:p>
          <a:p>
            <a:pPr algn="just">
              <a:lnSpc>
                <a:spcPct val="150000"/>
              </a:lnSpc>
            </a:pPr>
            <a:r>
              <a:rPr lang="vi-VN" sz="2800"/>
              <a:t>- Dùng thước kẻ có vạch chia đề</a:t>
            </a:r>
            <a:r>
              <a:rPr lang="en-US" sz="2800"/>
              <a:t>-</a:t>
            </a:r>
            <a:r>
              <a:rPr lang="vi-VN" sz="2800"/>
              <a:t>xi-mét. Từ đầu dây cứ 1 dm em hãy vạch một vạch xanh (trừ chỗ đã có vạch đỏ)</a:t>
            </a:r>
            <a:r>
              <a:rPr lang="en-US" sz="2800"/>
              <a:t>.</a:t>
            </a:r>
            <a:endParaRPr lang="vi-VN" sz="2800"/>
          </a:p>
        </p:txBody>
      </p:sp>
      <p:sp>
        <p:nvSpPr>
          <p:cNvPr id="21" name="Rectangle 20">
            <a:extLst>
              <a:ext uri="{FF2B5EF4-FFF2-40B4-BE49-F238E27FC236}">
                <a16:creationId xmlns:a16="http://schemas.microsoft.com/office/drawing/2014/main" xmlns="" id="{BB796735-D548-4E42-8D63-18D450A954A1}"/>
              </a:ext>
            </a:extLst>
          </p:cNvPr>
          <p:cNvSpPr/>
          <p:nvPr/>
        </p:nvSpPr>
        <p:spPr>
          <a:xfrm>
            <a:off x="833916" y="1215941"/>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xmlns="" id="{FF7D3205-6661-450B-B5E0-47F8CA89B9E2}"/>
              </a:ext>
            </a:extLst>
          </p:cNvPr>
          <p:cNvGrpSpPr/>
          <p:nvPr/>
        </p:nvGrpSpPr>
        <p:grpSpPr>
          <a:xfrm>
            <a:off x="376617" y="289698"/>
            <a:ext cx="11363634" cy="1865086"/>
            <a:chOff x="1183343" y="1434324"/>
            <a:chExt cx="11363634" cy="1865086"/>
          </a:xfrm>
        </p:grpSpPr>
        <p:sp>
          <p:nvSpPr>
            <p:cNvPr id="18" name="Google Shape;4387;p6">
              <a:extLst>
                <a:ext uri="{FF2B5EF4-FFF2-40B4-BE49-F238E27FC236}">
                  <a16:creationId xmlns:a16="http://schemas.microsoft.com/office/drawing/2014/main" xmlns="" id="{D8834DB1-2435-4DE1-97CD-64F40B28AA34}"/>
                </a:ext>
              </a:extLst>
            </p:cNvPr>
            <p:cNvSpPr txBox="1"/>
            <p:nvPr/>
          </p:nvSpPr>
          <p:spPr>
            <a:xfrm>
              <a:off x="1759793" y="1434324"/>
              <a:ext cx="10787184" cy="1865086"/>
            </a:xfrm>
            <a:prstGeom prst="rect">
              <a:avLst/>
            </a:prstGeom>
            <a:noFill/>
            <a:ln>
              <a:noFill/>
            </a:ln>
          </p:spPr>
          <p:txBody>
            <a:bodyPr spcFirstLastPara="1" wrap="square" lIns="91425" tIns="45700" rIns="91425" bIns="45700" anchor="t" anchorCtr="0">
              <a:spAutoFit/>
            </a:bodyPr>
            <a:lstStyle/>
            <a:p>
              <a:pPr algn="just">
                <a:lnSpc>
                  <a:spcPct val="120000"/>
                </a:lnSpc>
              </a:pPr>
              <a:r>
                <a:rPr lang="vi-VN" sz="3200"/>
                <a:t>Em hãy ước lượng độ dài của một số đồ vật trong lớp theo yêu cầu, rồi dùng thước dây đã làm đo lại. Sau đó ghi kết quả vào phiếu thực hành.</a:t>
              </a:r>
              <a:endParaRPr lang="en-US" sz="3200"/>
            </a:p>
          </p:txBody>
        </p:sp>
        <p:sp>
          <p:nvSpPr>
            <p:cNvPr id="19" name="Google Shape;4388;p6">
              <a:extLst>
                <a:ext uri="{FF2B5EF4-FFF2-40B4-BE49-F238E27FC236}">
                  <a16:creationId xmlns:a16="http://schemas.microsoft.com/office/drawing/2014/main" xmlns=""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a:p>
          </p:txBody>
        </p:sp>
      </p:grpSp>
      <p:pic>
        <p:nvPicPr>
          <p:cNvPr id="14" name="Picture 13">
            <a:extLst>
              <a:ext uri="{FF2B5EF4-FFF2-40B4-BE49-F238E27FC236}">
                <a16:creationId xmlns:a16="http://schemas.microsoft.com/office/drawing/2014/main" xmlns="" id="{8A984EAC-B07C-4E53-B71E-D06A4351E3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0989" y="2152122"/>
            <a:ext cx="10011340" cy="4416180"/>
          </a:xfrm>
          <a:prstGeom prst="rect">
            <a:avLst/>
          </a:prstGeom>
        </p:spPr>
      </p:pic>
    </p:spTree>
    <p:extLst>
      <p:ext uri="{BB962C8B-B14F-4D97-AF65-F5344CB8AC3E}">
        <p14:creationId xmlns:p14="http://schemas.microsoft.com/office/powerpoint/2010/main" val="19374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90">
            <a:extLst>
              <a:ext uri="{FF2B5EF4-FFF2-40B4-BE49-F238E27FC236}">
                <a16:creationId xmlns:a16="http://schemas.microsoft.com/office/drawing/2014/main" xmlns="" id="{8D907A9E-4810-4BDA-81AA-C852C1BBC831}"/>
              </a:ext>
            </a:extLst>
          </p:cNvPr>
          <p:cNvGraphicFramePr>
            <a:graphicFrameLocks noGrp="1"/>
          </p:cNvGraphicFramePr>
          <p:nvPr>
            <p:extLst>
              <p:ext uri="{D42A27DB-BD31-4B8C-83A1-F6EECF244321}">
                <p14:modId xmlns:p14="http://schemas.microsoft.com/office/powerpoint/2010/main" val="3431986457"/>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xmlns="" val="2828112282"/>
                    </a:ext>
                  </a:extLst>
                </a:gridCol>
                <a:gridCol w="3088151">
                  <a:extLst>
                    <a:ext uri="{9D8B030D-6E8A-4147-A177-3AD203B41FA5}">
                      <a16:colId xmlns:a16="http://schemas.microsoft.com/office/drawing/2014/main" xmlns="" val="2636762149"/>
                    </a:ext>
                  </a:extLst>
                </a:gridCol>
                <a:gridCol w="2510543">
                  <a:extLst>
                    <a:ext uri="{9D8B030D-6E8A-4147-A177-3AD203B41FA5}">
                      <a16:colId xmlns:a16="http://schemas.microsoft.com/office/drawing/2014/main" xmlns="" val="1380285473"/>
                    </a:ext>
                  </a:extLst>
                </a:gridCol>
              </a:tblGrid>
              <a:tr h="1154419">
                <a:tc>
                  <a:txBody>
                    <a:bodyPr/>
                    <a:lstStyle/>
                    <a:p>
                      <a:pPr algn="ctr"/>
                      <a:r>
                        <a:rPr lang="x-none"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xmlns="" val="2137862058"/>
                  </a:ext>
                </a:extLst>
              </a:tr>
              <a:tr h="1227032">
                <a:tc>
                  <a:txBody>
                    <a:bodyPr/>
                    <a:lstStyle/>
                    <a:p>
                      <a:pPr marL="317500" indent="0" algn="l">
                        <a:tabLst/>
                      </a:pPr>
                      <a:r>
                        <a:rPr lang="x-none"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27607564"/>
                  </a:ext>
                </a:extLst>
              </a:tr>
              <a:tr h="1275180">
                <a:tc>
                  <a:txBody>
                    <a:bodyPr/>
                    <a:lstStyle/>
                    <a:p>
                      <a:pPr marL="317500" indent="0" algn="l">
                        <a:tabLst/>
                      </a:pPr>
                      <a:r>
                        <a:rPr lang="x-none"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48627883"/>
                  </a:ext>
                </a:extLst>
              </a:tr>
              <a:tr h="1380589">
                <a:tc>
                  <a:txBody>
                    <a:bodyPr/>
                    <a:lstStyle/>
                    <a:p>
                      <a:pPr marL="317500" indent="0" algn="l">
                        <a:tabLst/>
                      </a:pPr>
                      <a:r>
                        <a:rPr lang="x-none"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24106989"/>
                  </a:ext>
                </a:extLst>
              </a:tr>
            </a:tbl>
          </a:graphicData>
        </a:graphic>
      </p:graphicFrame>
      <p:sp>
        <p:nvSpPr>
          <p:cNvPr id="3" name="TextBox 2">
            <a:extLst>
              <a:ext uri="{FF2B5EF4-FFF2-40B4-BE49-F238E27FC236}">
                <a16:creationId xmlns:a16="http://schemas.microsoft.com/office/drawing/2014/main" xmlns="" id="{797159EE-16D7-44C3-B71E-BECFCB616082}"/>
              </a:ext>
            </a:extLst>
          </p:cNvPr>
          <p:cNvSpPr txBox="1"/>
          <p:nvPr/>
        </p:nvSpPr>
        <p:spPr>
          <a:xfrm>
            <a:off x="4274828" y="388067"/>
            <a:ext cx="3642343" cy="523220"/>
          </a:xfrm>
          <a:prstGeom prst="rect">
            <a:avLst/>
          </a:prstGeom>
          <a:noFill/>
        </p:spPr>
        <p:txBody>
          <a:bodyPr wrap="none" rtlCol="0">
            <a:spAutoFit/>
          </a:bodyPr>
          <a:lstStyle/>
          <a:p>
            <a:pPr algn="ctr"/>
            <a:r>
              <a:rPr lang="x-none" sz="2800" dirty="0">
                <a:latin typeface="+mj-lt"/>
              </a:rPr>
              <a:t>PHIẾU THỰC HÀNH </a:t>
            </a:r>
          </a:p>
        </p:txBody>
      </p:sp>
      <p:sp>
        <p:nvSpPr>
          <p:cNvPr id="4" name="Rounded Rectangle 10">
            <a:extLst>
              <a:ext uri="{FF2B5EF4-FFF2-40B4-BE49-F238E27FC236}">
                <a16:creationId xmlns:a16="http://schemas.microsoft.com/office/drawing/2014/main" xmlns="" id="{BC166F39-66CE-4444-BD17-9F4426778868}"/>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mj-lt"/>
              </a:rPr>
              <a:t>?</a:t>
            </a:r>
          </a:p>
        </p:txBody>
      </p:sp>
      <p:sp>
        <p:nvSpPr>
          <p:cNvPr id="5" name="Rounded Rectangle 11">
            <a:extLst>
              <a:ext uri="{FF2B5EF4-FFF2-40B4-BE49-F238E27FC236}">
                <a16:creationId xmlns:a16="http://schemas.microsoft.com/office/drawing/2014/main" xmlns="" id="{824163C5-528A-43BF-A0AA-62879E8EB00C}"/>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mj-lt"/>
              </a:rPr>
              <a:t>?</a:t>
            </a:r>
          </a:p>
        </p:txBody>
      </p:sp>
      <p:sp>
        <p:nvSpPr>
          <p:cNvPr id="6" name="Rounded Rectangle 12">
            <a:extLst>
              <a:ext uri="{FF2B5EF4-FFF2-40B4-BE49-F238E27FC236}">
                <a16:creationId xmlns:a16="http://schemas.microsoft.com/office/drawing/2014/main" xmlns="" id="{B3331C89-D799-4DB7-BDF7-D83EBC654892}"/>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mj-lt"/>
              </a:rPr>
              <a:t>?</a:t>
            </a:r>
          </a:p>
        </p:txBody>
      </p:sp>
      <p:sp>
        <p:nvSpPr>
          <p:cNvPr id="7" name="Rounded Rectangle 13">
            <a:extLst>
              <a:ext uri="{FF2B5EF4-FFF2-40B4-BE49-F238E27FC236}">
                <a16:creationId xmlns:a16="http://schemas.microsoft.com/office/drawing/2014/main" xmlns="" id="{B81B3541-FB65-4BB4-98A2-D1C7D681501B}"/>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mj-lt"/>
              </a:rPr>
              <a:t>?</a:t>
            </a:r>
          </a:p>
        </p:txBody>
      </p:sp>
      <p:sp>
        <p:nvSpPr>
          <p:cNvPr id="8" name="Rounded Rectangle 14">
            <a:extLst>
              <a:ext uri="{FF2B5EF4-FFF2-40B4-BE49-F238E27FC236}">
                <a16:creationId xmlns:a16="http://schemas.microsoft.com/office/drawing/2014/main" xmlns="" id="{698E6335-7E48-4ACF-ACA4-D65ED56666E4}"/>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mj-lt"/>
              </a:rPr>
              <a:t>?</a:t>
            </a:r>
          </a:p>
        </p:txBody>
      </p:sp>
      <p:sp>
        <p:nvSpPr>
          <p:cNvPr id="9" name="Rounded Rectangle 15">
            <a:extLst>
              <a:ext uri="{FF2B5EF4-FFF2-40B4-BE49-F238E27FC236}">
                <a16:creationId xmlns:a16="http://schemas.microsoft.com/office/drawing/2014/main" xmlns="" id="{F61CA50C-13D4-411A-8950-C915E90CED54}"/>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mj-lt"/>
              </a:rPr>
              <a:t>?</a:t>
            </a:r>
          </a:p>
        </p:txBody>
      </p:sp>
    </p:spTree>
    <p:extLst>
      <p:ext uri="{BB962C8B-B14F-4D97-AF65-F5344CB8AC3E}">
        <p14:creationId xmlns:p14="http://schemas.microsoft.com/office/powerpoint/2010/main" val="350225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46" name="Google Shape;4386;p6">
            <a:extLst>
              <a:ext uri="{FF2B5EF4-FFF2-40B4-BE49-F238E27FC236}">
                <a16:creationId xmlns:a16="http://schemas.microsoft.com/office/drawing/2014/main" xmlns="" id="{35BB1D4E-B570-4CB9-A44C-77B6DE29CA38}"/>
              </a:ext>
            </a:extLst>
          </p:cNvPr>
          <p:cNvGrpSpPr/>
          <p:nvPr/>
        </p:nvGrpSpPr>
        <p:grpSpPr>
          <a:xfrm>
            <a:off x="973351" y="466968"/>
            <a:ext cx="11600524" cy="614083"/>
            <a:chOff x="1183343" y="1464304"/>
            <a:chExt cx="11600524" cy="614083"/>
          </a:xfrm>
        </p:grpSpPr>
        <p:sp>
          <p:nvSpPr>
            <p:cNvPr id="47" name="Google Shape;4387;p6">
              <a:extLst>
                <a:ext uri="{FF2B5EF4-FFF2-40B4-BE49-F238E27FC236}">
                  <a16:creationId xmlns:a16="http://schemas.microsoft.com/office/drawing/2014/main" xmlns="" id="{8C03619D-F880-4578-958B-0A85B59E9B86}"/>
                </a:ext>
              </a:extLst>
            </p:cNvPr>
            <p:cNvSpPr txBox="1"/>
            <p:nvPr/>
          </p:nvSpPr>
          <p:spPr>
            <a:xfrm>
              <a:off x="1804762" y="1493652"/>
              <a:ext cx="10979105"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Số?</a:t>
              </a:r>
              <a:endParaRPr lang="vi-VN" sz="2000"/>
            </a:p>
          </p:txBody>
        </p:sp>
        <p:sp>
          <p:nvSpPr>
            <p:cNvPr id="48" name="Google Shape;4388;p6">
              <a:extLst>
                <a:ext uri="{FF2B5EF4-FFF2-40B4-BE49-F238E27FC236}">
                  <a16:creationId xmlns:a16="http://schemas.microsoft.com/office/drawing/2014/main" xmlns="" id="{94070D94-FEA2-42E9-B930-AA30AF5C900A}"/>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a:p>
          </p:txBody>
        </p:sp>
      </p:grpSp>
      <p:grpSp>
        <p:nvGrpSpPr>
          <p:cNvPr id="7" name="Group 6">
            <a:extLst>
              <a:ext uri="{FF2B5EF4-FFF2-40B4-BE49-F238E27FC236}">
                <a16:creationId xmlns:a16="http://schemas.microsoft.com/office/drawing/2014/main" xmlns="" id="{B97529F4-A954-4746-BDA6-1B43A6380F30}"/>
              </a:ext>
            </a:extLst>
          </p:cNvPr>
          <p:cNvGrpSpPr/>
          <p:nvPr/>
        </p:nvGrpSpPr>
        <p:grpSpPr>
          <a:xfrm>
            <a:off x="1663644" y="1083494"/>
            <a:ext cx="8454190" cy="5633402"/>
            <a:chOff x="1138988" y="1150815"/>
            <a:chExt cx="8454190" cy="5633402"/>
          </a:xfrm>
        </p:grpSpPr>
        <p:sp>
          <p:nvSpPr>
            <p:cNvPr id="8" name="TextBox 7">
              <a:extLst>
                <a:ext uri="{FF2B5EF4-FFF2-40B4-BE49-F238E27FC236}">
                  <a16:creationId xmlns:a16="http://schemas.microsoft.com/office/drawing/2014/main" xmlns="" id="{7D669283-2D56-4F0F-BAE8-327F5D6CB1D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x-none"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x-none"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x-none"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x-none"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err="1"/>
                <a:t>rộng</a:t>
              </a:r>
              <a:r>
                <a:rPr lang="en-US" sz="3200"/>
                <a:t>             </a:t>
              </a:r>
              <a:r>
                <a:rPr lang="en-US" sz="3200" dirty="0"/>
                <a:t>m.</a:t>
              </a:r>
              <a:endParaRPr lang="x-none"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x-none" sz="3200" dirty="0"/>
            </a:p>
            <a:p>
              <a:pPr>
                <a:lnSpc>
                  <a:spcPct val="150000"/>
                </a:lnSpc>
              </a:pPr>
              <a:endParaRPr lang="x-none" sz="3200" dirty="0"/>
            </a:p>
          </p:txBody>
        </p:sp>
        <p:sp>
          <p:nvSpPr>
            <p:cNvPr id="9" name="Rounded Rectangle 13">
              <a:extLst>
                <a:ext uri="{FF2B5EF4-FFF2-40B4-BE49-F238E27FC236}">
                  <a16:creationId xmlns:a16="http://schemas.microsoft.com/office/drawing/2014/main" xmlns="" id="{DD4F47A3-1E64-4345-A3D6-D779B6F41A1F}"/>
                </a:ext>
              </a:extLst>
            </p:cNvPr>
            <p:cNvSpPr/>
            <p:nvPr/>
          </p:nvSpPr>
          <p:spPr>
            <a:xfrm>
              <a:off x="6906379" y="1959214"/>
              <a:ext cx="949960" cy="64883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0" name="Rounded Rectangle 14">
              <a:extLst>
                <a:ext uri="{FF2B5EF4-FFF2-40B4-BE49-F238E27FC236}">
                  <a16:creationId xmlns:a16="http://schemas.microsoft.com/office/drawing/2014/main" xmlns="" id="{661D030A-85BF-47B4-AB02-F5F7EE3CA36B}"/>
                </a:ext>
              </a:extLst>
            </p:cNvPr>
            <p:cNvSpPr/>
            <p:nvPr/>
          </p:nvSpPr>
          <p:spPr>
            <a:xfrm>
              <a:off x="6896261" y="2760746"/>
              <a:ext cx="949960" cy="64883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1" name="Rounded Rectangle 15">
              <a:extLst>
                <a:ext uri="{FF2B5EF4-FFF2-40B4-BE49-F238E27FC236}">
                  <a16:creationId xmlns:a16="http://schemas.microsoft.com/office/drawing/2014/main" xmlns="" id="{79BD9D51-00D7-4A4A-A794-E15A3FDD0FF0}"/>
                </a:ext>
              </a:extLst>
            </p:cNvPr>
            <p:cNvSpPr/>
            <p:nvPr/>
          </p:nvSpPr>
          <p:spPr>
            <a:xfrm>
              <a:off x="5609706" y="4670782"/>
              <a:ext cx="949960" cy="64883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2" name="Rounded Rectangle 16">
              <a:extLst>
                <a:ext uri="{FF2B5EF4-FFF2-40B4-BE49-F238E27FC236}">
                  <a16:creationId xmlns:a16="http://schemas.microsoft.com/office/drawing/2014/main" xmlns="" id="{A6039528-5B64-4A16-B319-2774C2EDC0BF}"/>
                </a:ext>
              </a:extLst>
            </p:cNvPr>
            <p:cNvSpPr/>
            <p:nvPr/>
          </p:nvSpPr>
          <p:spPr>
            <a:xfrm>
              <a:off x="7421662" y="5324540"/>
              <a:ext cx="949960" cy="64883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grpSp>
    </p:spTree>
    <p:extLst>
      <p:ext uri="{BB962C8B-B14F-4D97-AF65-F5344CB8AC3E}">
        <p14:creationId xmlns:p14="http://schemas.microsoft.com/office/powerpoint/2010/main" val="29327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398</Words>
  <Application>Microsoft Office PowerPoint</Application>
  <PresentationFormat>Custom</PresentationFormat>
  <Paragraphs>59</Paragraphs>
  <Slides>11</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Dekko</vt:lpstr>
      <vt:lpstr>Calibri</vt:lpstr>
      <vt:lpstr>Boogaloo</vt:lpstr>
      <vt:lpstr>Anaheim</vt:lpstr>
      <vt:lpstr>Exo</vt:lpstr>
      <vt:lpstr>Lato</vt:lpstr>
      <vt:lpstr>Times New Roman</vt:lpstr>
      <vt:lpstr>Barlow Condensed</vt:lpstr>
      <vt:lpstr>Annie Use Your Telescope</vt:lpstr>
      <vt:lpstr>Barriecito</vt:lpstr>
      <vt:lpstr>Open Sans</vt:lpstr>
      <vt:lpstr>RocknRoll One</vt:lpstr>
      <vt:lpstr>Math Subject for Middle School - 7th Grade: Ratio, Proportion and Percent by Slidesgo</vt:lpstr>
      <vt:lpstr>PowerPoint Presentation</vt:lpstr>
      <vt:lpstr>PowerPoint Presentation</vt:lpstr>
      <vt:lpstr>CHỦ ĐỀ 11:  ĐỘ DÀI VÀ ĐƠN VỊ ĐO ĐỘ DÀI    TIỀN VIỆT NAM</vt:lpstr>
      <vt:lpstr>PowerPoint Presentation</vt:lpstr>
      <vt:lpstr>PowerPoint Presentation</vt:lpstr>
      <vt:lpstr>PowerPoint Presentation</vt:lpstr>
      <vt:lpstr>PowerPoint Presentation</vt:lpstr>
      <vt:lpstr>PowerPoint Presentation</vt:lpstr>
      <vt:lpstr>PowerPoint Presentation</vt:lpstr>
      <vt:lpstr>Vận dụng và củng cố</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Ratio, Proportion and Percent</dc:title>
  <dc:creator>PC</dc:creator>
  <cp:lastModifiedBy>Windows 7</cp:lastModifiedBy>
  <cp:revision>126</cp:revision>
  <dcterms:modified xsi:type="dcterms:W3CDTF">2023-03-19T02:50:07Z</dcterms:modified>
</cp:coreProperties>
</file>