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51"/>
  </p:notesMasterIdLst>
  <p:sldIdLst>
    <p:sldId id="270" r:id="rId9"/>
    <p:sldId id="271" r:id="rId10"/>
    <p:sldId id="258" r:id="rId11"/>
    <p:sldId id="257" r:id="rId12"/>
    <p:sldId id="266" r:id="rId13"/>
    <p:sldId id="268" r:id="rId14"/>
    <p:sldId id="527" r:id="rId15"/>
    <p:sldId id="267" r:id="rId16"/>
    <p:sldId id="272" r:id="rId17"/>
    <p:sldId id="273" r:id="rId18"/>
    <p:sldId id="506" r:id="rId19"/>
    <p:sldId id="508" r:id="rId20"/>
    <p:sldId id="509" r:id="rId21"/>
    <p:sldId id="304" r:id="rId22"/>
    <p:sldId id="523" r:id="rId23"/>
    <p:sldId id="525" r:id="rId24"/>
    <p:sldId id="325" r:id="rId25"/>
    <p:sldId id="276" r:id="rId26"/>
    <p:sldId id="279" r:id="rId27"/>
    <p:sldId id="280" r:id="rId28"/>
    <p:sldId id="528" r:id="rId29"/>
    <p:sldId id="282" r:id="rId30"/>
    <p:sldId id="511" r:id="rId31"/>
    <p:sldId id="512" r:id="rId32"/>
    <p:sldId id="285" r:id="rId33"/>
    <p:sldId id="286" r:id="rId34"/>
    <p:sldId id="529" r:id="rId35"/>
    <p:sldId id="521" r:id="rId36"/>
    <p:sldId id="522" r:id="rId37"/>
    <p:sldId id="514" r:id="rId38"/>
    <p:sldId id="515" r:id="rId39"/>
    <p:sldId id="516" r:id="rId40"/>
    <p:sldId id="530" r:id="rId41"/>
    <p:sldId id="328" r:id="rId42"/>
    <p:sldId id="524" r:id="rId43"/>
    <p:sldId id="487" r:id="rId44"/>
    <p:sldId id="517" r:id="rId45"/>
    <p:sldId id="531" r:id="rId46"/>
    <p:sldId id="519" r:id="rId47"/>
    <p:sldId id="526" r:id="rId48"/>
    <p:sldId id="298" r:id="rId49"/>
    <p:sldId id="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514"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pPr/>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pPr/>
              <a:t>‹#›</a:t>
            </a:fld>
            <a:endParaRPr lang="en-US"/>
          </a:p>
        </p:txBody>
      </p:sp>
    </p:spTree>
    <p:extLst>
      <p:ext uri="{BB962C8B-B14F-4D97-AF65-F5344CB8AC3E}">
        <p14:creationId xmlns=""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15</a:t>
            </a:fld>
            <a:endParaRPr lang="zh-CN" altLang="en-US">
              <a:solidFill>
                <a:prstClr val="black"/>
              </a:solidFill>
              <a:ea typeface="宋体" panose="02010600030101010101" pitchFamily="2" charset="-122"/>
            </a:endParaRPr>
          </a:p>
        </p:txBody>
      </p:sp>
    </p:spTree>
    <p:extLst>
      <p:ext uri="{BB962C8B-B14F-4D97-AF65-F5344CB8AC3E}">
        <p14:creationId xmlns=""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57390477"/>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 xmlns:p14="http://schemas.microsoft.com/office/powerpoint/2010/main" val="49439227"/>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pPr/>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74755058"/>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pPr/>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pPr/>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pPr/>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pPr/>
              <a:t>‹#›</a:t>
            </a:fld>
            <a:endParaRPr lang="en-US"/>
          </a:p>
        </p:txBody>
      </p:sp>
    </p:spTree>
    <p:extLst>
      <p:ext uri="{BB962C8B-B14F-4D97-AF65-F5344CB8AC3E}">
        <p14:creationId xmlns=""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2023/2/11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2/11/2023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audio" Target="../media/media4.mp3"/><Relationship Id="rId21" Type="http://schemas.microsoft.com/office/2007/relationships/media" Target="../media/media3.mp3"/><Relationship Id="rId7" Type="http://schemas.openxmlformats.org/officeDocument/2006/relationships/image" Target="../media/image11.jpeg"/><Relationship Id="rId12" Type="http://schemas.openxmlformats.org/officeDocument/2006/relationships/image" Target="../media/image15.png"/><Relationship Id="rId17" Type="http://schemas.microsoft.com/office/2007/relationships/hdphoto" Target="../media/hdphoto1.wdp"/><Relationship Id="rId25" Type="http://schemas.microsoft.com/office/2007/relationships/media" Target="../media/media5.mp3"/><Relationship Id="rId2" Type="http://schemas.openxmlformats.org/officeDocument/2006/relationships/audio" Target="../media/media3.mp3"/><Relationship Id="rId20" Type="http://schemas.openxmlformats.org/officeDocument/2006/relationships/image" Target="../media/image10.png"/><Relationship Id="rId1" Type="http://schemas.openxmlformats.org/officeDocument/2006/relationships/audio" Target="../media/media2.mp3"/><Relationship Id="rId6" Type="http://schemas.openxmlformats.org/officeDocument/2006/relationships/notesSlide" Target="../notesSlides/notesSlide1.xml"/><Relationship Id="rId11" Type="http://schemas.openxmlformats.org/officeDocument/2006/relationships/image" Target="../media/image14.png"/><Relationship Id="rId24" Type="http://schemas.microsoft.com/office/2007/relationships/media" Target="../media/media4.mp3"/><Relationship Id="rId5" Type="http://schemas.openxmlformats.org/officeDocument/2006/relationships/slideLayout" Target="../slideLayouts/slideLayout1.xml"/><Relationship Id="rId23" Type="http://schemas.openxmlformats.org/officeDocument/2006/relationships/image" Target="../media/image18.png"/><Relationship Id="rId10" Type="http://schemas.openxmlformats.org/officeDocument/2006/relationships/image" Target="../media/image8.png"/><Relationship Id="rId19" Type="http://schemas.microsoft.com/office/2007/relationships/media" Target="../media/media2.mp3"/><Relationship Id="rId4" Type="http://schemas.openxmlformats.org/officeDocument/2006/relationships/audio" Target="../media/media5.mp3"/><Relationship Id="rId9" Type="http://schemas.openxmlformats.org/officeDocument/2006/relationships/image" Target="../media/image13.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8" Type="http://schemas.microsoft.com/office/2007/relationships/media" Target="../media/media2.mp3"/><Relationship Id="rId3" Type="http://schemas.openxmlformats.org/officeDocument/2006/relationships/audio" Target="../media/media4.mp3"/><Relationship Id="rId21" Type="http://schemas.openxmlformats.org/officeDocument/2006/relationships/image" Target="../media/image17.png"/><Relationship Id="rId7"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media3.mp3"/><Relationship Id="rId16" Type="http://schemas.microsoft.com/office/2007/relationships/hdphoto" Target="../media/hdphoto1.wdp"/><Relationship Id="rId20" Type="http://schemas.microsoft.com/office/2007/relationships/media" Target="../media/media3.mp3"/><Relationship Id="rId1" Type="http://schemas.openxmlformats.org/officeDocument/2006/relationships/audio" Target="../media/media2.mp3"/><Relationship Id="rId6" Type="http://schemas.openxmlformats.org/officeDocument/2006/relationships/image" Target="../media/image19.jpeg"/><Relationship Id="rId11" Type="http://schemas.openxmlformats.org/officeDocument/2006/relationships/image" Target="../media/image15.png"/><Relationship Id="rId24" Type="http://schemas.microsoft.com/office/2007/relationships/media" Target="../media/media5.mp3"/><Relationship Id="rId5" Type="http://schemas.openxmlformats.org/officeDocument/2006/relationships/slideLayout" Target="../slideLayouts/slideLayout1.xml"/><Relationship Id="rId23" Type="http://schemas.microsoft.com/office/2007/relationships/media" Target="../media/media4.mp3"/><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audio" Target="../media/media5.mp3"/><Relationship Id="rId9" Type="http://schemas.openxmlformats.org/officeDocument/2006/relationships/image" Target="../media/image8.png"/><Relationship Id="rId22"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8" Type="http://schemas.microsoft.com/office/2007/relationships/media" Target="../media/media2.mp3"/><Relationship Id="rId3" Type="http://schemas.openxmlformats.org/officeDocument/2006/relationships/audio" Target="../media/media4.mp3"/><Relationship Id="rId21" Type="http://schemas.openxmlformats.org/officeDocument/2006/relationships/image" Target="../media/image17.png"/><Relationship Id="rId7"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media3.mp3"/><Relationship Id="rId16" Type="http://schemas.microsoft.com/office/2007/relationships/hdphoto" Target="../media/hdphoto1.wdp"/><Relationship Id="rId20" Type="http://schemas.microsoft.com/office/2007/relationships/media" Target="../media/media3.mp3"/><Relationship Id="rId1" Type="http://schemas.openxmlformats.org/officeDocument/2006/relationships/audio" Target="../media/media2.mp3"/><Relationship Id="rId6" Type="http://schemas.openxmlformats.org/officeDocument/2006/relationships/image" Target="../media/image20.jpeg"/><Relationship Id="rId11" Type="http://schemas.openxmlformats.org/officeDocument/2006/relationships/image" Target="../media/image15.png"/><Relationship Id="rId24" Type="http://schemas.microsoft.com/office/2007/relationships/media" Target="../media/media5.mp3"/><Relationship Id="rId5" Type="http://schemas.openxmlformats.org/officeDocument/2006/relationships/slideLayout" Target="../slideLayouts/slideLayout1.xml"/><Relationship Id="rId23" Type="http://schemas.microsoft.com/office/2007/relationships/media" Target="../media/media4.mp3"/><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audio" Target="../media/media5.mp3"/><Relationship Id="rId9" Type="http://schemas.openxmlformats.org/officeDocument/2006/relationships/image" Target="../media/image8.png"/><Relationship Id="rId22"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584367" y="5158730"/>
            <a:ext cx="609600" cy="609600"/>
          </a:xfrm>
          <a:prstGeom prst="rect">
            <a:avLst/>
          </a:prstGeom>
        </p:spPr>
      </p:pic>
    </p:spTree>
    <p:extLst>
      <p:ext uri="{BB962C8B-B14F-4D97-AF65-F5344CB8AC3E}">
        <p14:creationId xmlns=""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cstate="print"/>
          <a:stretch>
            <a:fillRect/>
          </a:stretch>
        </p:blipFill>
        <p:spPr>
          <a:xfrm>
            <a:off x="11285220" y="95250"/>
            <a:ext cx="906780" cy="848360"/>
          </a:xfrm>
          <a:prstGeom prst="rect">
            <a:avLst/>
          </a:prstGeom>
        </p:spPr>
      </p:pic>
      <p:grpSp>
        <p:nvGrpSpPr>
          <p:cNvPr id="23" name="Group 22">
            <a:extLst>
              <a:ext uri="{FF2B5EF4-FFF2-40B4-BE49-F238E27FC236}">
                <a16:creationId xmlns:a16="http://schemas.microsoft.com/office/drawing/2014/main" xmlns=""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a16="http://schemas.microsoft.com/office/drawing/2014/main" xmlns=""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a16="http://schemas.microsoft.com/office/drawing/2014/main" xmlns=""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xmlns=""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a16="http://schemas.microsoft.com/office/drawing/2014/main" xmlns=""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a16="http://schemas.microsoft.com/office/drawing/2014/main" xmlns=""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33694883"/>
      </p:ext>
    </p:extLst>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xmlns=""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xmlns=""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11199" y="3457155"/>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70857" y="963839"/>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 xmlns:p14="http://schemas.microsoft.com/office/powerpoint/2010/main" val="3489308085"/>
      </p:ext>
    </p:extLst>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 xmlns:p14="http://schemas.microsoft.com/office/powerpoint/2010/main" val="2001533819"/>
      </p:ext>
    </p:extLst>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a16="http://schemas.microsoft.com/office/drawing/2014/main" xmlns=""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 xmlns:p14="http://schemas.microsoft.com/office/powerpoint/2010/main" val="193665769"/>
      </p:ext>
    </p:extLst>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 xmlns:p14="http://schemas.microsoft.com/office/powerpoint/2010/main" val="3343222333"/>
      </p:ext>
    </p:extLst>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947647858"/>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a16="http://schemas.microsoft.com/office/drawing/2014/main" xmlns=""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a16="http://schemas.microsoft.com/office/drawing/2014/main" xmlns=""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a16="http://schemas.microsoft.com/office/drawing/2014/main" xmlns=""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p14:dur="1400" advClick="0" advTm="3713">
        <p14:ripple/>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2" cstate="print">
            <a:extLst>
              <a:ext uri="{BEBA8EAE-BF5A-486C-A8C5-ECC9F3942E4B}">
                <a14:imgProps xmlns="" xmlns:a14="http://schemas.microsoft.com/office/drawing/2010/main">
                  <a14:imgLayer r:embed="rId17">
                    <a14:imgEffect>
                      <a14:backgroundRemoval t="4568" b="92614" l="2875" r="95813"/>
                    </a14:imgEffect>
                  </a14:imgLayer>
                </a14:imgProps>
              </a:ext>
              <a:ext uri="{28A0092B-C50C-407E-A947-70E740481C1C}">
                <a14:useLocalDpi xmlns=""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1"/>
            <p:extLst>
              <p:ext uri="{DAA4B4D4-6D71-4841-9C94-3DE7FCFB9230}">
                <p14:media xmlns="" xmlns:p14="http://schemas.microsoft.com/office/powerpoint/2010/main" r:embed="rId19"/>
              </p:ext>
            </p:extLst>
          </p:nvPr>
        </p:nvPicPr>
        <p:blipFill>
          <a:blip r:embed="rId20" cstate="print"/>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2"/>
            <p:extLst>
              <p:ext uri="{DAA4B4D4-6D71-4841-9C94-3DE7FCFB9230}">
                <p14:media xmlns="" xmlns:p14="http://schemas.microsoft.com/office/powerpoint/2010/main" r:embed="rId21"/>
              </p:ext>
            </p:extLst>
          </p:nvPr>
        </p:nvPicPr>
        <p:blipFill>
          <a:blip r:embed="rId20" cstate="print"/>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 xmlns:p14="http://schemas.microsoft.com/office/powerpoint/2010/main" r:embed="rId21"/>
              </p:ext>
            </p:extLst>
          </p:nvPr>
        </p:nvPicPr>
        <p:blipFill>
          <a:blip r:embed="rId20" cstate="print"/>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2"/>
            <p:extLst>
              <p:ext uri="{DAA4B4D4-6D71-4841-9C94-3DE7FCFB9230}">
                <p14:media xmlns="" xmlns:p14="http://schemas.microsoft.com/office/powerpoint/2010/main" r:embed="rId21"/>
              </p:ext>
            </p:extLst>
          </p:nvPr>
        </p:nvPicPr>
        <p:blipFill>
          <a:blip r:embed="rId20" cstate="print"/>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3"/>
            <p:extLst>
              <p:ext uri="{DAA4B4D4-6D71-4841-9C94-3DE7FCFB9230}">
                <p14:media xmlns="" xmlns:p14="http://schemas.microsoft.com/office/powerpoint/2010/main" r:embed="rId24"/>
              </p:ext>
            </p:extLst>
          </p:nvPr>
        </p:nvPicPr>
        <p:blipFill>
          <a:blip r:embed="rId20" cstate="print"/>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4"/>
            <p:extLst>
              <p:ext uri="{DAA4B4D4-6D71-4841-9C94-3DE7FCFB9230}">
                <p14:media xmlns="" xmlns:p14="http://schemas.microsoft.com/office/powerpoint/2010/main" r:embed="rId25"/>
              </p:ext>
            </p:extLst>
          </p:nvPr>
        </p:nvPicPr>
        <p:blipFill>
          <a:blip r:embed="rId20" cstate="print"/>
          <a:stretch>
            <a:fillRect/>
          </a:stretch>
        </p:blipFill>
        <p:spPr>
          <a:xfrm>
            <a:off x="14173200" y="3134299"/>
            <a:ext cx="609600" cy="609600"/>
          </a:xfrm>
          <a:prstGeom prst="rect">
            <a:avLst/>
          </a:prstGeom>
        </p:spPr>
      </p:pic>
    </p:spTree>
    <p:extLst>
      <p:ext uri="{BB962C8B-B14F-4D97-AF65-F5344CB8AC3E}">
        <p14:creationId xmlns=""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51114"/>
            <a:ext cx="11350083" cy="5632311"/>
          </a:xfrm>
          <a:prstGeom prst="rect">
            <a:avLst/>
          </a:prstGeom>
          <a:noFill/>
        </p:spPr>
        <p:txBody>
          <a:bodyPr wrap="square" rtlCol="0">
            <a:spAutoFit/>
          </a:bodyPr>
          <a:lstStyle/>
          <a:p>
            <a:pPr algn="ctr"/>
            <a:r>
              <a:rPr lang="pl-PL" sz="3600" b="1" dirty="0" smtClean="0">
                <a:latin typeface="Times New Roman" pitchFamily="18" charset="0"/>
                <a:cs typeface="Times New Roman" pitchFamily="18" charset="0"/>
              </a:rPr>
              <a:t>YÊU CẦU CẦN ĐẠT:</a:t>
            </a:r>
            <a:endParaRPr lang="vi-VN" sz="3600" dirty="0" smtClean="0">
              <a:latin typeface="Times New Roman" pitchFamily="18" charset="0"/>
              <a:cs typeface="Times New Roman" pitchFamily="18" charset="0"/>
            </a:endParaRPr>
          </a:p>
          <a:p>
            <a:r>
              <a:rPr lang="vi-VN" sz="3600" dirty="0" smtClean="0">
                <a:latin typeface="Times New Roman" pitchFamily="18" charset="0"/>
                <a:cs typeface="Times New Roman" pitchFamily="18" charset="0"/>
              </a:rPr>
              <a:t>- </a:t>
            </a:r>
            <a:r>
              <a:rPr lang="pl-PL" sz="3600" dirty="0" smtClean="0">
                <a:latin typeface="Times New Roman" pitchFamily="18" charset="0"/>
                <a:cs typeface="Times New Roman" pitchFamily="18" charset="0"/>
              </a:rPr>
              <a:t>Nghe – viết đúng chính tả một đoạn thơ về nội dung bài đọc Lũy trẻ. </a:t>
            </a:r>
            <a:endParaRPr lang="vi-VN" sz="3600" dirty="0" smtClean="0">
              <a:latin typeface="Times New Roman" pitchFamily="18" charset="0"/>
              <a:cs typeface="Times New Roman" pitchFamily="18" charset="0"/>
            </a:endParaRPr>
          </a:p>
          <a:p>
            <a:r>
              <a:rPr lang="pl-PL" sz="3600" dirty="0" smtClean="0">
                <a:latin typeface="Times New Roman" pitchFamily="18" charset="0"/>
                <a:cs typeface="Times New Roman" pitchFamily="18" charset="0"/>
              </a:rPr>
              <a:t>- Làm đúng các bài tập chính tả </a:t>
            </a:r>
            <a:endParaRPr lang="vi-VN" sz="3600" dirty="0" smtClean="0">
              <a:latin typeface="Times New Roman" pitchFamily="18" charset="0"/>
              <a:cs typeface="Times New Roman" pitchFamily="18" charset="0"/>
            </a:endParaRPr>
          </a:p>
          <a:p>
            <a:r>
              <a:rPr lang="vi-VN" sz="3600" dirty="0" smtClean="0">
                <a:latin typeface="Times New Roman" pitchFamily="18" charset="0"/>
                <a:cs typeface="Times New Roman" pitchFamily="18" charset="0"/>
              </a:rPr>
              <a:t>- Biết quan sát và viết đúng các nét chữ, trình bày đẹp bài chính tả.</a:t>
            </a:r>
          </a:p>
          <a:p>
            <a:r>
              <a:rPr lang="vi-VN" sz="3600" b="1"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Góp phần phát triển năng lực: Giao tiếp – hợp tác, tự chủ - tự học và giải quyết vấn đề sáng tạo.</a:t>
            </a:r>
          </a:p>
          <a:p>
            <a:r>
              <a:rPr lang="vi-VN" sz="3600" b="1"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HS có ý thức chăm chỉ học tập. </a:t>
            </a:r>
          </a:p>
          <a:p>
            <a:endParaRPr lang="vi-VN"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a16="http://schemas.microsoft.com/office/drawing/2014/main" xmlns=""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xmlns=""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xmlns=""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a16="http://schemas.microsoft.com/office/drawing/2014/main" xmlns=""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a16="http://schemas.microsoft.com/office/drawing/2014/main" xmlns=""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a16="http://schemas.microsoft.com/office/drawing/2014/main" xmlns=""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a16="http://schemas.microsoft.com/office/drawing/2014/main" xmlns=""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a16="http://schemas.microsoft.com/office/drawing/2014/main" xmlns=""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a16="http://schemas.microsoft.com/office/drawing/2014/main" xmlns=""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xmlns=""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xmlns=""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xmlns=""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xmlns=""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p14:dur="1600" advClick="0" advTm="3713">
        <p14:prism isInverted="1"/>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533400"/>
            <a:ext cx="11238836" cy="5786199"/>
          </a:xfrm>
          <a:prstGeom prst="rect">
            <a:avLst/>
          </a:prstGeom>
          <a:noFill/>
        </p:spPr>
        <p:txBody>
          <a:bodyPr wrap="square" rtlCol="0">
            <a:spAutoFit/>
          </a:bodyPr>
          <a:lstStyle/>
          <a:p>
            <a:pPr algn="ctr"/>
            <a:r>
              <a:rPr lang="vi-VN" sz="3200" b="1" dirty="0" smtClean="0">
                <a:latin typeface="Times New Roman" pitchFamily="18" charset="0"/>
                <a:cs typeface="Times New Roman" pitchFamily="18" charset="0"/>
              </a:rPr>
              <a:t>YÊU CẦU CẦN ĐẠT</a:t>
            </a:r>
            <a:endParaRPr lang="vi-VN" sz="3200" dirty="0" smtClean="0">
              <a:latin typeface="Times New Roman" pitchFamily="18" charset="0"/>
              <a:cs typeface="Times New Roman" pitchFamily="18" charset="0"/>
            </a:endParaRPr>
          </a:p>
          <a:p>
            <a:r>
              <a:rPr lang="vi-VN" sz="3200" dirty="0" smtClean="0">
                <a:latin typeface="Times New Roman" pitchFamily="18" charset="0"/>
                <a:cs typeface="Times New Roman" pitchFamily="18" charset="0"/>
              </a:rPr>
              <a:t>- Tìm được và hiểu nghĩa một số từ về sự vật đặc điểm liên quan đến thiên nhiên.</a:t>
            </a:r>
          </a:p>
          <a:p>
            <a:r>
              <a:rPr lang="vi-VN" sz="3200" dirty="0" smtClean="0">
                <a:latin typeface="Times New Roman" pitchFamily="18" charset="0"/>
                <a:cs typeface="Times New Roman" pitchFamily="18" charset="0"/>
              </a:rPr>
              <a:t>- Đặt được câu nêu đặc điểm..</a:t>
            </a:r>
          </a:p>
          <a:p>
            <a:r>
              <a:rPr lang="vi-VN" sz="3200" dirty="0" smtClean="0">
                <a:latin typeface="Times New Roman" pitchFamily="18" charset="0"/>
                <a:cs typeface="Times New Roman" pitchFamily="18" charset="0"/>
              </a:rPr>
              <a:t>- Biết dùng từ diễn đạt thành câu nêu đặc điểm.</a:t>
            </a:r>
          </a:p>
          <a:p>
            <a:r>
              <a:rPr lang="vi-VN" sz="3200" b="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Năng lực tự chủ và tự học; năng lực giao tiếp hợp tác; năng lực giải quyết vấn đề và sáng tạo</a:t>
            </a:r>
          </a:p>
          <a:p>
            <a:r>
              <a:rPr lang="vi-VN" sz="3200" b="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Góp phần BD cho HS các phẩm chất:</a:t>
            </a:r>
            <a:r>
              <a:rPr lang="vi-VN" sz="3200" i="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Yêu thiên nhiên</a:t>
            </a:r>
            <a:r>
              <a:rPr lang="vi-VN" sz="3200" i="1"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Biết chia sẻ, giúp đỡ bạn bè; Trách nhiệm: Tự hoàn thành nhiệm vụ học tập và rèn luyện ở trường, lớp; Chăm chỉ và trung thực trong học tập và rèn luyện.</a:t>
            </a:r>
          </a:p>
          <a:p>
            <a:endParaRPr lang="vi-V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59306" y="232213"/>
            <a:ext cx="11627894" cy="6346209"/>
          </a:xfrm>
          <a:prstGeom prst="rect">
            <a:avLst/>
          </a:prstGeom>
        </p:spPr>
      </p:pic>
    </p:spTree>
    <p:extLst>
      <p:ext uri="{BB962C8B-B14F-4D97-AF65-F5344CB8AC3E}">
        <p14:creationId xmlns=""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cstate="print"/>
          <a:stretch>
            <a:fillRect/>
          </a:stretch>
        </p:blipFill>
        <p:spPr>
          <a:xfrm>
            <a:off x="1815450" y="4471404"/>
            <a:ext cx="2635168" cy="1799143"/>
          </a:xfrm>
          <a:prstGeom prst="rect">
            <a:avLst/>
          </a:prstGeom>
        </p:spPr>
      </p:pic>
      <p:pic>
        <p:nvPicPr>
          <p:cNvPr id="6" name="Picture 5"/>
          <p:cNvPicPr>
            <a:picLocks noChangeAspect="1"/>
          </p:cNvPicPr>
          <p:nvPr/>
        </p:nvPicPr>
        <p:blipFill>
          <a:blip r:embed="rId3" cstate="print"/>
          <a:stretch>
            <a:fillRect/>
          </a:stretch>
        </p:blipFill>
        <p:spPr>
          <a:xfrm>
            <a:off x="6872642" y="4286561"/>
            <a:ext cx="2762677" cy="2168830"/>
          </a:xfrm>
          <a:prstGeom prst="rect">
            <a:avLst/>
          </a:prstGeom>
        </p:spPr>
      </p:pic>
      <p:pic>
        <p:nvPicPr>
          <p:cNvPr id="7" name="Picture 6"/>
          <p:cNvPicPr>
            <a:picLocks noChangeAspect="1"/>
          </p:cNvPicPr>
          <p:nvPr/>
        </p:nvPicPr>
        <p:blipFill>
          <a:blip r:embed="rId4" cstate="print"/>
          <a:stretch>
            <a:fillRect/>
          </a:stretch>
        </p:blipFill>
        <p:spPr>
          <a:xfrm>
            <a:off x="1439800" y="1588018"/>
            <a:ext cx="2309314" cy="800988"/>
          </a:xfrm>
          <a:prstGeom prst="rect">
            <a:avLst/>
          </a:prstGeom>
        </p:spPr>
      </p:pic>
      <p:pic>
        <p:nvPicPr>
          <p:cNvPr id="8" name="Picture 7"/>
          <p:cNvPicPr>
            <a:picLocks noChangeAspect="1"/>
          </p:cNvPicPr>
          <p:nvPr/>
        </p:nvPicPr>
        <p:blipFill>
          <a:blip r:embed="rId5" cstate="print"/>
          <a:stretch>
            <a:fillRect/>
          </a:stretch>
        </p:blipFill>
        <p:spPr>
          <a:xfrm>
            <a:off x="1463611" y="2343578"/>
            <a:ext cx="2238477" cy="800988"/>
          </a:xfrm>
          <a:prstGeom prst="rect">
            <a:avLst/>
          </a:prstGeom>
        </p:spPr>
      </p:pic>
      <p:pic>
        <p:nvPicPr>
          <p:cNvPr id="9" name="Picture 8"/>
          <p:cNvPicPr>
            <a:picLocks noChangeAspect="1"/>
          </p:cNvPicPr>
          <p:nvPr/>
        </p:nvPicPr>
        <p:blipFill>
          <a:blip r:embed="rId6" cstate="print"/>
          <a:stretch>
            <a:fillRect/>
          </a:stretch>
        </p:blipFill>
        <p:spPr>
          <a:xfrm>
            <a:off x="1475876" y="3099138"/>
            <a:ext cx="2252645" cy="825634"/>
          </a:xfrm>
          <a:prstGeom prst="rect">
            <a:avLst/>
          </a:prstGeom>
        </p:spPr>
      </p:pic>
      <p:pic>
        <p:nvPicPr>
          <p:cNvPr id="10" name="Picture 9"/>
          <p:cNvPicPr>
            <a:picLocks noChangeAspect="1"/>
          </p:cNvPicPr>
          <p:nvPr/>
        </p:nvPicPr>
        <p:blipFill>
          <a:blip r:embed="rId7" cstate="print"/>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cstate="print"/>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cstate="print"/>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cstate="print"/>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cstate="print"/>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cstate="print"/>
          <a:stretch>
            <a:fillRect/>
          </a:stretch>
        </p:blipFill>
        <p:spPr>
          <a:xfrm>
            <a:off x="8363801" y="3304428"/>
            <a:ext cx="2224309" cy="640791"/>
          </a:xfrm>
          <a:prstGeom prst="rect">
            <a:avLst/>
          </a:prstGeom>
        </p:spPr>
      </p:pic>
    </p:spTree>
    <p:extLst>
      <p:ext uri="{BB962C8B-B14F-4D97-AF65-F5344CB8AC3E}">
        <p14:creationId xmlns=""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1" cstate="print">
            <a:extLst>
              <a:ext uri="{BEBA8EAE-BF5A-486C-A8C5-ECC9F3942E4B}">
                <a14:imgProps xmlns="" xmlns:a14="http://schemas.microsoft.com/office/drawing/2010/main">
                  <a14:imgLayer r:embed="rId16">
                    <a14:imgEffect>
                      <a14:backgroundRemoval t="4568" b="92614" l="2875" r="95813"/>
                    </a14:imgEffect>
                  </a14:imgLayer>
                </a14:imgProps>
              </a:ext>
              <a:ext uri="{28A0092B-C50C-407E-A947-70E740481C1C}">
                <a14:useLocalDpi xmlns=""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1"/>
            <p:extLst>
              <p:ext uri="{DAA4B4D4-6D71-4841-9C94-3DE7FCFB9230}">
                <p14:media xmlns="" xmlns:p14="http://schemas.microsoft.com/office/powerpoint/2010/main" r:embed="rId18"/>
              </p:ext>
            </p:extLst>
          </p:nvPr>
        </p:nvPicPr>
        <p:blipFill>
          <a:blip r:embed="rId19"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3"/>
            <p:extLst>
              <p:ext uri="{DAA4B4D4-6D71-4841-9C94-3DE7FCFB9230}">
                <p14:media xmlns="" xmlns:p14="http://schemas.microsoft.com/office/powerpoint/2010/main" r:embed="rId23"/>
              </p:ext>
            </p:extLst>
          </p:nvPr>
        </p:nvPicPr>
        <p:blipFill>
          <a:blip r:embed="rId19"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4"/>
            <p:extLst>
              <p:ext uri="{DAA4B4D4-6D71-4841-9C94-3DE7FCFB9230}">
                <p14:media xmlns="" xmlns:p14="http://schemas.microsoft.com/office/powerpoint/2010/main" r:embed="rId24"/>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xmlns=""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xmlns=""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xmlns=""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xmlns=""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xmlns=""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xmlns=""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027339" y="2069555"/>
            <a:ext cx="104244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505111281"/>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686" y="587829"/>
            <a:ext cx="11225826" cy="4678204"/>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YÊU CẦU CẦN ĐẠT:</a:t>
            </a:r>
            <a:endParaRPr lang="vi-VN"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 Nói về các hoạt động theo tranh và câu hỏi gợi ý. Phát triển kĩ năng đặt câu khi nói về hoạt động mình yêu thích. </a:t>
            </a:r>
          </a:p>
          <a:p>
            <a:r>
              <a:rPr lang="vi-VN" sz="2800" dirty="0" smtClean="0">
                <a:latin typeface="Times New Roman" pitchFamily="18" charset="0"/>
                <a:cs typeface="Times New Roman" pitchFamily="18" charset="0"/>
              </a:rPr>
              <a:t>- Viết được đoạn văn từ 3 - 5 câu về việc em đã chứng kiến hoặc tham gia. Rèn kĩ năng quan sát hoạt động và khung cảnh giờ ra chơi. </a:t>
            </a:r>
          </a:p>
          <a:p>
            <a:r>
              <a:rPr lang="pl-PL" sz="2800" dirty="0" smtClean="0">
                <a:latin typeface="Times New Roman" pitchFamily="18" charset="0"/>
                <a:cs typeface="Times New Roman" pitchFamily="18" charset="0"/>
              </a:rPr>
              <a:t>- 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vi-VN" sz="2800" dirty="0" smtClean="0">
              <a:latin typeface="Times New Roman" pitchFamily="18" charset="0"/>
              <a:cs typeface="Times New Roman" pitchFamily="18" charset="0"/>
            </a:endParaRPr>
          </a:p>
          <a:p>
            <a:r>
              <a:rPr lang="pl-PL" sz="2800" b="1" dirty="0" smtClean="0">
                <a:latin typeface="Times New Roman" pitchFamily="18" charset="0"/>
                <a:cs typeface="Times New Roman" pitchFamily="18" charset="0"/>
              </a:rPr>
              <a:t>- </a:t>
            </a:r>
            <a:r>
              <a:rPr lang="pl-PL" sz="2800" dirty="0" smtClean="0">
                <a:latin typeface="Times New Roman" pitchFamily="18" charset="0"/>
                <a:cs typeface="Times New Roman" pitchFamily="18" charset="0"/>
              </a:rPr>
              <a:t>T</a:t>
            </a:r>
            <a:r>
              <a:rPr lang="vi-VN" sz="2800" dirty="0" smtClean="0">
                <a:latin typeface="Times New Roman" pitchFamily="18" charset="0"/>
                <a:cs typeface="Times New Roman" pitchFamily="18" charset="0"/>
              </a:rPr>
              <a:t>ự học, giải quyết </a:t>
            </a:r>
            <a:r>
              <a:rPr lang="pl-PL" sz="2800" dirty="0" smtClean="0">
                <a:latin typeface="Times New Roman" pitchFamily="18" charset="0"/>
                <a:cs typeface="Times New Roman" pitchFamily="18" charset="0"/>
              </a:rPr>
              <a:t>vấn đề, hợp tác tự tin</a:t>
            </a:r>
            <a:r>
              <a:rPr lang="pl-PL" sz="2800" b="1" dirty="0" smtClean="0">
                <a:latin typeface="Times New Roman" pitchFamily="18" charset="0"/>
                <a:cs typeface="Times New Roman" pitchFamily="18" charset="0"/>
              </a:rPr>
              <a:t>,</a:t>
            </a:r>
            <a:r>
              <a:rPr lang="pl-PL" sz="2800" dirty="0" smtClean="0">
                <a:latin typeface="Times New Roman" pitchFamily="18" charset="0"/>
                <a:cs typeface="Times New Roman" pitchFamily="18" charset="0"/>
              </a:rPr>
              <a:t>có niềm hứng thú, say mê; Chăm học, chăm làm. </a:t>
            </a:r>
            <a:endParaRPr lang="vi-VN" sz="2800" dirty="0" smtClean="0">
              <a:latin typeface="Times New Roman" pitchFamily="18" charset="0"/>
              <a:cs typeface="Times New Roman" pitchFamily="18" charset="0"/>
            </a:endParaRPr>
          </a:p>
          <a:p>
            <a:endParaRPr lang="vi-V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cstate="print"/>
          <a:stretch>
            <a:fillRect/>
          </a:stretch>
        </p:blipFill>
        <p:spPr>
          <a:xfrm>
            <a:off x="620063" y="1257043"/>
            <a:ext cx="11030179" cy="4525192"/>
          </a:xfrm>
          <a:prstGeom prst="rect">
            <a:avLst/>
          </a:prstGeom>
        </p:spPr>
      </p:pic>
    </p:spTree>
    <p:extLst>
      <p:ext uri="{BB962C8B-B14F-4D97-AF65-F5344CB8AC3E}">
        <p14:creationId xmlns="" xmlns:p14="http://schemas.microsoft.com/office/powerpoint/2010/main" val="2140162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cstate="print"/>
          <a:stretch>
            <a:fillRect/>
          </a:stretch>
        </p:blipFill>
        <p:spPr>
          <a:xfrm>
            <a:off x="382138" y="2128778"/>
            <a:ext cx="11641540" cy="4135544"/>
          </a:xfrm>
          <a:prstGeom prst="rect">
            <a:avLst/>
          </a:prstGeom>
        </p:spPr>
      </p:pic>
    </p:spTree>
    <p:extLst>
      <p:ext uri="{BB962C8B-B14F-4D97-AF65-F5344CB8AC3E}">
        <p14:creationId xmlns="" xmlns:p14="http://schemas.microsoft.com/office/powerpoint/2010/main" val="1590099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xmlns=""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4033997682"/>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00743"/>
            <a:ext cx="11259015" cy="4801314"/>
          </a:xfrm>
          <a:prstGeom prst="rect">
            <a:avLst/>
          </a:prstGeom>
          <a:noFill/>
        </p:spPr>
        <p:txBody>
          <a:bodyPr wrap="square" rtlCol="0">
            <a:spAutoFit/>
          </a:bodyPr>
          <a:lstStyle/>
          <a:p>
            <a:pPr algn="ctr"/>
            <a:r>
              <a:rPr lang="vi-VN" sz="3600" b="1" dirty="0" smtClean="0">
                <a:latin typeface="+mj-lt"/>
              </a:rPr>
              <a:t>Y</a:t>
            </a:r>
            <a:r>
              <a:rPr lang="pl-PL" sz="3600" b="1" dirty="0" smtClean="0">
                <a:latin typeface="Times New Roman" pitchFamily="18" charset="0"/>
                <a:cs typeface="Times New Roman" pitchFamily="18" charset="0"/>
              </a:rPr>
              <a:t>ÊU CẦU CẦN ĐẠT</a:t>
            </a:r>
            <a:r>
              <a:rPr lang="vi-VN" sz="3600" b="1" dirty="0" smtClean="0">
                <a:latin typeface="Times New Roman" pitchFamily="18" charset="0"/>
                <a:cs typeface="Times New Roman" pitchFamily="18" charset="0"/>
              </a:rPr>
              <a:t>:</a:t>
            </a:r>
            <a:endParaRPr lang="vi-VN" sz="3600" dirty="0" smtClean="0">
              <a:latin typeface="Times New Roman" pitchFamily="18" charset="0"/>
              <a:cs typeface="Times New Roman" pitchFamily="18" charset="0"/>
            </a:endParaRPr>
          </a:p>
          <a:p>
            <a:r>
              <a:rPr lang="vi-VN" sz="3600" dirty="0" smtClean="0">
                <a:latin typeface="+mj-lt"/>
              </a:rPr>
              <a:t>- </a:t>
            </a:r>
            <a:r>
              <a:rPr lang="pl-PL" sz="3600" dirty="0" smtClean="0">
                <a:latin typeface="+mj-lt"/>
              </a:rPr>
              <a:t>Tự tìm đọc một bài thơ viết về vẻ đẹp  thiên nhiên ; chia sẻ với người khác tên bài thơ, và những nhân vật mà em thích.</a:t>
            </a:r>
            <a:endParaRPr lang="vi-VN" sz="3600" dirty="0" smtClean="0">
              <a:latin typeface="+mj-lt"/>
            </a:endParaRPr>
          </a:p>
          <a:p>
            <a:r>
              <a:rPr lang="vi-VN" sz="3600" dirty="0" smtClean="0">
                <a:latin typeface="+mj-lt"/>
              </a:rPr>
              <a:t>- Biết </a:t>
            </a:r>
            <a:r>
              <a:rPr lang="pl-PL" sz="3600" dirty="0" smtClean="0">
                <a:latin typeface="+mj-lt"/>
              </a:rPr>
              <a:t>chia sẻ những trải nghiệm, suy nghĩ, cảm xúc có liên quan đến văn bản đọc; trao đổi về nội dung bài thơ, câu chuyện.</a:t>
            </a:r>
            <a:endParaRPr lang="vi-VN" sz="3600" dirty="0" smtClean="0">
              <a:latin typeface="+mj-lt"/>
            </a:endParaRPr>
          </a:p>
          <a:p>
            <a:r>
              <a:rPr lang="pl-PL" sz="3600" dirty="0" smtClean="0">
                <a:latin typeface="+mj-lt"/>
              </a:rPr>
              <a:t>- Phát triển năng lực giao tiếp, hợp tác.</a:t>
            </a:r>
            <a:endParaRPr lang="vi-VN" sz="3600" dirty="0" smtClean="0">
              <a:latin typeface="+mj-lt"/>
            </a:endParaRPr>
          </a:p>
          <a:p>
            <a:r>
              <a:rPr lang="pl-PL" sz="3600" dirty="0" smtClean="0">
                <a:latin typeface="+mj-lt"/>
              </a:rPr>
              <a:t>- Yêu thích đọc sách, yêu quê hương đất nước.</a:t>
            </a:r>
            <a:endParaRPr lang="vi-VN" sz="3600" dirty="0" smtClean="0">
              <a:latin typeface="+mj-lt"/>
            </a:endParaRPr>
          </a:p>
          <a:p>
            <a:endParaRPr lang="vi-V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đẹp</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thiên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nhiên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Trao</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đổi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suy</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nghĩ</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thơ</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dirty="0" smtClean="0">
                <a:solidFill>
                  <a:srgbClr val="333333"/>
                </a:solidFill>
                <a:latin typeface="Helvetica Neue"/>
              </a:rPr>
              <a:t>	  </a:t>
            </a:r>
            <a:r>
              <a:rPr lang="vi-VN" sz="2800" b="1" dirty="0" smtClean="0">
                <a:solidFill>
                  <a:srgbClr val="333333"/>
                </a:solidFill>
                <a:latin typeface="Times New Roman" pitchFamily="18" charset="0"/>
                <a:cs typeface="Times New Roman" pitchFamily="18" charset="0"/>
              </a:rPr>
              <a:t>GIÓ</a:t>
            </a:r>
            <a:endParaRPr lang="vi-VN" sz="2800" dirty="0">
              <a:solidFill>
                <a:srgbClr val="333333"/>
              </a:solidFill>
              <a:latin typeface="Times New Roman" pitchFamily="18" charset="0"/>
              <a:cs typeface="Times New Roman" pitchFamily="18" charset="0"/>
            </a:endParaRPr>
          </a:p>
          <a:p>
            <a:pPr algn="just"/>
            <a:endParaRPr lang="vi-VN" sz="2800" dirty="0">
              <a:solidFill>
                <a:srgbClr val="333333"/>
              </a:solidFill>
              <a:latin typeface="Helvetica Neue"/>
            </a:endParaRPr>
          </a:p>
          <a:p>
            <a:pPr algn="just"/>
            <a:r>
              <a:rPr lang="vi-VN" sz="2800" dirty="0">
                <a:solidFill>
                  <a:srgbClr val="333333"/>
                </a:solidFill>
                <a:latin typeface="Helvetica Neue"/>
              </a:rPr>
              <a:t>Gió lúc nào cũng chạy</a:t>
            </a:r>
          </a:p>
          <a:p>
            <a:pPr algn="just"/>
            <a:r>
              <a:rPr lang="vi-VN" sz="2800" dirty="0">
                <a:solidFill>
                  <a:srgbClr val="333333"/>
                </a:solidFill>
                <a:latin typeface="Helvetica Neue"/>
              </a:rPr>
              <a:t>Suốt ngày vội thế à</a:t>
            </a:r>
          </a:p>
          <a:p>
            <a:pPr algn="just"/>
            <a:r>
              <a:rPr lang="vi-VN" sz="2800" dirty="0">
                <a:solidFill>
                  <a:srgbClr val="333333"/>
                </a:solidFill>
                <a:latin typeface="Helvetica Neue"/>
              </a:rPr>
              <a:t>Lúc nào cũng huýt sáo</a:t>
            </a:r>
          </a:p>
          <a:p>
            <a:pPr algn="just"/>
            <a:r>
              <a:rPr lang="vi-VN" sz="2800" dirty="0">
                <a:solidFill>
                  <a:srgbClr val="333333"/>
                </a:solidFill>
                <a:latin typeface="Helvetica Neue"/>
              </a:rPr>
              <a:t>Lúc nào cũng hát ca …</a:t>
            </a:r>
          </a:p>
          <a:p>
            <a:pPr algn="just"/>
            <a:endParaRPr lang="vi-VN" sz="2800" dirty="0">
              <a:solidFill>
                <a:srgbClr val="333333"/>
              </a:solidFill>
              <a:latin typeface="Helvetica Neue"/>
            </a:endParaRPr>
          </a:p>
          <a:p>
            <a:pPr algn="just"/>
            <a:r>
              <a:rPr lang="vi-VN" sz="2800" dirty="0">
                <a:solidFill>
                  <a:srgbClr val="333333"/>
                </a:solidFill>
                <a:latin typeface="Helvetica Neue"/>
              </a:rPr>
              <a:t>Gió thích chơi chong chóng</a:t>
            </a:r>
          </a:p>
          <a:p>
            <a:pPr algn="just"/>
            <a:r>
              <a:rPr lang="vi-VN" sz="2800" dirty="0">
                <a:solidFill>
                  <a:srgbClr val="333333"/>
                </a:solidFill>
                <a:latin typeface="Helvetica Neue"/>
              </a:rPr>
              <a:t>Cùng bé chơi thả diều</a:t>
            </a:r>
          </a:p>
          <a:p>
            <a:pPr algn="just"/>
            <a:r>
              <a:rPr lang="vi-VN" sz="2800" dirty="0">
                <a:solidFill>
                  <a:srgbClr val="333333"/>
                </a:solidFill>
                <a:latin typeface="Helvetica Neue"/>
              </a:rPr>
              <a:t>Lại giật tung nón bé</a:t>
            </a:r>
          </a:p>
          <a:p>
            <a:pPr algn="just"/>
            <a:r>
              <a:rPr lang="vi-VN" sz="2800" dirty="0">
                <a:solidFill>
                  <a:srgbClr val="333333"/>
                </a:solidFill>
                <a:latin typeface="Helvetica Neue"/>
              </a:rPr>
              <a:t>Gió bông đùa chọc trêu</a:t>
            </a:r>
            <a:endParaRPr lang="vi-VN" sz="2800" b="0" i="0" dirty="0">
              <a:solidFill>
                <a:srgbClr val="333333"/>
              </a:solidFill>
              <a:effectLst/>
              <a:latin typeface="Helvetica Neue"/>
            </a:endParaRPr>
          </a:p>
        </p:txBody>
      </p:sp>
      <p:pic>
        <p:nvPicPr>
          <p:cNvPr id="5" name="Picture 4"/>
          <p:cNvPicPr>
            <a:picLocks noChangeAspect="1"/>
          </p:cNvPicPr>
          <p:nvPr/>
        </p:nvPicPr>
        <p:blipFill>
          <a:blip r:embed="rId2" cstate="print"/>
          <a:stretch>
            <a:fillRect/>
          </a:stretch>
        </p:blipFill>
        <p:spPr>
          <a:xfrm>
            <a:off x="4967785" y="1452282"/>
            <a:ext cx="7025435" cy="5131054"/>
          </a:xfrm>
          <a:prstGeom prst="rect">
            <a:avLst/>
          </a:prstGeom>
        </p:spPr>
      </p:pic>
    </p:spTree>
    <p:extLst>
      <p:ext uri="{BB962C8B-B14F-4D97-AF65-F5344CB8AC3E}">
        <p14:creationId xmlns=""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1" cstate="print">
            <a:extLst>
              <a:ext uri="{BEBA8EAE-BF5A-486C-A8C5-ECC9F3942E4B}">
                <a14:imgProps xmlns="" xmlns:a14="http://schemas.microsoft.com/office/drawing/2010/main">
                  <a14:imgLayer r:embed="rId16">
                    <a14:imgEffect>
                      <a14:backgroundRemoval t="4568" b="92614" l="2875" r="95813"/>
                    </a14:imgEffect>
                  </a14:imgLayer>
                </a14:imgProps>
              </a:ext>
              <a:ext uri="{28A0092B-C50C-407E-A947-70E740481C1C}">
                <a14:useLocalDpi xmlns=""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1"/>
            <p:extLst>
              <p:ext uri="{DAA4B4D4-6D71-4841-9C94-3DE7FCFB9230}">
                <p14:media xmlns="" xmlns:p14="http://schemas.microsoft.com/office/powerpoint/2010/main" r:embed="rId18"/>
              </p:ext>
            </p:extLst>
          </p:nvPr>
        </p:nvPicPr>
        <p:blipFill>
          <a:blip r:embed="rId19" cstate="print"/>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2"/>
            <p:extLst>
              <p:ext uri="{DAA4B4D4-6D71-4841-9C94-3DE7FCFB9230}">
                <p14:media xmlns="" xmlns:p14="http://schemas.microsoft.com/office/powerpoint/2010/main" r:embed="rId20"/>
              </p:ext>
            </p:extLst>
          </p:nvPr>
        </p:nvPicPr>
        <p:blipFill>
          <a:blip r:embed="rId19" cstate="print"/>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3"/>
            <p:extLst>
              <p:ext uri="{DAA4B4D4-6D71-4841-9C94-3DE7FCFB9230}">
                <p14:media xmlns="" xmlns:p14="http://schemas.microsoft.com/office/powerpoint/2010/main" r:embed="rId23"/>
              </p:ext>
            </p:extLst>
          </p:nvPr>
        </p:nvPicPr>
        <p:blipFill>
          <a:blip r:embed="rId19" cstate="print"/>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4"/>
            <p:extLst>
              <p:ext uri="{DAA4B4D4-6D71-4841-9C94-3DE7FCFB9230}">
                <p14:media xmlns="" xmlns:p14="http://schemas.microsoft.com/office/powerpoint/2010/main" r:embed="rId24"/>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cstate="print"/>
          <a:stretch>
            <a:fillRect/>
          </a:stretch>
        </p:blipFill>
        <p:spPr>
          <a:xfrm>
            <a:off x="1048871" y="2124075"/>
            <a:ext cx="9937375" cy="3577478"/>
          </a:xfrm>
          <a:prstGeom prst="rect">
            <a:avLst/>
          </a:prstGeom>
        </p:spPr>
      </p:pic>
    </p:spTree>
    <p:extLst>
      <p:ext uri="{BB962C8B-B14F-4D97-AF65-F5344CB8AC3E}">
        <p14:creationId xmlns="" xmlns:p14="http://schemas.microsoft.com/office/powerpoint/2010/main" val="3733734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459" b="100000" l="0" r="100000"/>
                    </a14:imgEffect>
                  </a14:imgLayer>
                </a14:imgProps>
              </a:ext>
              <a:ext uri="{28A0092B-C50C-407E-A947-70E740481C1C}">
                <a14:useLocalDpi xmlns=""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1692" b="99769" l="10000" r="95769"/>
                    </a14:imgEffect>
                  </a14:imgLayer>
                </a14:imgProps>
              </a:ext>
              <a:ext uri="{28A0092B-C50C-407E-A947-70E740481C1C}">
                <a14:useLocalDpi xmlns=""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 xmlns:a14="http://schemas.microsoft.com/office/drawing/2010/main">
                  <a14:imgLayer r:embed="rId10">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cstate="print">
            <a:extLst>
              <a:ext uri="{BEBA8EAE-BF5A-486C-A8C5-ECC9F3942E4B}">
                <a14:imgProps xmlns="" xmlns:a14="http://schemas.microsoft.com/office/drawing/2010/main">
                  <a14:imgLayer r:embed="rId16">
                    <a14:imgEffect>
                      <a14:backgroundRemoval t="10000" b="90000" l="0" r="32889"/>
                    </a14:imgEffect>
                  </a14:imgLayer>
                </a14:imgProps>
              </a:ext>
              <a:ext uri="{28A0092B-C50C-407E-A947-70E740481C1C}">
                <a14:useLocalDpi xmlns=""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cstate="print">
            <a:extLst>
              <a:ext uri="{BEBA8EAE-BF5A-486C-A8C5-ECC9F3942E4B}">
                <a14:imgProps xmln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cstate="print">
            <a:extLst>
              <a:ext uri="{BEBA8EAE-BF5A-486C-A8C5-ECC9F3942E4B}">
                <a14:imgProps xmlns="" xmlns:a14="http://schemas.microsoft.com/office/drawing/2010/main">
                  <a14:imgLayer r:embed="rId26">
                    <a14:imgEffect>
                      <a14:backgroundRemoval t="400" b="99600" l="9664" r="89916"/>
                    </a14:imgEffect>
                  </a14:imgLayer>
                </a14:imgProps>
              </a:ext>
              <a:ext uri="{28A0092B-C50C-407E-A947-70E740481C1C}">
                <a14:useLocalDpi xmlns=""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cstate="print">
            <a:extLst>
              <a:ext uri="{BEBA8EAE-BF5A-486C-A8C5-ECC9F3942E4B}">
                <a14:imgProps xmlns="" xmlns:a14="http://schemas.microsoft.com/office/drawing/2010/main">
                  <a14:imgLayer r:embed="rId28">
                    <a14:imgEffect>
                      <a14:backgroundRemoval t="10000" b="90000" l="4000" r="100000"/>
                    </a14:imgEffect>
                  </a14:imgLayer>
                </a14:imgProps>
              </a:ext>
              <a:ext uri="{28A0092B-C50C-407E-A947-70E740481C1C}">
                <a14:useLocalDpi xmlns=""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cstate="print">
            <a:extLst>
              <a:ext uri="{28A0092B-C50C-407E-A947-70E740481C1C}">
                <a14:useLocalDpi xmlns=""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cstate="print">
            <a:extLst>
              <a:ext uri="{BEBA8EAE-BF5A-486C-A8C5-ECC9F3942E4B}">
                <a14:imgProps xmln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cstate="print"/>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cstate="print"/>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971" y="751114"/>
            <a:ext cx="11006785" cy="5539978"/>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YÊU CẦU CẦN ĐẠT</a:t>
            </a:r>
            <a:r>
              <a:rPr lang="vi-VN" sz="2800" dirty="0" smtClean="0">
                <a:latin typeface="Times New Roman" pitchFamily="18" charset="0"/>
                <a:cs typeface="Times New Roman" pitchFamily="18" charset="0"/>
              </a:rPr>
              <a:t>:</a:t>
            </a:r>
          </a:p>
          <a:p>
            <a:r>
              <a:rPr lang="vi-VN" sz="2800" dirty="0" smtClean="0">
                <a:latin typeface="Times New Roman" pitchFamily="18" charset="0"/>
                <a:cs typeface="Times New Roman" pitchFamily="18" charset="0"/>
              </a:rPr>
              <a:t>- Đọc đúng, rõ ràng bài thơ, biết ngắt đúng nhịp thơ, nhấn giọng phù hợp.</a:t>
            </a:r>
          </a:p>
          <a:p>
            <a:r>
              <a:rPr lang="vi-VN" sz="2800" dirty="0" smtClean="0">
                <a:latin typeface="Times New Roman" pitchFamily="18" charset="0"/>
                <a:cs typeface="Times New Roman" pitchFamily="18" charset="0"/>
              </a:rPr>
              <a:t>- Đọc hiểu: Trả lời được các câu hỏi của bài. Hiểu nội dung bài: vẻ đẹp của cây tre và vẻ đẹp thiên nhiên làng quê; Ca ngợi cây tre là biểu tượng cho sức sống bền bỉ, kiên cường, đoàn kết của người dân Việt Nam; Cây tre còn là người bạn thân thiết của mỗi gia đình. </a:t>
            </a:r>
          </a:p>
          <a:p>
            <a:r>
              <a:rPr lang="vi-VN" sz="2800" dirty="0" smtClean="0">
                <a:latin typeface="Times New Roman" pitchFamily="18" charset="0"/>
                <a:cs typeface="Times New Roman" pitchFamily="18" charset="0"/>
              </a:rPr>
              <a:t>- Biết nói từ chỉ thời gian.</a:t>
            </a:r>
          </a:p>
          <a:p>
            <a:r>
              <a:rPr lang="vi-VN" sz="2800" dirty="0" smtClean="0">
                <a:latin typeface="Times New Roman" pitchFamily="18" charset="0"/>
                <a:cs typeface="Times New Roman" pitchFamily="18" charset="0"/>
              </a:rPr>
              <a:t>- Hình thành và phát triển năng lực văn học: Cảm nhận được cái hay, cái đẹp của những từ ngữ, hình ảnh trong bài thơ.</a:t>
            </a:r>
          </a:p>
          <a:p>
            <a:r>
              <a:rPr lang="vi-VN" sz="2800" dirty="0" smtClean="0">
                <a:latin typeface="Times New Roman" pitchFamily="18" charset="0"/>
                <a:cs typeface="Times New Roman" pitchFamily="18" charset="0"/>
              </a:rPr>
              <a:t>- Yêu quê hương đất nước</a:t>
            </a:r>
          </a:p>
          <a:p>
            <a:r>
              <a:rPr lang="vi-VN" sz="2800" dirty="0" smtClean="0">
                <a:latin typeface="Times New Roman" pitchFamily="18" charset="0"/>
                <a:cs typeface="Times New Roman" pitchFamily="18" charset="0"/>
              </a:rPr>
              <a:t>- HS chăm chú, hứng thú với bài học, có tinh thần hợp tác trong làm việc nhóm.   </a:t>
            </a:r>
          </a:p>
          <a:p>
            <a:endParaRPr lang="vi-V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2009495" y="1720103"/>
            <a:ext cx="8559893" cy="3416673"/>
          </a:xfrm>
          <a:prstGeom prst="rect">
            <a:avLst/>
          </a:prstGeom>
        </p:spPr>
      </p:pic>
    </p:spTree>
    <p:extLst>
      <p:ext uri="{BB962C8B-B14F-4D97-AF65-F5344CB8AC3E}">
        <p14:creationId xmlns="" xmlns:p14="http://schemas.microsoft.com/office/powerpoint/2010/main" val="17461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5958112" y="3579833"/>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5889224" y="1089303"/>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cSld>
  <p:clrMapOvr>
    <a:masterClrMapping/>
  </p:clrMapOvr>
  <mc:AlternateContent xmlns:mc="http://schemas.openxmlformats.org/markup-compatibility/2006">
    <mc:Choice xmlns=""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2066</Words>
  <Application>Microsoft Office PowerPoint</Application>
  <PresentationFormat>Custom</PresentationFormat>
  <Paragraphs>282</Paragraphs>
  <Slides>42</Slides>
  <Notes>14</Notes>
  <HiddenSlides>0</HiddenSlides>
  <MMClips>19</MMClips>
  <ScaleCrop>false</ScaleCrop>
  <HeadingPairs>
    <vt:vector size="4" baseType="variant">
      <vt:variant>
        <vt:lpstr>Theme</vt:lpstr>
      </vt:variant>
      <vt:variant>
        <vt:i4>8</vt:i4>
      </vt:variant>
      <vt:variant>
        <vt:lpstr>Slide Titles</vt:lpstr>
      </vt:variant>
      <vt:variant>
        <vt:i4>42</vt:i4>
      </vt:variant>
    </vt:vector>
  </HeadingPairs>
  <TitlesOfParts>
    <vt:vector size="50" baseType="lpstr">
      <vt:lpstr>1_Office Theme</vt:lpstr>
      <vt:lpstr>2_Office Theme</vt:lpstr>
      <vt:lpstr>3_Office Theme</vt:lpstr>
      <vt:lpstr>2_Office 主题​​</vt:lpstr>
      <vt:lpstr>4_Office Theme</vt:lpstr>
      <vt:lpstr>5_Office Theme</vt:lpstr>
      <vt:lpstr>8_Office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1. Tìm những từ ngữ chỉ thời gian trong bài</vt:lpstr>
      <vt:lpstr>Slide 19</vt:lpstr>
      <vt:lpstr>Slide 20</vt:lpstr>
      <vt:lpstr>Slide 21</vt:lpstr>
      <vt:lpstr>Slide 22</vt:lpstr>
      <vt:lpstr>Slide 23</vt:lpstr>
      <vt:lpstr>b. Chọn iêt hoặc iêc thay vào ô vuông.</vt:lpstr>
      <vt:lpstr>Slide 25</vt:lpstr>
      <vt:lpstr>Slide 26</vt:lpstr>
      <vt:lpstr>Slide 27</vt:lpstr>
      <vt:lpstr>Slide 28</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Slide 32</vt:lpstr>
      <vt:lpstr>Slide 33</vt:lpstr>
      <vt:lpstr>Slide 34</vt:lpstr>
      <vt:lpstr>2. Viết 3 – 5 câu kể về một sự việc đã chứng kiến hoặc tham gia ở nơi em sống.</vt:lpstr>
      <vt:lpstr>Slide 36</vt:lpstr>
      <vt:lpstr>Slide 37</vt:lpstr>
      <vt:lpstr>Slide 38</vt:lpstr>
      <vt:lpstr>Tìm đọc một bài thơ, về vẻ đẹp thiên nhiên. Trao đổi với các bạn suy nghĩ của em về bài thơ.</vt:lpstr>
      <vt:lpstr>2.Viết vào nhật kí đọc sách một khổ thơ em thích.</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7</cp:lastModifiedBy>
  <cp:revision>58</cp:revision>
  <dcterms:created xsi:type="dcterms:W3CDTF">2021-05-27T08:02:03Z</dcterms:created>
  <dcterms:modified xsi:type="dcterms:W3CDTF">2023-02-11T08:24:07Z</dcterms:modified>
</cp:coreProperties>
</file>