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3" r:id="rId5"/>
    <p:sldId id="264" r:id="rId6"/>
    <p:sldId id="265" r:id="rId7"/>
    <p:sldId id="261" r:id="rId8"/>
    <p:sldId id="266" r:id="rId9"/>
    <p:sldId id="267" r:id="rId10"/>
    <p:sldId id="268" r:id="rId11"/>
    <p:sldId id="269" r:id="rId12"/>
    <p:sldId id="270" r:id="rId13"/>
    <p:sldId id="271" r:id="rId14"/>
    <p:sldId id="262"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155" d="100"/>
          <a:sy n="155" d="100"/>
        </p:scale>
        <p:origin x="8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8"/>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4.wdp"/><Relationship Id="rId17" Type="http://schemas.openxmlformats.org/officeDocument/2006/relationships/image" Target="../media/image12.png"/><Relationship Id="rId2" Type="http://schemas.openxmlformats.org/officeDocument/2006/relationships/image" Target="../media/image3.jpeg"/><Relationship Id="rId16" Type="http://schemas.microsoft.com/office/2007/relationships/hdphoto" Target="../media/hdphoto6.wdp"/><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sp>
        <p:nvSpPr>
          <p:cNvPr id="17" name="圆角矩形 16">
            <a:extLst>
              <a:ext uri="{FF2B5EF4-FFF2-40B4-BE49-F238E27FC236}">
                <a16:creationId xmlns:a16="http://schemas.microsoft.com/office/drawing/2014/main" id="{8E78A7AD-A602-2D4F-A1E5-A87E811DF330}"/>
              </a:ext>
            </a:extLst>
          </p:cNvPr>
          <p:cNvSpPr/>
          <p:nvPr/>
        </p:nvSpPr>
        <p:spPr>
          <a:xfrm>
            <a:off x="3855029" y="4531199"/>
            <a:ext cx="5213000" cy="686599"/>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思源黑体 CN Normal"/>
              <a:cs typeface="+mn-cs"/>
            </a:endParaRPr>
          </a:p>
        </p:txBody>
      </p:sp>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9" name="Picture 4" descr="Red apples in a basket isolated on white Vector Image"/>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410" b="92418" l="0" r="98100"/>
                    </a14:imgEffect>
                  </a14:imgLayer>
                </a14:imgProps>
              </a:ext>
              <a:ext uri="{28A0092B-C50C-407E-A947-70E740481C1C}">
                <a14:useLocalDpi xmlns:a14="http://schemas.microsoft.com/office/drawing/2010/main" val="0"/>
              </a:ext>
            </a:extLst>
          </a:blip>
          <a:srcRect/>
          <a:stretch>
            <a:fillRect/>
          </a:stretch>
        </p:blipFill>
        <p:spPr bwMode="auto">
          <a:xfrm>
            <a:off x="9596828" y="2481475"/>
            <a:ext cx="2559982" cy="2489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9,670 Food Scale Illustrations &amp;amp; Clip Art - iStock"/>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431009" y="4276692"/>
            <a:ext cx="2891620" cy="28810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7"/>
          <a:stretch>
            <a:fillRect/>
          </a:stretch>
        </p:blipFill>
        <p:spPr>
          <a:xfrm>
            <a:off x="-1627279" y="-180834"/>
            <a:ext cx="3072650" cy="2091109"/>
          </a:xfrm>
          <a:prstGeom prst="rect">
            <a:avLst/>
          </a:prstGeom>
        </p:spPr>
      </p:pic>
      <p:pic>
        <p:nvPicPr>
          <p:cNvPr id="20" name="Picture 19"/>
          <p:cNvPicPr>
            <a:picLocks noChangeAspect="1"/>
          </p:cNvPicPr>
          <p:nvPr/>
        </p:nvPicPr>
        <p:blipFill>
          <a:blip r:embed="rId18"/>
          <a:stretch>
            <a:fillRect/>
          </a:stretch>
        </p:blipFill>
        <p:spPr>
          <a:xfrm>
            <a:off x="2704641" y="1648008"/>
            <a:ext cx="7487630" cy="3846699"/>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32" presetClass="emph" presetSubtype="0" fill="hold" nodeType="after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7"/>
                                        </p:tgtEl>
                                        <p:attrNameLst>
                                          <p:attrName>r</p:attrName>
                                        </p:attrNameLst>
                                      </p:cBhvr>
                                    </p:animRot>
                                    <p:animRot by="-240000">
                                      <p:cBhvr>
                                        <p:cTn id="47" dur="200" fill="hold">
                                          <p:stCondLst>
                                            <p:cond delay="200"/>
                                          </p:stCondLst>
                                        </p:cTn>
                                        <p:tgtEl>
                                          <p:spTgt spid="7"/>
                                        </p:tgtEl>
                                        <p:attrNameLst>
                                          <p:attrName>r</p:attrName>
                                        </p:attrNameLst>
                                      </p:cBhvr>
                                    </p:animRot>
                                    <p:animRot by="240000">
                                      <p:cBhvr>
                                        <p:cTn id="48" dur="200" fill="hold">
                                          <p:stCondLst>
                                            <p:cond delay="400"/>
                                          </p:stCondLst>
                                        </p:cTn>
                                        <p:tgtEl>
                                          <p:spTgt spid="7"/>
                                        </p:tgtEl>
                                        <p:attrNameLst>
                                          <p:attrName>r</p:attrName>
                                        </p:attrNameLst>
                                      </p:cBhvr>
                                    </p:animRot>
                                    <p:animRot by="-240000">
                                      <p:cBhvr>
                                        <p:cTn id="49" dur="200" fill="hold">
                                          <p:stCondLst>
                                            <p:cond delay="600"/>
                                          </p:stCondLst>
                                        </p:cTn>
                                        <p:tgtEl>
                                          <p:spTgt spid="7"/>
                                        </p:tgtEl>
                                        <p:attrNameLst>
                                          <p:attrName>r</p:attrName>
                                        </p:attrNameLst>
                                      </p:cBhvr>
                                    </p:animRot>
                                    <p:animRot by="120000">
                                      <p:cBhvr>
                                        <p:cTn id="50" dur="200" fill="hold">
                                          <p:stCondLst>
                                            <p:cond delay="800"/>
                                          </p:stCondLst>
                                        </p:cTn>
                                        <p:tgtEl>
                                          <p:spTgt spid="7"/>
                                        </p:tgtEl>
                                        <p:attrNameLst>
                                          <p:attrName>r</p:attrName>
                                        </p:attrNameLst>
                                      </p:cBhvr>
                                    </p:animRot>
                                  </p:childTnLst>
                                </p:cTn>
                              </p:par>
                              <p:par>
                                <p:cTn id="51" presetID="32" presetClass="emph" presetSubtype="0" fill="hold" nodeType="withEffect">
                                  <p:stCondLst>
                                    <p:cond delay="0"/>
                                  </p:stCondLst>
                                  <p:childTnLst>
                                    <p:animRot by="120000">
                                      <p:cBhvr>
                                        <p:cTn id="52" dur="100" fill="hold">
                                          <p:stCondLst>
                                            <p:cond delay="0"/>
                                          </p:stCondLst>
                                        </p:cTn>
                                        <p:tgtEl>
                                          <p:spTgt spid="8"/>
                                        </p:tgtEl>
                                        <p:attrNameLst>
                                          <p:attrName>r</p:attrName>
                                        </p:attrNameLst>
                                      </p:cBhvr>
                                    </p:animRot>
                                    <p:animRot by="-240000">
                                      <p:cBhvr>
                                        <p:cTn id="53" dur="200" fill="hold">
                                          <p:stCondLst>
                                            <p:cond delay="200"/>
                                          </p:stCondLst>
                                        </p:cTn>
                                        <p:tgtEl>
                                          <p:spTgt spid="8"/>
                                        </p:tgtEl>
                                        <p:attrNameLst>
                                          <p:attrName>r</p:attrName>
                                        </p:attrNameLst>
                                      </p:cBhvr>
                                    </p:animRot>
                                    <p:animRot by="240000">
                                      <p:cBhvr>
                                        <p:cTn id="54" dur="200" fill="hold">
                                          <p:stCondLst>
                                            <p:cond delay="400"/>
                                          </p:stCondLst>
                                        </p:cTn>
                                        <p:tgtEl>
                                          <p:spTgt spid="8"/>
                                        </p:tgtEl>
                                        <p:attrNameLst>
                                          <p:attrName>r</p:attrName>
                                        </p:attrNameLst>
                                      </p:cBhvr>
                                    </p:animRot>
                                    <p:animRot by="-240000">
                                      <p:cBhvr>
                                        <p:cTn id="55" dur="200" fill="hold">
                                          <p:stCondLst>
                                            <p:cond delay="600"/>
                                          </p:stCondLst>
                                        </p:cTn>
                                        <p:tgtEl>
                                          <p:spTgt spid="8"/>
                                        </p:tgtEl>
                                        <p:attrNameLst>
                                          <p:attrName>r</p:attrName>
                                        </p:attrNameLst>
                                      </p:cBhvr>
                                    </p:animRot>
                                    <p:animRot by="120000">
                                      <p:cBhvr>
                                        <p:cTn id="56" dur="200" fill="hold">
                                          <p:stCondLst>
                                            <p:cond delay="800"/>
                                          </p:stCondLst>
                                        </p:cTn>
                                        <p:tgtEl>
                                          <p:spTgt spid="8"/>
                                        </p:tgtEl>
                                        <p:attrNameLst>
                                          <p:attrName>r</p:attrName>
                                        </p:attrNameLst>
                                      </p:cBhvr>
                                    </p:animRot>
                                  </p:childTnLst>
                                </p:cTn>
                              </p:par>
                            </p:childTnLst>
                          </p:cTn>
                        </p:par>
                        <p:par>
                          <p:cTn id="57" fill="hold">
                            <p:stCondLst>
                              <p:cond delay="2500"/>
                            </p:stCondLst>
                            <p:childTnLst>
                              <p:par>
                                <p:cTn id="58" presetID="5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Scale>
                                      <p:cBhvr>
                                        <p:cTn id="6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9"/>
                                        </p:tgtEl>
                                        <p:attrNameLst>
                                          <p:attrName>ppt_x</p:attrName>
                                          <p:attrName>ppt_y</p:attrName>
                                        </p:attrNameLst>
                                      </p:cBhvr>
                                    </p:animMotion>
                                    <p:animEffect transition="in" filter="fade">
                                      <p:cBhvr>
                                        <p:cTn id="62" dur="1000"/>
                                        <p:tgtEl>
                                          <p:spTgt spid="9"/>
                                        </p:tgtEl>
                                      </p:cBhvr>
                                    </p:animEffect>
                                  </p:childTnLst>
                                </p:cTn>
                              </p:par>
                              <p:par>
                                <p:cTn id="63" presetID="5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Scale>
                                      <p:cBhvr>
                                        <p:cTn id="65"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10"/>
                                        </p:tgtEl>
                                        <p:attrNameLst>
                                          <p:attrName>ppt_x</p:attrName>
                                          <p:attrName>ppt_y</p:attrName>
                                        </p:attrNameLst>
                                      </p:cBhvr>
                                    </p:animMotion>
                                    <p:animEffect transition="in" filter="fade">
                                      <p:cBhvr>
                                        <p:cTn id="67" dur="1000"/>
                                        <p:tgtEl>
                                          <p:spTgt spid="10"/>
                                        </p:tgtEl>
                                      </p:cBhvr>
                                    </p:animEffect>
                                  </p:childTnLst>
                                </p:cTn>
                              </p:par>
                            </p:childTnLst>
                          </p:cTn>
                        </p:par>
                        <p:par>
                          <p:cTn id="68" fill="hold">
                            <p:stCondLst>
                              <p:cond delay="3500"/>
                            </p:stCondLst>
                            <p:childTnLst>
                              <p:par>
                                <p:cTn id="69" presetID="53" presetClass="entr" presetSubtype="16"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015" y="1972491"/>
            <a:ext cx="11073297" cy="4465039"/>
          </a:xfrm>
          <a:prstGeom prst="rect">
            <a:avLst/>
          </a:prstGeom>
        </p:spPr>
      </p:pic>
    </p:spTree>
    <p:extLst>
      <p:ext uri="{BB962C8B-B14F-4D97-AF65-F5344CB8AC3E}">
        <p14:creationId xmlns:p14="http://schemas.microsoft.com/office/powerpoint/2010/main" val="62198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1084217"/>
            <a:ext cx="10502537" cy="1938992"/>
          </a:xfrm>
          <a:prstGeom prst="rect">
            <a:avLst/>
          </a:prstGeom>
          <a:noFill/>
        </p:spPr>
        <p:txBody>
          <a:bodyPr wrap="square" rtlCol="0">
            <a:spAutoFit/>
          </a:bodyPr>
          <a:lstStyle/>
          <a:p>
            <a:pPr algn="just"/>
            <a:r>
              <a:rPr lang="en-US" sz="4000" b="1">
                <a:latin typeface="Cambria" panose="02040503050406030204" pitchFamily="18" charset="0"/>
                <a:ea typeface="Cambria" panose="02040503050406030204" pitchFamily="18" charset="0"/>
              </a:rPr>
              <a:t>Để đo khối lượng các vật nặng hàng chục, hàng trăm, hàng nghìn ki-lô-gam, người ta còn dùng những đơn vị: </a:t>
            </a:r>
            <a:r>
              <a:rPr lang="en-US" sz="4000" b="1">
                <a:solidFill>
                  <a:srgbClr val="0070C0"/>
                </a:solidFill>
                <a:latin typeface="Cambria" panose="02040503050406030204" pitchFamily="18" charset="0"/>
                <a:ea typeface="Cambria" panose="02040503050406030204" pitchFamily="18" charset="0"/>
              </a:rPr>
              <a:t>yến, tạ, tấn</a:t>
            </a:r>
            <a:r>
              <a:rPr lang="en-US" sz="4000" b="1">
                <a:latin typeface="Cambria" panose="02040503050406030204" pitchFamily="18" charset="0"/>
                <a:ea typeface="Cambria" panose="02040503050406030204" pitchFamily="18" charset="0"/>
              </a:rPr>
              <a:t>.</a:t>
            </a:r>
          </a:p>
        </p:txBody>
      </p:sp>
      <p:grpSp>
        <p:nvGrpSpPr>
          <p:cNvPr id="7" name="Group 6"/>
          <p:cNvGrpSpPr/>
          <p:nvPr/>
        </p:nvGrpSpPr>
        <p:grpSpPr>
          <a:xfrm>
            <a:off x="471568" y="3488652"/>
            <a:ext cx="11159599" cy="1323441"/>
            <a:chOff x="718458" y="2791095"/>
            <a:chExt cx="10781212" cy="1323441"/>
          </a:xfrm>
        </p:grpSpPr>
        <p:sp>
          <p:nvSpPr>
            <p:cNvPr id="3" name="TextBox 2"/>
            <p:cNvSpPr txBox="1"/>
            <p:nvPr/>
          </p:nvSpPr>
          <p:spPr>
            <a:xfrm>
              <a:off x="718458" y="2791097"/>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yến</a:t>
              </a:r>
              <a:r>
                <a:rPr lang="en-US" sz="4000" b="1" dirty="0">
                  <a:solidFill>
                    <a:srgbClr val="C00000"/>
                  </a:solidFill>
                  <a:latin typeface="Cambria" panose="02040503050406030204" pitchFamily="18" charset="0"/>
                  <a:ea typeface="Cambria" panose="02040503050406030204" pitchFamily="18" charset="0"/>
                </a:rPr>
                <a:t> = 10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yến</a:t>
              </a:r>
              <a:endParaRPr lang="en-US" sz="4000" b="1" dirty="0">
                <a:solidFill>
                  <a:srgbClr val="C00000"/>
                </a:solidFill>
                <a:latin typeface="Cambria" panose="02040503050406030204" pitchFamily="18" charset="0"/>
                <a:ea typeface="Cambria" panose="02040503050406030204" pitchFamily="18" charset="0"/>
              </a:endParaRPr>
            </a:p>
          </p:txBody>
        </p:sp>
        <p:sp>
          <p:nvSpPr>
            <p:cNvPr id="5" name="TextBox 4"/>
            <p:cNvSpPr txBox="1"/>
            <p:nvPr/>
          </p:nvSpPr>
          <p:spPr>
            <a:xfrm>
              <a:off x="4306390" y="2791096"/>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tạ</a:t>
              </a:r>
              <a:r>
                <a:rPr lang="en-US" sz="4000" b="1" dirty="0">
                  <a:solidFill>
                    <a:srgbClr val="C00000"/>
                  </a:solidFill>
                  <a:latin typeface="Cambria" panose="02040503050406030204" pitchFamily="18" charset="0"/>
                  <a:ea typeface="Cambria" panose="02040503050406030204" pitchFamily="18" charset="0"/>
                </a:rPr>
                <a:t> = 100 kg</a:t>
              </a:r>
            </a:p>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10 </a:t>
              </a:r>
              <a:r>
                <a:rPr lang="en-US" sz="4000" b="1" dirty="0" err="1">
                  <a:solidFill>
                    <a:srgbClr val="C00000"/>
                  </a:solidFill>
                  <a:latin typeface="Cambria" panose="02040503050406030204" pitchFamily="18" charset="0"/>
                  <a:ea typeface="Cambria" panose="02040503050406030204" pitchFamily="18" charset="0"/>
                </a:rPr>
                <a:t>tạ</a:t>
              </a:r>
              <a:endParaRPr lang="en-US" sz="4000" b="1" dirty="0">
                <a:solidFill>
                  <a:srgbClr val="C00000"/>
                </a:solidFill>
                <a:latin typeface="Cambria" panose="02040503050406030204" pitchFamily="18" charset="0"/>
                <a:ea typeface="Cambria" panose="02040503050406030204" pitchFamily="18" charset="0"/>
              </a:endParaRPr>
            </a:p>
          </p:txBody>
        </p:sp>
        <p:sp>
          <p:nvSpPr>
            <p:cNvPr id="6" name="TextBox 5"/>
            <p:cNvSpPr txBox="1"/>
            <p:nvPr/>
          </p:nvSpPr>
          <p:spPr>
            <a:xfrm>
              <a:off x="7737568" y="2791095"/>
              <a:ext cx="3762102" cy="1323439"/>
            </a:xfrm>
            <a:prstGeom prst="rect">
              <a:avLst/>
            </a:prstGeom>
            <a:noFill/>
          </p:spPr>
          <p:txBody>
            <a:bodyPr wrap="square" rtlCol="0">
              <a:spAutoFit/>
            </a:bodyPr>
            <a:lstStyle/>
            <a:p>
              <a:pPr algn="just"/>
              <a:r>
                <a:rPr lang="en-US" sz="4000" b="1" dirty="0">
                  <a:solidFill>
                    <a:srgbClr val="C00000"/>
                  </a:solidFill>
                  <a:latin typeface="Cambria" panose="02040503050406030204" pitchFamily="18" charset="0"/>
                  <a:ea typeface="Cambria" panose="02040503050406030204" pitchFamily="18" charset="0"/>
                </a:rPr>
                <a:t>1 </a:t>
              </a:r>
              <a:r>
                <a:rPr lang="en-US" sz="4000" b="1" dirty="0" err="1">
                  <a:solidFill>
                    <a:srgbClr val="C00000"/>
                  </a:solidFill>
                  <a:latin typeface="Cambria" panose="02040503050406030204" pitchFamily="18" charset="0"/>
                  <a:ea typeface="Cambria" panose="02040503050406030204" pitchFamily="18" charset="0"/>
                </a:rPr>
                <a:t>tấn</a:t>
              </a:r>
              <a:r>
                <a:rPr lang="en-US" sz="4000" b="1" dirty="0">
                  <a:solidFill>
                    <a:srgbClr val="C00000"/>
                  </a:solidFill>
                  <a:latin typeface="Cambria" panose="02040503050406030204" pitchFamily="18" charset="0"/>
                  <a:ea typeface="Cambria" panose="02040503050406030204" pitchFamily="18" charset="0"/>
                </a:rPr>
                <a:t> = 1 000 kg</a:t>
              </a:r>
            </a:p>
          </p:txBody>
        </p:sp>
      </p:grpSp>
    </p:spTree>
    <p:extLst>
      <p:ext uri="{BB962C8B-B14F-4D97-AF65-F5344CB8AC3E}">
        <p14:creationId xmlns:p14="http://schemas.microsoft.com/office/powerpoint/2010/main" val="402559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796834"/>
            <a:ext cx="3558812" cy="47450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196" y="562015"/>
            <a:ext cx="4098198" cy="5267607"/>
          </a:xfrm>
          <a:prstGeom prst="rect">
            <a:avLst/>
          </a:prstGeom>
        </p:spPr>
      </p:pic>
      <p:sp>
        <p:nvSpPr>
          <p:cNvPr id="4" name="Rectangle 3"/>
          <p:cNvSpPr/>
          <p:nvPr/>
        </p:nvSpPr>
        <p:spPr>
          <a:xfrm>
            <a:off x="2129246" y="4924697"/>
            <a:ext cx="1737360"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5" name="Rectangle 4"/>
          <p:cNvSpPr/>
          <p:nvPr/>
        </p:nvSpPr>
        <p:spPr>
          <a:xfrm>
            <a:off x="9779727" y="4307477"/>
            <a:ext cx="1598022"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a:t>
            </a:r>
          </a:p>
        </p:txBody>
      </p:sp>
      <p:sp>
        <p:nvSpPr>
          <p:cNvPr id="6" name="Rectangle 5"/>
          <p:cNvSpPr/>
          <p:nvPr/>
        </p:nvSpPr>
        <p:spPr>
          <a:xfrm>
            <a:off x="3791907" y="5790433"/>
            <a:ext cx="4068806"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50 kg = </a:t>
            </a:r>
            <a:r>
              <a:rPr lang="en-US" sz="4000" b="1">
                <a:solidFill>
                  <a:srgbClr val="002060"/>
                </a:solidFill>
                <a:latin typeface="Cambria" panose="02040503050406030204" pitchFamily="18" charset="0"/>
                <a:ea typeface="Cambria" panose="02040503050406030204" pitchFamily="18" charset="0"/>
              </a:rPr>
              <a:t>5 yến</a:t>
            </a:r>
          </a:p>
        </p:txBody>
      </p:sp>
    </p:spTree>
    <p:extLst>
      <p:ext uri="{BB962C8B-B14F-4D97-AF65-F5344CB8AC3E}">
        <p14:creationId xmlns:p14="http://schemas.microsoft.com/office/powerpoint/2010/main" val="2370223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99031"/>
                    </a14:imgEffect>
                  </a14:imgLayer>
                </a14:imgProps>
              </a:ext>
              <a:ext uri="{28A0092B-C50C-407E-A947-70E740481C1C}">
                <a14:useLocalDpi xmlns:a14="http://schemas.microsoft.com/office/drawing/2010/main" val="0"/>
              </a:ext>
            </a:extLst>
          </a:blip>
          <a:stretch>
            <a:fillRect/>
          </a:stretch>
        </p:blipFill>
        <p:spPr>
          <a:xfrm>
            <a:off x="4007927" y="1515292"/>
            <a:ext cx="4084260" cy="3108958"/>
          </a:xfrm>
          <a:prstGeom prst="rect">
            <a:avLst/>
          </a:prstGeom>
        </p:spPr>
      </p:pic>
      <p:pic>
        <p:nvPicPr>
          <p:cNvPr id="2" name="Picture 6" descr="19,670 Food Scale Illustrations &amp;amp; Clip Art - iStoc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31992" y="3976951"/>
            <a:ext cx="2891620" cy="2881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083" y="695919"/>
            <a:ext cx="8989947" cy="617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Cambria" panose="02040503050406030204" pitchFamily="18" charset="0"/>
                <a:ea typeface="Cambria" panose="02040503050406030204" pitchFamily="18" charset="0"/>
              </a:rPr>
              <a:t>Con heo nặng </a:t>
            </a:r>
            <a:r>
              <a:rPr lang="en-US" sz="4000" b="1">
                <a:solidFill>
                  <a:schemeClr val="accent6">
                    <a:lumMod val="75000"/>
                  </a:schemeClr>
                </a:solidFill>
                <a:latin typeface="Cambria" panose="02040503050406030204" pitchFamily="18" charset="0"/>
                <a:ea typeface="Cambria" panose="02040503050406030204" pitchFamily="18" charset="0"/>
              </a:rPr>
              <a:t>100 kg </a:t>
            </a:r>
            <a:r>
              <a:rPr lang="en-US" sz="4000" b="1">
                <a:solidFill>
                  <a:srgbClr val="0070C0"/>
                </a:solidFill>
                <a:latin typeface="Cambria" panose="02040503050406030204" pitchFamily="18" charset="0"/>
                <a:ea typeface="Cambria" panose="02040503050406030204" pitchFamily="18" charset="0"/>
              </a:rPr>
              <a:t>= </a:t>
            </a:r>
            <a:r>
              <a:rPr lang="en-US" sz="4000" b="1">
                <a:solidFill>
                  <a:srgbClr val="002060"/>
                </a:solidFill>
                <a:latin typeface="Cambria" panose="02040503050406030204" pitchFamily="18" charset="0"/>
                <a:ea typeface="Cambria" panose="02040503050406030204" pitchFamily="18" charset="0"/>
              </a:rPr>
              <a:t>10 yến = </a:t>
            </a:r>
            <a:r>
              <a:rPr lang="en-US" sz="4000" b="1">
                <a:solidFill>
                  <a:srgbClr val="C00000"/>
                </a:solidFill>
                <a:latin typeface="Cambria" panose="02040503050406030204" pitchFamily="18" charset="0"/>
                <a:ea typeface="Cambria" panose="02040503050406030204" pitchFamily="18" charset="0"/>
              </a:rPr>
              <a:t>1 tạ</a:t>
            </a:r>
          </a:p>
        </p:txBody>
      </p:sp>
    </p:spTree>
    <p:extLst>
      <p:ext uri="{BB962C8B-B14F-4D97-AF65-F5344CB8AC3E}">
        <p14:creationId xmlns:p14="http://schemas.microsoft.com/office/powerpoint/2010/main" val="102915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665635" y="2225765"/>
            <a:ext cx="7743460" cy="3137660"/>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7381" y="511800"/>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6" name="TextBox 5"/>
          <p:cNvSpPr txBox="1"/>
          <p:nvPr/>
        </p:nvSpPr>
        <p:spPr>
          <a:xfrm>
            <a:off x="1171099" y="680062"/>
            <a:ext cx="10859792" cy="584775"/>
          </a:xfrm>
          <a:prstGeom prst="rect">
            <a:avLst/>
          </a:prstGeom>
          <a:noFill/>
        </p:spPr>
        <p:txBody>
          <a:bodyPr wrap="square" rtlCol="0">
            <a:spAutoFit/>
          </a:bodyPr>
          <a:lstStyle/>
          <a:p>
            <a:pPr algn="just">
              <a:lnSpc>
                <a:spcPct val="80000"/>
              </a:lnSpc>
            </a:pPr>
            <a:r>
              <a:rPr lang="en-US" sz="3900" b="1">
                <a:latin typeface="Cambria" panose="02040503050406030204" pitchFamily="18" charset="0"/>
                <a:ea typeface="Cambria" panose="02040503050406030204" pitchFamily="18" charset="0"/>
              </a:rPr>
              <a:t>Chọn số cân nặng thích hợp với mỗi con vật.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2" y="2063932"/>
            <a:ext cx="10980463" cy="3668645"/>
          </a:xfrm>
          <a:prstGeom prst="rect">
            <a:avLst/>
          </a:prstGeom>
        </p:spPr>
      </p:pic>
      <p:cxnSp>
        <p:nvCxnSpPr>
          <p:cNvPr id="9" name="Straight Connector 8"/>
          <p:cNvCxnSpPr/>
          <p:nvPr/>
        </p:nvCxnSpPr>
        <p:spPr>
          <a:xfrm>
            <a:off x="1476103" y="4167051"/>
            <a:ext cx="312202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39983" y="4167051"/>
            <a:ext cx="5292737"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37360" y="4167051"/>
            <a:ext cx="5589333"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471954" y="4082142"/>
            <a:ext cx="2137955" cy="90786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Số ?</a:t>
            </a:r>
          </a:p>
        </p:txBody>
      </p:sp>
      <p:sp>
        <p:nvSpPr>
          <p:cNvPr id="5" name="TextBox 4"/>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Số ?</a:t>
            </a:r>
          </a:p>
        </p:txBody>
      </p:sp>
      <p:grpSp>
        <p:nvGrpSpPr>
          <p:cNvPr id="9" name="Group 8"/>
          <p:cNvGrpSpPr/>
          <p:nvPr/>
        </p:nvGrpSpPr>
        <p:grpSpPr>
          <a:xfrm>
            <a:off x="627403" y="1346598"/>
            <a:ext cx="4480174" cy="769441"/>
            <a:chOff x="627403" y="1346598"/>
            <a:chExt cx="4480174" cy="769441"/>
          </a:xfrm>
        </p:grpSpPr>
        <p:sp>
          <p:nvSpPr>
            <p:cNvPr id="7" name="TextBox 6"/>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a) 2 yến =         kg</a:t>
              </a:r>
            </a:p>
          </p:txBody>
        </p:sp>
        <p:sp>
          <p:nvSpPr>
            <p:cNvPr id="8" name="Rounded Rectangle 7"/>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0" name="Group 9"/>
          <p:cNvGrpSpPr/>
          <p:nvPr/>
        </p:nvGrpSpPr>
        <p:grpSpPr>
          <a:xfrm>
            <a:off x="6187826" y="1319982"/>
            <a:ext cx="4836806" cy="769441"/>
            <a:chOff x="627403" y="1346598"/>
            <a:chExt cx="4836806" cy="769441"/>
          </a:xfrm>
        </p:grpSpPr>
        <p:sp>
          <p:nvSpPr>
            <p:cNvPr id="11" name="TextBox 10"/>
            <p:cNvSpPr txBox="1"/>
            <p:nvPr/>
          </p:nvSpPr>
          <p:spPr>
            <a:xfrm>
              <a:off x="627403" y="1346598"/>
              <a:ext cx="4836806"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20 kg =         yến</a:t>
              </a:r>
            </a:p>
          </p:txBody>
        </p:sp>
        <p:sp>
          <p:nvSpPr>
            <p:cNvPr id="12" name="Rounded Rectangle 11"/>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4" name="Group 13"/>
          <p:cNvGrpSpPr/>
          <p:nvPr/>
        </p:nvGrpSpPr>
        <p:grpSpPr>
          <a:xfrm>
            <a:off x="727937" y="2374649"/>
            <a:ext cx="4849655" cy="769441"/>
            <a:chOff x="727937" y="1345619"/>
            <a:chExt cx="4849655" cy="769441"/>
          </a:xfrm>
        </p:grpSpPr>
        <p:sp>
          <p:nvSpPr>
            <p:cNvPr id="15" name="TextBox 14"/>
            <p:cNvSpPr txBox="1"/>
            <p:nvPr/>
          </p:nvSpPr>
          <p:spPr>
            <a:xfrm>
              <a:off x="727937" y="1345619"/>
              <a:ext cx="4849655"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b)   3 tạ =          kg</a:t>
              </a:r>
            </a:p>
          </p:txBody>
        </p:sp>
        <p:sp>
          <p:nvSpPr>
            <p:cNvPr id="16" name="Rounded Rectangle 1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17" name="Group 16"/>
          <p:cNvGrpSpPr/>
          <p:nvPr/>
        </p:nvGrpSpPr>
        <p:grpSpPr>
          <a:xfrm>
            <a:off x="6187826" y="2349012"/>
            <a:ext cx="4480174" cy="769441"/>
            <a:chOff x="627403" y="1346598"/>
            <a:chExt cx="4480174" cy="769441"/>
          </a:xfrm>
        </p:grpSpPr>
        <p:sp>
          <p:nvSpPr>
            <p:cNvPr id="18" name="TextBox 17"/>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300 kg =         tạ</a:t>
              </a:r>
            </a:p>
          </p:txBody>
        </p:sp>
        <p:sp>
          <p:nvSpPr>
            <p:cNvPr id="19" name="Rounded Rectangle 1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1" name="Group 20"/>
          <p:cNvGrpSpPr/>
          <p:nvPr/>
        </p:nvGrpSpPr>
        <p:grpSpPr>
          <a:xfrm>
            <a:off x="627403" y="3091838"/>
            <a:ext cx="4950191" cy="769441"/>
            <a:chOff x="627402" y="1346598"/>
            <a:chExt cx="4950191" cy="769441"/>
          </a:xfrm>
        </p:grpSpPr>
        <p:sp>
          <p:nvSpPr>
            <p:cNvPr id="22" name="TextBox 21"/>
            <p:cNvSpPr txBox="1"/>
            <p:nvPr/>
          </p:nvSpPr>
          <p:spPr>
            <a:xfrm>
              <a:off x="627402" y="1346598"/>
              <a:ext cx="4950191"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 tạ  =          yến</a:t>
              </a:r>
            </a:p>
          </p:txBody>
        </p:sp>
        <p:sp>
          <p:nvSpPr>
            <p:cNvPr id="23" name="Rounded Rectangle 2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4" name="Group 23"/>
          <p:cNvGrpSpPr/>
          <p:nvPr/>
        </p:nvGrpSpPr>
        <p:grpSpPr>
          <a:xfrm>
            <a:off x="6213952" y="3090859"/>
            <a:ext cx="4480174" cy="769441"/>
            <a:chOff x="627403" y="1346598"/>
            <a:chExt cx="4480174" cy="769441"/>
          </a:xfrm>
        </p:grpSpPr>
        <p:sp>
          <p:nvSpPr>
            <p:cNvPr id="25" name="TextBox 24"/>
            <p:cNvSpPr txBox="1"/>
            <p:nvPr/>
          </p:nvSpPr>
          <p:spPr>
            <a:xfrm>
              <a:off x="627403" y="1346598"/>
              <a:ext cx="4480174"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40 yến =         tạ</a:t>
              </a:r>
            </a:p>
          </p:txBody>
        </p:sp>
        <p:sp>
          <p:nvSpPr>
            <p:cNvPr id="26" name="Rounded Rectangle 2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28" name="Group 27"/>
          <p:cNvGrpSpPr/>
          <p:nvPr/>
        </p:nvGrpSpPr>
        <p:grpSpPr>
          <a:xfrm>
            <a:off x="623048" y="4328860"/>
            <a:ext cx="5534578" cy="769441"/>
            <a:chOff x="627402" y="1346598"/>
            <a:chExt cx="5534578" cy="769441"/>
          </a:xfrm>
        </p:grpSpPr>
        <p:sp>
          <p:nvSpPr>
            <p:cNvPr id="29" name="TextBox 28"/>
            <p:cNvSpPr txBox="1"/>
            <p:nvPr/>
          </p:nvSpPr>
          <p:spPr>
            <a:xfrm>
              <a:off x="627402" y="1346598"/>
              <a:ext cx="553457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c) 2 tấn  =             kg</a:t>
              </a:r>
            </a:p>
          </p:txBody>
        </p:sp>
        <p:sp>
          <p:nvSpPr>
            <p:cNvPr id="30" name="Rounded Rectangle 29"/>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1" name="Group 30"/>
          <p:cNvGrpSpPr/>
          <p:nvPr/>
        </p:nvGrpSpPr>
        <p:grpSpPr>
          <a:xfrm>
            <a:off x="5996098" y="4302244"/>
            <a:ext cx="4972208" cy="769441"/>
            <a:chOff x="440029" y="1346598"/>
            <a:chExt cx="4972208" cy="769441"/>
          </a:xfrm>
        </p:grpSpPr>
        <p:sp>
          <p:nvSpPr>
            <p:cNvPr id="32" name="TextBox 31"/>
            <p:cNvSpPr txBox="1"/>
            <p:nvPr/>
          </p:nvSpPr>
          <p:spPr>
            <a:xfrm>
              <a:off x="440029" y="1346598"/>
              <a:ext cx="4972208"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2 000 kg =         tấn</a:t>
              </a:r>
            </a:p>
          </p:txBody>
        </p:sp>
        <p:sp>
          <p:nvSpPr>
            <p:cNvPr id="33" name="Rounded Rectangle 32"/>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4" name="Group 33"/>
          <p:cNvGrpSpPr/>
          <p:nvPr/>
        </p:nvGrpSpPr>
        <p:grpSpPr>
          <a:xfrm>
            <a:off x="627403" y="5046049"/>
            <a:ext cx="5312369" cy="769441"/>
            <a:chOff x="627402" y="1346598"/>
            <a:chExt cx="5312369" cy="769441"/>
          </a:xfrm>
        </p:grpSpPr>
        <p:sp>
          <p:nvSpPr>
            <p:cNvPr id="35" name="TextBox 34"/>
            <p:cNvSpPr txBox="1"/>
            <p:nvPr/>
          </p:nvSpPr>
          <p:spPr>
            <a:xfrm>
              <a:off x="627402" y="1346598"/>
              <a:ext cx="5312369"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 tấn  =         tạ</a:t>
              </a:r>
            </a:p>
          </p:txBody>
        </p:sp>
        <p:sp>
          <p:nvSpPr>
            <p:cNvPr id="36" name="Rounded Rectangle 35"/>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grpSp>
        <p:nvGrpSpPr>
          <p:cNvPr id="37" name="Group 36"/>
          <p:cNvGrpSpPr/>
          <p:nvPr/>
        </p:nvGrpSpPr>
        <p:grpSpPr>
          <a:xfrm>
            <a:off x="6213952" y="5045070"/>
            <a:ext cx="4810680" cy="769441"/>
            <a:chOff x="627403" y="1346598"/>
            <a:chExt cx="4810680" cy="769441"/>
          </a:xfrm>
        </p:grpSpPr>
        <p:sp>
          <p:nvSpPr>
            <p:cNvPr id="38" name="TextBox 37"/>
            <p:cNvSpPr txBox="1"/>
            <p:nvPr/>
          </p:nvSpPr>
          <p:spPr>
            <a:xfrm>
              <a:off x="627403" y="1346598"/>
              <a:ext cx="4810680" cy="769441"/>
            </a:xfrm>
            <a:prstGeom prst="rect">
              <a:avLst/>
            </a:prstGeom>
            <a:noFill/>
          </p:spPr>
          <p:txBody>
            <a:bodyPr wrap="square" rtlCol="0">
              <a:spAutoFit/>
            </a:bodyPr>
            <a:lstStyle/>
            <a:p>
              <a:r>
                <a:rPr lang="en-US" sz="4400" b="1">
                  <a:latin typeface="Cambria" panose="02040503050406030204" pitchFamily="18" charset="0"/>
                  <a:ea typeface="Cambria" panose="02040503050406030204" pitchFamily="18" charset="0"/>
                </a:rPr>
                <a:t>     30 tạ =          tấn</a:t>
              </a:r>
            </a:p>
          </p:txBody>
        </p:sp>
        <p:sp>
          <p:nvSpPr>
            <p:cNvPr id="39" name="Rounded Rectangle 38"/>
            <p:cNvSpPr/>
            <p:nvPr/>
          </p:nvSpPr>
          <p:spPr>
            <a:xfrm>
              <a:off x="3265714" y="1410789"/>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rPr>
                <a:t>?</a:t>
              </a:r>
            </a:p>
          </p:txBody>
        </p:sp>
      </p:grpSp>
      <p:sp>
        <p:nvSpPr>
          <p:cNvPr id="40" name="Rounded Rectangle 39"/>
          <p:cNvSpPr/>
          <p:nvPr/>
        </p:nvSpPr>
        <p:spPr>
          <a:xfrm>
            <a:off x="3261360" y="1416455"/>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20</a:t>
            </a:r>
          </a:p>
        </p:txBody>
      </p:sp>
      <p:sp>
        <p:nvSpPr>
          <p:cNvPr id="41" name="Rounded Rectangle 40"/>
          <p:cNvSpPr/>
          <p:nvPr/>
        </p:nvSpPr>
        <p:spPr>
          <a:xfrm>
            <a:off x="8840832" y="139662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2" name="Rounded Rectangle 41"/>
          <p:cNvSpPr/>
          <p:nvPr/>
        </p:nvSpPr>
        <p:spPr>
          <a:xfrm>
            <a:off x="3201488" y="2446405"/>
            <a:ext cx="1103812"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300</a:t>
            </a:r>
          </a:p>
        </p:txBody>
      </p:sp>
      <p:sp>
        <p:nvSpPr>
          <p:cNvPr id="43" name="Rounded Rectangle 42"/>
          <p:cNvSpPr/>
          <p:nvPr/>
        </p:nvSpPr>
        <p:spPr>
          <a:xfrm>
            <a:off x="8821782" y="2425631"/>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
        <p:nvSpPr>
          <p:cNvPr id="44" name="Rounded Rectangle 43"/>
          <p:cNvSpPr/>
          <p:nvPr/>
        </p:nvSpPr>
        <p:spPr>
          <a:xfrm>
            <a:off x="3264537" y="3163740"/>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40</a:t>
            </a:r>
          </a:p>
        </p:txBody>
      </p:sp>
      <p:sp>
        <p:nvSpPr>
          <p:cNvPr id="45" name="Rounded Rectangle 44"/>
          <p:cNvSpPr/>
          <p:nvPr/>
        </p:nvSpPr>
        <p:spPr>
          <a:xfrm>
            <a:off x="8865871" y="3144836"/>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p>
        </p:txBody>
      </p:sp>
      <p:sp>
        <p:nvSpPr>
          <p:cNvPr id="46" name="Rounded Rectangle 45"/>
          <p:cNvSpPr/>
          <p:nvPr/>
        </p:nvSpPr>
        <p:spPr>
          <a:xfrm>
            <a:off x="3245486" y="4402230"/>
            <a:ext cx="1545970"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2 000</a:t>
            </a:r>
          </a:p>
        </p:txBody>
      </p:sp>
      <p:sp>
        <p:nvSpPr>
          <p:cNvPr id="47" name="Rounded Rectangle 46"/>
          <p:cNvSpPr/>
          <p:nvPr/>
        </p:nvSpPr>
        <p:spPr>
          <a:xfrm>
            <a:off x="8804366" y="4366172"/>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p>
        </p:txBody>
      </p:sp>
      <p:sp>
        <p:nvSpPr>
          <p:cNvPr id="48" name="Rounded Rectangle 47"/>
          <p:cNvSpPr/>
          <p:nvPr/>
        </p:nvSpPr>
        <p:spPr>
          <a:xfrm>
            <a:off x="3264536" y="510586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30</a:t>
            </a:r>
          </a:p>
        </p:txBody>
      </p:sp>
      <p:sp>
        <p:nvSpPr>
          <p:cNvPr id="49" name="Rounded Rectangle 48"/>
          <p:cNvSpPr/>
          <p:nvPr/>
        </p:nvSpPr>
        <p:spPr>
          <a:xfrm>
            <a:off x="8868047" y="5117097"/>
            <a:ext cx="862149" cy="587828"/>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500" fill="hold"/>
                                        <p:tgtEl>
                                          <p:spTgt spid="41"/>
                                        </p:tgtEl>
                                        <p:attrNameLst>
                                          <p:attrName>ppt_w</p:attrName>
                                        </p:attrNameLst>
                                      </p:cBhvr>
                                      <p:tavLst>
                                        <p:tav tm="0">
                                          <p:val>
                                            <p:fltVal val="0"/>
                                          </p:val>
                                        </p:tav>
                                        <p:tav tm="100000">
                                          <p:val>
                                            <p:strVal val="#ppt_w"/>
                                          </p:val>
                                        </p:tav>
                                      </p:tavLst>
                                    </p:anim>
                                    <p:anim calcmode="lin" valueType="num">
                                      <p:cBhvr>
                                        <p:cTn id="15" dur="500" fill="hold"/>
                                        <p:tgtEl>
                                          <p:spTgt spid="41"/>
                                        </p:tgtEl>
                                        <p:attrNameLst>
                                          <p:attrName>ppt_h</p:attrName>
                                        </p:attrNameLst>
                                      </p:cBhvr>
                                      <p:tavLst>
                                        <p:tav tm="0">
                                          <p:val>
                                            <p:fltVal val="0"/>
                                          </p:val>
                                        </p:tav>
                                        <p:tav tm="100000">
                                          <p:val>
                                            <p:strVal val="#ppt_h"/>
                                          </p:val>
                                        </p:tav>
                                      </p:tavLst>
                                    </p:anim>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500" fill="hold"/>
                                        <p:tgtEl>
                                          <p:spTgt spid="49"/>
                                        </p:tgtEl>
                                        <p:attrNameLst>
                                          <p:attrName>ppt_w</p:attrName>
                                        </p:attrNameLst>
                                      </p:cBhvr>
                                      <p:tavLst>
                                        <p:tav tm="0">
                                          <p:val>
                                            <p:fltVal val="0"/>
                                          </p:val>
                                        </p:tav>
                                        <p:tav tm="100000">
                                          <p:val>
                                            <p:strVal val="#ppt_w"/>
                                          </p:val>
                                        </p:tav>
                                      </p:tavLst>
                                    </p:anim>
                                    <p:anim calcmode="lin" valueType="num">
                                      <p:cBhvr>
                                        <p:cTn id="71" dur="500" fill="hold"/>
                                        <p:tgtEl>
                                          <p:spTgt spid="49"/>
                                        </p:tgtEl>
                                        <p:attrNameLst>
                                          <p:attrName>ppt_h</p:attrName>
                                        </p:attrNameLst>
                                      </p:cBhvr>
                                      <p:tavLst>
                                        <p:tav tm="0">
                                          <p:val>
                                            <p:fltVal val="0"/>
                                          </p:val>
                                        </p:tav>
                                        <p:tav tm="100000">
                                          <p:val>
                                            <p:strVal val="#ppt_h"/>
                                          </p:val>
                                        </p:tav>
                                      </p:tavLst>
                                    </p:anim>
                                    <p:animEffect transition="in" filter="fade">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800100" y="1660711"/>
            <a:ext cx="470535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6129618" y="1661831"/>
            <a:ext cx="4705350"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800100" y="3938866"/>
            <a:ext cx="470535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25 </a:t>
              </a:r>
              <a:r>
                <a:rPr lang="en-US" sz="4000" b="1" dirty="0" err="1">
                  <a:latin typeface="Cambria" panose="02040503050406030204" pitchFamily="18" charset="0"/>
                  <a:ea typeface="Cambria" panose="02040503050406030204" pitchFamily="18" charset="0"/>
                </a:rPr>
                <a:t>yến</a:t>
              </a:r>
              <a:r>
                <a:rPr lang="en-US" sz="4000" b="1" dirty="0">
                  <a:latin typeface="Cambria" panose="02040503050406030204" pitchFamily="18" charset="0"/>
                  <a:ea typeface="Cambria" panose="02040503050406030204" pitchFamily="18" charset="0"/>
                </a:rPr>
                <a:t> x 4</a:t>
              </a:r>
            </a:p>
          </p:txBody>
        </p:sp>
      </p:grpSp>
      <p:grpSp>
        <p:nvGrpSpPr>
          <p:cNvPr id="13" name="Group 12"/>
          <p:cNvGrpSpPr/>
          <p:nvPr/>
        </p:nvGrpSpPr>
        <p:grpSpPr>
          <a:xfrm>
            <a:off x="6129618" y="3938866"/>
            <a:ext cx="4705350"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a:t>
            </a:r>
          </a:p>
        </p:txBody>
      </p:sp>
      <p:grpSp>
        <p:nvGrpSpPr>
          <p:cNvPr id="6" name="Group 5"/>
          <p:cNvGrpSpPr/>
          <p:nvPr/>
        </p:nvGrpSpPr>
        <p:grpSpPr>
          <a:xfrm>
            <a:off x="1432109" y="1660711"/>
            <a:ext cx="7738782"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a) 45 tấn – 18 tấn  </a:t>
              </a:r>
            </a:p>
          </p:txBody>
        </p:sp>
      </p:grpSp>
      <p:grpSp>
        <p:nvGrpSpPr>
          <p:cNvPr id="7" name="Group 6"/>
          <p:cNvGrpSpPr/>
          <p:nvPr/>
        </p:nvGrpSpPr>
        <p:grpSpPr>
          <a:xfrm>
            <a:off x="1432109" y="2782713"/>
            <a:ext cx="7738782" cy="726141"/>
            <a:chOff x="800100" y="1445559"/>
            <a:chExt cx="7738782"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b) 17 tạ + 36 tạ</a:t>
              </a:r>
            </a:p>
          </p:txBody>
        </p:sp>
      </p:grpSp>
      <p:grpSp>
        <p:nvGrpSpPr>
          <p:cNvPr id="10" name="Group 9"/>
          <p:cNvGrpSpPr/>
          <p:nvPr/>
        </p:nvGrpSpPr>
        <p:grpSpPr>
          <a:xfrm>
            <a:off x="1432109" y="3938866"/>
            <a:ext cx="7738782" cy="726141"/>
            <a:chOff x="800100" y="1445559"/>
            <a:chExt cx="7738782"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25 </a:t>
              </a:r>
              <a:r>
                <a:rPr lang="en-US" sz="4000" b="1" dirty="0" err="1">
                  <a:latin typeface="Cambria" panose="02040503050406030204" pitchFamily="18" charset="0"/>
                  <a:ea typeface="Cambria" panose="02040503050406030204" pitchFamily="18" charset="0"/>
                </a:rPr>
                <a:t>yến</a:t>
              </a:r>
              <a:r>
                <a:rPr lang="en-US" sz="4000" b="1" dirty="0">
                  <a:latin typeface="Cambria" panose="02040503050406030204" pitchFamily="18" charset="0"/>
                  <a:ea typeface="Cambria" panose="02040503050406030204" pitchFamily="18" charset="0"/>
                </a:rPr>
                <a:t> x 4</a:t>
              </a:r>
            </a:p>
          </p:txBody>
        </p:sp>
      </p:grpSp>
      <p:grpSp>
        <p:nvGrpSpPr>
          <p:cNvPr id="13" name="Group 12"/>
          <p:cNvGrpSpPr/>
          <p:nvPr/>
        </p:nvGrpSpPr>
        <p:grpSpPr>
          <a:xfrm>
            <a:off x="1432109" y="5117103"/>
            <a:ext cx="7738782" cy="726141"/>
            <a:chOff x="800100" y="1445559"/>
            <a:chExt cx="7738782" cy="726141"/>
          </a:xfrm>
        </p:grpSpPr>
        <p:sp>
          <p:nvSpPr>
            <p:cNvPr id="14" name="Rounded Rectangle 13"/>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d) 138 tấn : 3</a:t>
              </a:r>
            </a:p>
          </p:txBody>
        </p:sp>
      </p:grpSp>
      <p:sp>
        <p:nvSpPr>
          <p:cNvPr id="16" name="TextBox 15"/>
          <p:cNvSpPr txBox="1"/>
          <p:nvPr/>
        </p:nvSpPr>
        <p:spPr>
          <a:xfrm>
            <a:off x="5827616" y="1688094"/>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27 tấn </a:t>
            </a:r>
          </a:p>
        </p:txBody>
      </p:sp>
      <p:sp>
        <p:nvSpPr>
          <p:cNvPr id="17" name="TextBox 16"/>
          <p:cNvSpPr txBox="1"/>
          <p:nvPr/>
        </p:nvSpPr>
        <p:spPr>
          <a:xfrm>
            <a:off x="5301500" y="2810096"/>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53 tạ </a:t>
            </a:r>
          </a:p>
        </p:txBody>
      </p:sp>
      <p:sp>
        <p:nvSpPr>
          <p:cNvPr id="19" name="TextBox 18"/>
          <p:cNvSpPr txBox="1"/>
          <p:nvPr/>
        </p:nvSpPr>
        <p:spPr>
          <a:xfrm>
            <a:off x="4591146" y="3943674"/>
            <a:ext cx="3092626"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 </a:t>
            </a:r>
            <a:r>
              <a:rPr lang="en-US" sz="4000" b="1" dirty="0">
                <a:solidFill>
                  <a:srgbClr val="FF0000"/>
                </a:solidFill>
                <a:latin typeface="Cambria" panose="02040503050406030204" pitchFamily="18" charset="0"/>
                <a:ea typeface="Cambria" panose="02040503050406030204" pitchFamily="18" charset="0"/>
              </a:rPr>
              <a:t>100 </a:t>
            </a:r>
            <a:r>
              <a:rPr lang="en-US" sz="4000" b="1" dirty="0" err="1">
                <a:solidFill>
                  <a:srgbClr val="FF0000"/>
                </a:solidFill>
                <a:latin typeface="Cambria" panose="02040503050406030204" pitchFamily="18" charset="0"/>
                <a:ea typeface="Cambria" panose="02040503050406030204" pitchFamily="18" charset="0"/>
              </a:rPr>
              <a:t>yến</a:t>
            </a:r>
            <a:endParaRPr lang="en-US" sz="4000" b="1" dirty="0">
              <a:solidFill>
                <a:srgbClr val="FF0000"/>
              </a:solidFill>
              <a:latin typeface="Cambria" panose="02040503050406030204" pitchFamily="18" charset="0"/>
              <a:ea typeface="Cambria" panose="02040503050406030204" pitchFamily="18" charset="0"/>
            </a:endParaRPr>
          </a:p>
        </p:txBody>
      </p:sp>
      <p:sp>
        <p:nvSpPr>
          <p:cNvPr id="20" name="TextBox 19"/>
          <p:cNvSpPr txBox="1"/>
          <p:nvPr/>
        </p:nvSpPr>
        <p:spPr>
          <a:xfrm>
            <a:off x="4875677" y="5101579"/>
            <a:ext cx="3092626" cy="707886"/>
          </a:xfrm>
          <a:prstGeom prst="rect">
            <a:avLst/>
          </a:prstGeom>
          <a:noFill/>
        </p:spPr>
        <p:txBody>
          <a:bodyPr wrap="square" rtlCol="0">
            <a:spAutoFit/>
          </a:bodyPr>
          <a:lstStyle/>
          <a:p>
            <a:r>
              <a:rPr lang="en-US" sz="4000" b="1">
                <a:latin typeface="Cambria" panose="02040503050406030204" pitchFamily="18" charset="0"/>
                <a:ea typeface="Cambria" panose="02040503050406030204" pitchFamily="18" charset="0"/>
              </a:rPr>
              <a:t>= </a:t>
            </a:r>
            <a:r>
              <a:rPr lang="en-US" sz="4000" b="1">
                <a:solidFill>
                  <a:srgbClr val="FF0000"/>
                </a:solidFill>
                <a:latin typeface="Cambria" panose="02040503050406030204" pitchFamily="18" charset="0"/>
                <a:ea typeface="Cambria" panose="02040503050406030204" pitchFamily="18" charset="0"/>
              </a:rPr>
              <a:t>46 tấn</a:t>
            </a: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7362839" cy="769441"/>
          </a:xfrm>
          <a:prstGeom prst="rect">
            <a:avLst/>
          </a:prstGeom>
          <a:noFill/>
        </p:spPr>
        <p:txBody>
          <a:bodyPr wrap="square" rtlCol="0">
            <a:spAutoFit/>
          </a:bodyPr>
          <a:lstStyle/>
          <a:p>
            <a:r>
              <a:rPr lang="en-US" sz="4400" b="1" i="1">
                <a:solidFill>
                  <a:srgbClr val="002060"/>
                </a:solidFill>
                <a:latin typeface="Cambria" panose="02040503050406030204" pitchFamily="18" charset="0"/>
                <a:ea typeface="Cambria" panose="02040503050406030204" pitchFamily="18" charset="0"/>
              </a:rPr>
              <a:t>Chọn câu trả lời đúng. </a:t>
            </a:r>
          </a:p>
        </p:txBody>
      </p:sp>
      <p:sp>
        <p:nvSpPr>
          <p:cNvPr id="4" name="TextBox 3"/>
          <p:cNvSpPr txBox="1"/>
          <p:nvPr/>
        </p:nvSpPr>
        <p:spPr>
          <a:xfrm>
            <a:off x="627403" y="1179868"/>
            <a:ext cx="10883279" cy="2308324"/>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Có một con voi vừa chào đời ở vườn quốc gia. Bằng cách làm tròn đến hàng chục, người quản lí nói voi con nặng khoảng 120kg. Vậy trên thực tế, số đo nào dưới đây có thể là số đo cân nặng của voi con?</a:t>
            </a:r>
          </a:p>
        </p:txBody>
      </p:sp>
      <p:grpSp>
        <p:nvGrpSpPr>
          <p:cNvPr id="5" name="Group 4">
            <a:extLst>
              <a:ext uri="{FF2B5EF4-FFF2-40B4-BE49-F238E27FC236}">
                <a16:creationId xmlns:a16="http://schemas.microsoft.com/office/drawing/2014/main" id="{8F5F092C-8148-A68F-0E9F-2939CB256417}"/>
              </a:ext>
            </a:extLst>
          </p:cNvPr>
          <p:cNvGrpSpPr/>
          <p:nvPr/>
        </p:nvGrpSpPr>
        <p:grpSpPr>
          <a:xfrm>
            <a:off x="6792342" y="3724668"/>
            <a:ext cx="4537107" cy="1129886"/>
            <a:chOff x="6830721" y="2864057"/>
            <a:chExt cx="4537107" cy="1129886"/>
          </a:xfrm>
        </p:grpSpPr>
        <p:sp>
          <p:nvSpPr>
            <p:cNvPr id="6"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C27FD4D-74EC-22C5-C8C7-026E41DB7F45}"/>
                </a:ext>
              </a:extLst>
            </p:cNvPr>
            <p:cNvSpPr txBox="1"/>
            <p:nvPr/>
          </p:nvSpPr>
          <p:spPr>
            <a:xfrm>
              <a:off x="7223859" y="3044278"/>
              <a:ext cx="3750829" cy="769441"/>
            </a:xfrm>
            <a:prstGeom prst="rect">
              <a:avLst/>
            </a:prstGeom>
            <a:noFill/>
          </p:spPr>
          <p:txBody>
            <a:bodyPr wrap="square" rtlCol="0">
              <a:spAutoFit/>
            </a:bodyPr>
            <a:lstStyle/>
            <a:p>
              <a:pPr algn="ctr"/>
              <a:r>
                <a:rPr lang="en-US" sz="4400" b="1">
                  <a:latin typeface="Cambria" panose="02040503050406030204" pitchFamily="18" charset="0"/>
                </a:rPr>
                <a:t>1 tạ 17 kg</a:t>
              </a:r>
              <a:endParaRPr lang="en-US" sz="4400" b="1" dirty="0">
                <a:latin typeface="Cambria" panose="02040503050406030204" pitchFamily="18" charset="0"/>
              </a:endParaRPr>
            </a:p>
          </p:txBody>
        </p:sp>
      </p:grpSp>
      <p:grpSp>
        <p:nvGrpSpPr>
          <p:cNvPr id="8" name="Group 7">
            <a:extLst>
              <a:ext uri="{FF2B5EF4-FFF2-40B4-BE49-F238E27FC236}">
                <a16:creationId xmlns:a16="http://schemas.microsoft.com/office/drawing/2014/main" id="{4998F50A-6F94-FE80-E068-C76608D55CD7}"/>
              </a:ext>
            </a:extLst>
          </p:cNvPr>
          <p:cNvGrpSpPr/>
          <p:nvPr/>
        </p:nvGrpSpPr>
        <p:grpSpPr>
          <a:xfrm>
            <a:off x="942996" y="3724668"/>
            <a:ext cx="4537107" cy="1129886"/>
            <a:chOff x="981375" y="2864057"/>
            <a:chExt cx="4537107" cy="1129886"/>
          </a:xfrm>
        </p:grpSpPr>
        <p:sp>
          <p:nvSpPr>
            <p:cNvPr id="9"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635D41-A30F-4054-11B5-153EE02CF3CA}"/>
                </a:ext>
              </a:extLst>
            </p:cNvPr>
            <p:cNvSpPr txBox="1"/>
            <p:nvPr/>
          </p:nvSpPr>
          <p:spPr>
            <a:xfrm>
              <a:off x="1607829" y="3005350"/>
              <a:ext cx="3750829" cy="769441"/>
            </a:xfrm>
            <a:prstGeom prst="rect">
              <a:avLst/>
            </a:prstGeom>
            <a:noFill/>
          </p:spPr>
          <p:txBody>
            <a:bodyPr wrap="square" rtlCol="0">
              <a:spAutoFit/>
            </a:bodyPr>
            <a:lstStyle/>
            <a:p>
              <a:pPr algn="ctr"/>
              <a:r>
                <a:rPr lang="en-US" sz="4400" b="1">
                  <a:latin typeface="Cambria" panose="02040503050406030204" pitchFamily="18" charset="0"/>
                </a:rPr>
                <a:t>1 tạ 3 yến</a:t>
              </a:r>
              <a:endParaRPr lang="en-US" sz="4400" b="1" dirty="0">
                <a:latin typeface="Cambria" panose="02040503050406030204" pitchFamily="18" charset="0"/>
              </a:endParaRPr>
            </a:p>
          </p:txBody>
        </p:sp>
      </p:grpSp>
      <p:grpSp>
        <p:nvGrpSpPr>
          <p:cNvPr id="11" name="Group 10">
            <a:extLst>
              <a:ext uri="{FF2B5EF4-FFF2-40B4-BE49-F238E27FC236}">
                <a16:creationId xmlns:a16="http://schemas.microsoft.com/office/drawing/2014/main" id="{84477869-13A9-6519-4355-8710D3D30DA1}"/>
              </a:ext>
            </a:extLst>
          </p:cNvPr>
          <p:cNvGrpSpPr/>
          <p:nvPr/>
        </p:nvGrpSpPr>
        <p:grpSpPr>
          <a:xfrm>
            <a:off x="918556" y="5216388"/>
            <a:ext cx="4537107" cy="1129886"/>
            <a:chOff x="981375" y="4872764"/>
            <a:chExt cx="4537107" cy="1129886"/>
          </a:xfrm>
        </p:grpSpPr>
        <p:sp>
          <p:nvSpPr>
            <p:cNvPr id="12"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BF5252F5-F542-1C42-1C01-0876DA718AD9}"/>
                </a:ext>
              </a:extLst>
            </p:cNvPr>
            <p:cNvSpPr txBox="1"/>
            <p:nvPr/>
          </p:nvSpPr>
          <p:spPr>
            <a:xfrm>
              <a:off x="1636711" y="5027486"/>
              <a:ext cx="3750829" cy="769441"/>
            </a:xfrm>
            <a:prstGeom prst="rect">
              <a:avLst/>
            </a:prstGeom>
            <a:noFill/>
          </p:spPr>
          <p:txBody>
            <a:bodyPr wrap="square" rtlCol="0">
              <a:spAutoFit/>
            </a:bodyPr>
            <a:lstStyle/>
            <a:p>
              <a:pPr algn="ctr"/>
              <a:r>
                <a:rPr lang="en-US" sz="4400" b="1">
                  <a:latin typeface="Cambria" panose="02040503050406030204" pitchFamily="18" charset="0"/>
                </a:rPr>
                <a:t>1 tạ 2 kg</a:t>
              </a:r>
              <a:endParaRPr lang="en-US" sz="4400" b="1" dirty="0">
                <a:latin typeface="Cambria" panose="02040503050406030204" pitchFamily="18" charset="0"/>
              </a:endParaRPr>
            </a:p>
          </p:txBody>
        </p:sp>
      </p:grpSp>
      <p:grpSp>
        <p:nvGrpSpPr>
          <p:cNvPr id="14" name="Group 13">
            <a:extLst>
              <a:ext uri="{FF2B5EF4-FFF2-40B4-BE49-F238E27FC236}">
                <a16:creationId xmlns:a16="http://schemas.microsoft.com/office/drawing/2014/main" id="{220E9211-3C12-45E2-3A96-E20F54E84B00}"/>
              </a:ext>
            </a:extLst>
          </p:cNvPr>
          <p:cNvGrpSpPr/>
          <p:nvPr/>
        </p:nvGrpSpPr>
        <p:grpSpPr>
          <a:xfrm>
            <a:off x="6792342" y="5185448"/>
            <a:ext cx="4537107" cy="1129886"/>
            <a:chOff x="6830721" y="4714800"/>
            <a:chExt cx="4537107" cy="1129886"/>
          </a:xfrm>
        </p:grpSpPr>
        <p:sp>
          <p:nvSpPr>
            <p:cNvPr id="15"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a:solidFill>
                <a:srgbClr val="28A3B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7B13FCE4-291E-4D2D-E8D5-2F1CD55EF9EA}"/>
                </a:ext>
              </a:extLst>
            </p:cNvPr>
            <p:cNvSpPr txBox="1"/>
            <p:nvPr/>
          </p:nvSpPr>
          <p:spPr>
            <a:xfrm>
              <a:off x="7333466" y="4925962"/>
              <a:ext cx="3750829" cy="769441"/>
            </a:xfrm>
            <a:prstGeom prst="rect">
              <a:avLst/>
            </a:prstGeom>
            <a:noFill/>
          </p:spPr>
          <p:txBody>
            <a:bodyPr wrap="square" rtlCol="0">
              <a:spAutoFit/>
            </a:bodyPr>
            <a:lstStyle/>
            <a:p>
              <a:pPr algn="ctr"/>
              <a:r>
                <a:rPr lang="en-US" sz="4400" b="1">
                  <a:latin typeface="Cambria" panose="02040503050406030204" pitchFamily="18" charset="0"/>
                </a:rPr>
                <a:t>1 tạ 9 kg</a:t>
              </a:r>
              <a:endParaRPr lang="en-US" sz="4400" b="1" dirty="0">
                <a:latin typeface="Cambria" panose="02040503050406030204" pitchFamily="18" charset="0"/>
              </a:endParaRPr>
            </a:p>
          </p:txBody>
        </p:sp>
      </p:grpSp>
      <p:pic>
        <p:nvPicPr>
          <p:cNvPr id="17" name="Picture 16">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27773" y="3734145"/>
            <a:ext cx="1518921" cy="1129884"/>
          </a:xfrm>
          <a:prstGeom prst="rect">
            <a:avLst/>
          </a:prstGeom>
        </p:spPr>
      </p:pic>
      <p:pic>
        <p:nvPicPr>
          <p:cNvPr id="18" name="Picture 17">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7675" y="5073155"/>
            <a:ext cx="957111" cy="1365353"/>
          </a:xfrm>
          <a:prstGeom prst="rect">
            <a:avLst/>
          </a:prstGeom>
        </p:spPr>
      </p:pic>
      <p:pic>
        <p:nvPicPr>
          <p:cNvPr id="19" name="Picture 18">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73333" y="5069622"/>
            <a:ext cx="1238017" cy="1245712"/>
          </a:xfrm>
          <a:prstGeom prst="rect">
            <a:avLst/>
          </a:prstGeom>
        </p:spPr>
      </p:pic>
      <p:pic>
        <p:nvPicPr>
          <p:cNvPr id="20" name="Picture 19">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43380" y="3777866"/>
            <a:ext cx="1518921" cy="1129884"/>
          </a:xfrm>
          <a:prstGeom prst="rect">
            <a:avLst/>
          </a:prstGeom>
        </p:spPr>
      </p:pic>
      <p:pic>
        <p:nvPicPr>
          <p:cNvPr id="21" name="Picture 20">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889028" y="3928679"/>
            <a:ext cx="953350" cy="857536"/>
          </a:xfrm>
          <a:prstGeom prst="rect">
            <a:avLst/>
          </a:prstGeom>
        </p:spPr>
      </p:pic>
      <p:pic>
        <p:nvPicPr>
          <p:cNvPr id="22" name="Picture 21">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19891" y="3777866"/>
            <a:ext cx="891076" cy="896464"/>
          </a:xfrm>
          <a:prstGeom prst="rect">
            <a:avLst/>
          </a:prstGeom>
        </p:spPr>
      </p:pic>
      <p:pic>
        <p:nvPicPr>
          <p:cNvPr id="23" name="Picture 22">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90037" y="5346949"/>
            <a:ext cx="891076" cy="896464"/>
          </a:xfrm>
          <a:prstGeom prst="rect">
            <a:avLst/>
          </a:prstGeom>
        </p:spPr>
      </p:pic>
      <p:pic>
        <p:nvPicPr>
          <p:cNvPr id="24" name="Picture 23">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0739" y="5302159"/>
            <a:ext cx="891076" cy="896464"/>
          </a:xfrm>
          <a:prstGeom prst="rect">
            <a:avLst/>
          </a:prstGeom>
        </p:spPr>
      </p:pic>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strVal val="4*#ppt_w"/>
                                          </p:val>
                                        </p:tav>
                                        <p:tav tm="100000">
                                          <p:val>
                                            <p:strVal val="#ppt_w"/>
                                          </p:val>
                                        </p:tav>
                                      </p:tavLst>
                                    </p:anim>
                                    <p:anim calcmode="lin" valueType="num">
                                      <p:cBhvr>
                                        <p:cTn id="15"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strVal val="4*#ppt_w"/>
                                          </p:val>
                                        </p:tav>
                                        <p:tav tm="100000">
                                          <p:val>
                                            <p:strVal val="#ppt_w"/>
                                          </p:val>
                                        </p:tav>
                                      </p:tavLst>
                                    </p:anim>
                                    <p:anim calcmode="lin" valueType="num">
                                      <p:cBhvr>
                                        <p:cTn id="22"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strVal val="4*#ppt_w"/>
                                          </p:val>
                                        </p:tav>
                                        <p:tav tm="100000">
                                          <p:val>
                                            <p:strVal val="#ppt_w"/>
                                          </p:val>
                                        </p:tav>
                                      </p:tavLst>
                                    </p:anim>
                                    <p:anim calcmode="lin" valueType="num">
                                      <p:cBhvr>
                                        <p:cTn id="29" dur="50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D2DAB1-4E2B-D3BA-EEFF-36D06A6A162B}"/>
              </a:ext>
            </a:extLst>
          </p:cNvPr>
          <p:cNvPicPr>
            <a:picLocks noChangeAspect="1"/>
          </p:cNvPicPr>
          <p:nvPr/>
        </p:nvPicPr>
        <p:blipFill>
          <a:blip r:embed="rId3"/>
          <a:stretch>
            <a:fillRect/>
          </a:stretch>
        </p:blipFill>
        <p:spPr>
          <a:xfrm>
            <a:off x="686076" y="402500"/>
            <a:ext cx="7206214" cy="1508443"/>
          </a:xfrm>
          <a:prstGeom prst="rect">
            <a:avLst/>
          </a:prstGeom>
        </p:spPr>
      </p:pic>
      <p:sp>
        <p:nvSpPr>
          <p:cNvPr id="3" name="TextBox 2"/>
          <p:cNvSpPr txBox="1"/>
          <p:nvPr/>
        </p:nvSpPr>
        <p:spPr>
          <a:xfrm>
            <a:off x="1384663" y="1606731"/>
            <a:ext cx="9940834" cy="4093428"/>
          </a:xfrm>
          <a:prstGeom prst="rect">
            <a:avLst/>
          </a:prstGeom>
          <a:noFill/>
        </p:spPr>
        <p:txBody>
          <a:bodyPr wrap="square" rtlCol="0">
            <a:spAutoFit/>
          </a:bodyPr>
          <a:lstStyle/>
          <a:p>
            <a:pPr algn="just"/>
            <a:r>
              <a:rPr lang="en-US" sz="2600" b="1">
                <a:solidFill>
                  <a:srgbClr val="006699"/>
                </a:solidFill>
                <a:latin typeface="Cambria" panose="02040503050406030204" pitchFamily="18" charset="0"/>
                <a:ea typeface="Cambria" panose="02040503050406030204" pitchFamily="18" charset="0"/>
              </a:rPr>
              <a:t>* Năng lực đặc thù:</a:t>
            </a:r>
          </a:p>
          <a:p>
            <a:pPr algn="just"/>
            <a:r>
              <a:rPr lang="en-US" sz="2600" b="1">
                <a:solidFill>
                  <a:srgbClr val="008080"/>
                </a:solidFill>
                <a:latin typeface="Cambria" panose="02040503050406030204" pitchFamily="18" charset="0"/>
                <a:ea typeface="Cambria" panose="02040503050406030204" pitchFamily="18" charset="0"/>
              </a:rPr>
              <a:t>- Nhận biết được các đơn vị đo khối lượng: Yến, tạ, tấn và quan hệ giữa các đơn vị đó với ki – lô – gam.</a:t>
            </a:r>
          </a:p>
          <a:p>
            <a:pPr algn="just"/>
            <a:r>
              <a:rPr lang="en-US" sz="2600" b="1">
                <a:solidFill>
                  <a:srgbClr val="008080"/>
                </a:solidFill>
                <a:latin typeface="Cambria" panose="02040503050406030204" pitchFamily="18" charset="0"/>
                <a:ea typeface="Cambria" panose="02040503050406030204" pitchFamily="18" charset="0"/>
              </a:rPr>
              <a:t>- Thực hiện được việc ước lượng các kết quả đo lường trong một số trường hợp đơn giản.</a:t>
            </a:r>
          </a:p>
          <a:p>
            <a:pPr algn="just"/>
            <a:r>
              <a:rPr lang="en-US" sz="2600" b="1">
                <a:solidFill>
                  <a:srgbClr val="008080"/>
                </a:solidFill>
                <a:latin typeface="Cambria" panose="02040503050406030204" pitchFamily="18" charset="0"/>
                <a:ea typeface="Cambria" panose="02040503050406030204" pitchFamily="18" charset="0"/>
              </a:rPr>
              <a:t>- Giải quyết được một số vấn đề thực tế liên quan đến đo khối lượng.  </a:t>
            </a:r>
          </a:p>
          <a:p>
            <a:pPr algn="just"/>
            <a:r>
              <a:rPr lang="en-US" sz="2600" b="1">
                <a:solidFill>
                  <a:srgbClr val="006699"/>
                </a:solidFill>
                <a:latin typeface="Cambria" panose="02040503050406030204" pitchFamily="18" charset="0"/>
                <a:ea typeface="Cambria" panose="02040503050406030204" pitchFamily="18" charset="0"/>
              </a:rPr>
              <a:t>* Năng lực chung: </a:t>
            </a:r>
            <a:r>
              <a:rPr lang="en-US" sz="2600" b="1">
                <a:solidFill>
                  <a:srgbClr val="008080"/>
                </a:solidFill>
                <a:latin typeface="Cambria" panose="02040503050406030204" pitchFamily="18" charset="0"/>
                <a:ea typeface="Cambria" panose="02040503050406030204" pitchFamily="18" charset="0"/>
              </a:rPr>
              <a:t>năng lực tư duy, lập luận toán học, giải quyết vấn đề, giao tiếp hợp tác.</a:t>
            </a:r>
          </a:p>
          <a:p>
            <a:pPr algn="just"/>
            <a:r>
              <a:rPr lang="en-US" sz="2600" b="1">
                <a:solidFill>
                  <a:srgbClr val="006699"/>
                </a:solidFill>
                <a:latin typeface="Cambria" panose="02040503050406030204" pitchFamily="18" charset="0"/>
                <a:ea typeface="Cambria" panose="02040503050406030204" pitchFamily="18" charset="0"/>
              </a:rPr>
              <a:t>* Phẩm chất: </a:t>
            </a:r>
            <a:r>
              <a:rPr lang="en-US" sz="2600" b="1">
                <a:solidFill>
                  <a:srgbClr val="008080"/>
                </a:solidFill>
                <a:latin typeface="Cambria" panose="02040503050406030204" pitchFamily="18" charset="0"/>
                <a:ea typeface="Cambria" panose="02040503050406030204" pitchFamily="18" charset="0"/>
              </a:rPr>
              <a:t>chăm chỉ, trách nhiệm.</a:t>
            </a:r>
          </a:p>
        </p:txBody>
      </p:sp>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spTree>
    <p:extLst>
      <p:ext uri="{BB962C8B-B14F-4D97-AF65-F5344CB8AC3E}">
        <p14:creationId xmlns:p14="http://schemas.microsoft.com/office/powerpoint/2010/main" val="143381678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p:cNvPicPr>
            <a:picLocks noChangeAspect="1"/>
          </p:cNvPicPr>
          <p:nvPr/>
        </p:nvPicPr>
        <p:blipFill>
          <a:blip r:embed="rId4"/>
          <a:stretch>
            <a:fillRect/>
          </a:stretch>
        </p:blipFill>
        <p:spPr>
          <a:xfrm>
            <a:off x="2610212" y="1056803"/>
            <a:ext cx="4292246" cy="1951631"/>
          </a:xfrm>
          <a:prstGeom prst="rect">
            <a:avLst/>
          </a:prstGeom>
        </p:spPr>
      </p:pic>
      <p:sp>
        <p:nvSpPr>
          <p:cNvPr id="5" name="TextBox 4">
            <a:extLst>
              <a:ext uri="{FF2B5EF4-FFF2-40B4-BE49-F238E27FC236}">
                <a16:creationId xmlns:a16="http://schemas.microsoft.com/office/drawing/2014/main" id="{A0C8EFDC-9F68-E142-3452-C4222B19AA14}"/>
              </a:ext>
            </a:extLst>
          </p:cNvPr>
          <p:cNvSpPr txBox="1"/>
          <p:nvPr/>
        </p:nvSpPr>
        <p:spPr>
          <a:xfrm>
            <a:off x="1653988" y="2640433"/>
            <a:ext cx="6871447" cy="2308324"/>
          </a:xfrm>
          <a:prstGeom prst="rect">
            <a:avLst/>
          </a:prstGeom>
          <a:noFill/>
        </p:spPr>
        <p:txBody>
          <a:bodyPr wrap="square">
            <a:spAutoFit/>
          </a:bodyPr>
          <a:lstStyle/>
          <a:p>
            <a:pPr algn="just"/>
            <a:r>
              <a:rPr lang="en-US" sz="3600" b="1">
                <a:solidFill>
                  <a:srgbClr val="008080"/>
                </a:solidFill>
                <a:latin typeface="Cambria" panose="02040503050406030204" pitchFamily="18" charset="0"/>
                <a:ea typeface="Cambria" panose="02040503050406030204" pitchFamily="18" charset="0"/>
              </a:rPr>
              <a:t>- Ôn tập kiến thức đã học</a:t>
            </a:r>
            <a:r>
              <a:rPr lang="en-US" sz="3600" b="1" i="1">
                <a:solidFill>
                  <a:srgbClr val="008080"/>
                </a:solidFill>
                <a:latin typeface="Cambria" panose="02040503050406030204" pitchFamily="18" charset="0"/>
                <a:ea typeface="Cambria" panose="02040503050406030204" pitchFamily="18" charset="0"/>
              </a:rPr>
              <a:t>.</a:t>
            </a:r>
            <a:endParaRPr lang="en-US" sz="3600" b="1">
              <a:solidFill>
                <a:srgbClr val="008080"/>
              </a:solidFill>
              <a:latin typeface="Cambria" panose="02040503050406030204" pitchFamily="18" charset="0"/>
              <a:ea typeface="Cambria" panose="02040503050406030204" pitchFamily="18" charset="0"/>
            </a:endParaRPr>
          </a:p>
          <a:p>
            <a:pPr algn="just"/>
            <a:r>
              <a:rPr lang="en-US" sz="3600" b="1">
                <a:solidFill>
                  <a:srgbClr val="008080"/>
                </a:solidFill>
                <a:latin typeface="Cambria" panose="02040503050406030204" pitchFamily="18" charset="0"/>
                <a:ea typeface="Cambria" panose="02040503050406030204" pitchFamily="18" charset="0"/>
              </a:rPr>
              <a:t>- Hoàn thành bài tập trong SBT.</a:t>
            </a:r>
          </a:p>
          <a:p>
            <a:pPr algn="just"/>
            <a:r>
              <a:rPr lang="en-US" sz="3600" b="1">
                <a:solidFill>
                  <a:srgbClr val="008080"/>
                </a:solidFill>
                <a:latin typeface="Cambria" panose="02040503050406030204" pitchFamily="18" charset="0"/>
                <a:ea typeface="Cambria" panose="02040503050406030204" pitchFamily="18" charset="0"/>
              </a:rPr>
              <a:t>- Đọc và chuẩn bị trước Bài 17 (tiết 2) – Luyện tập</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9686912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1200329"/>
          </a:xfrm>
          <a:prstGeom prst="rect">
            <a:avLst/>
          </a:prstGeom>
          <a:noFill/>
        </p:spPr>
        <p:txBody>
          <a:bodyPr wrap="square" rtlCol="0">
            <a:spAutoFit/>
          </a:bodyPr>
          <a:lstStyle/>
          <a:p>
            <a:pPr algn="ctr"/>
            <a:r>
              <a:rPr lang="en-US" sz="3600" b="1">
                <a:solidFill>
                  <a:srgbClr val="C00000"/>
                </a:solidFill>
                <a:latin typeface="Cambria" panose="02040503050406030204" pitchFamily="18" charset="0"/>
                <a:ea typeface="Cambria" panose="02040503050406030204" pitchFamily="18" charset="0"/>
              </a:rPr>
              <a:t>Câu 1. </a:t>
            </a:r>
            <a:r>
              <a:rPr lang="en-US" sz="3600" b="1">
                <a:solidFill>
                  <a:prstClr val="black"/>
                </a:solidFill>
                <a:latin typeface="Cambria" panose="02040503050406030204" pitchFamily="18" charset="0"/>
                <a:ea typeface="Cambria" panose="02040503050406030204" pitchFamily="18" charset="0"/>
              </a:rPr>
              <a:t>Số </a:t>
            </a:r>
            <a:r>
              <a:rPr lang="vi-VN" sz="3600" b="1">
                <a:latin typeface="Cambria" panose="02040503050406030204" pitchFamily="18" charset="0"/>
                <a:ea typeface="Cambria" panose="02040503050406030204" pitchFamily="18" charset="0"/>
              </a:rPr>
              <a:t>gồm 6 trăm nghìn, 2 chục nghìn, 4 nghìn, 5 trăm, 7 chục, 8 đơn vị.</a:t>
            </a:r>
            <a:endParaRPr lang="en-US" sz="36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624 578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624 478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625 478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625 748</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a:solidFill>
                  <a:srgbClr val="C00000"/>
                </a:solidFill>
                <a:latin typeface="Cambria" panose="02040503050406030204" pitchFamily="18" charset="0"/>
                <a:ea typeface="Cambria" panose="02040503050406030204" pitchFamily="18" charset="0"/>
              </a:rPr>
              <a:t>Câu 2. </a:t>
            </a:r>
            <a:r>
              <a:rPr lang="fr-FR" sz="4400" b="1">
                <a:latin typeface="Cambria" panose="02040503050406030204" pitchFamily="18" charset="0"/>
                <a:ea typeface="Cambria" panose="02040503050406030204" pitchFamily="18" charset="0"/>
              </a:rPr>
              <a:t>Số liền sau của </a:t>
            </a:r>
            <a:r>
              <a:rPr lang="fr-FR" sz="4400" b="1">
                <a:solidFill>
                  <a:srgbClr val="006699"/>
                </a:solidFill>
                <a:latin typeface="Cambria" panose="02040503050406030204" pitchFamily="18" charset="0"/>
                <a:ea typeface="Cambria" panose="02040503050406030204" pitchFamily="18" charset="0"/>
              </a:rPr>
              <a:t>134 689 </a:t>
            </a:r>
            <a:r>
              <a:rPr lang="fr-FR" sz="4400" b="1">
                <a:latin typeface="Cambria" panose="02040503050406030204" pitchFamily="18" charset="0"/>
                <a:ea typeface="Cambria" panose="02040503050406030204" pitchFamily="18" charset="0"/>
              </a:rPr>
              <a:t>là:</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134 690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134 700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134 680</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a:ln>
                    <a:noFill/>
                  </a:ln>
                  <a:solidFill>
                    <a:prstClr val="black"/>
                  </a:solidFill>
                  <a:effectLst/>
                  <a:uLnTx/>
                  <a:uFillTx/>
                  <a:latin typeface="Cambria" panose="02040503050406030204" pitchFamily="18" charset="0"/>
                </a:rPr>
                <a:t>134 688</a:t>
              </a:r>
              <a:endParaRPr kumimoji="0" lang="en-US" sz="60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1323439"/>
          </a:xfrm>
          <a:prstGeom prst="rect">
            <a:avLst/>
          </a:prstGeom>
          <a:noFill/>
        </p:spPr>
        <p:txBody>
          <a:bodyPr wrap="square" rtlCol="0">
            <a:spAutoFit/>
          </a:bodyPr>
          <a:lstStyle/>
          <a:p>
            <a:pPr algn="ctr"/>
            <a:r>
              <a:rPr lang="en-US" sz="4000" b="1" dirty="0" err="1">
                <a:solidFill>
                  <a:srgbClr val="C00000"/>
                </a:solidFill>
                <a:latin typeface="Cambria" panose="02040503050406030204" pitchFamily="18" charset="0"/>
                <a:ea typeface="Cambria" panose="02040503050406030204" pitchFamily="18" charset="0"/>
              </a:rPr>
              <a:t>Câu</a:t>
            </a:r>
            <a:r>
              <a:rPr lang="en-US" sz="4000" b="1" dirty="0">
                <a:solidFill>
                  <a:srgbClr val="C00000"/>
                </a:solidFill>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Từ</a:t>
            </a:r>
            <a:r>
              <a:rPr lang="en-US" sz="4000" b="1" dirty="0">
                <a:latin typeface="Cambria" panose="02040503050406030204" pitchFamily="18" charset="0"/>
                <a:ea typeface="Cambria" panose="02040503050406030204" pitchFamily="18" charset="0"/>
              </a:rPr>
              <a:t> 100 </a:t>
            </a:r>
            <a:r>
              <a:rPr lang="en-US" sz="4000" b="1" dirty="0" err="1">
                <a:latin typeface="Cambria" panose="02040503050406030204" pitchFamily="18" charset="0"/>
                <a:ea typeface="Cambria" panose="02040503050406030204" pitchFamily="18" charset="0"/>
              </a:rPr>
              <a:t>đến</a:t>
            </a:r>
            <a:r>
              <a:rPr lang="en-US" sz="4000" b="1" dirty="0">
                <a:latin typeface="Cambria" panose="02040503050406030204" pitchFamily="18" charset="0"/>
                <a:ea typeface="Cambria" panose="02040503050406030204" pitchFamily="18" charset="0"/>
              </a:rPr>
              <a:t> 999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tất</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bao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nhiêu</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có</a:t>
            </a:r>
            <a:r>
              <a:rPr lang="en-US" sz="4000" b="1" dirty="0">
                <a:latin typeface="Cambria" panose="02040503050406030204" pitchFamily="18" charset="0"/>
                <a:ea typeface="Cambria" panose="02040503050406030204" pitchFamily="18" charset="0"/>
              </a:rPr>
              <a:t> 3 </a:t>
            </a:r>
            <a:r>
              <a:rPr lang="en-US" sz="4000" b="1" dirty="0" err="1">
                <a:latin typeface="Cambria" panose="02040503050406030204" pitchFamily="18" charset="0"/>
                <a:ea typeface="Cambria" panose="02040503050406030204" pitchFamily="18" charset="0"/>
              </a:rPr>
              <a:t>chữ</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số</a:t>
            </a:r>
            <a:r>
              <a:rPr lang="en-US" sz="4000" b="1" dirty="0">
                <a:latin typeface="Cambria" panose="02040503050406030204" pitchFamily="18" charset="0"/>
                <a:ea typeface="Cambria" panose="02040503050406030204" pitchFamily="18" charset="0"/>
              </a:rPr>
              <a:t>?</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a:solidFill>
                    <a:prstClr val="black"/>
                  </a:solidFill>
                  <a:latin typeface="Cambria" panose="02040503050406030204" pitchFamily="18" charset="0"/>
                </a:rPr>
                <a:t>900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800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889</a:t>
              </a:r>
              <a:r>
                <a:rPr kumimoji="0" lang="en-US" sz="4400" b="1" i="0" u="none" strike="noStrike" kern="0" cap="none" spc="0" normalizeH="0" noProof="0">
                  <a:ln>
                    <a:noFill/>
                  </a:ln>
                  <a:solidFill>
                    <a:prstClr val="black"/>
                  </a:solidFill>
                  <a:effectLst/>
                  <a:uLnTx/>
                  <a:uFillTx/>
                  <a:latin typeface="Cambria" panose="02040503050406030204" pitchFamily="18" charset="0"/>
                </a:rPr>
                <a:t>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black"/>
                  </a:solidFill>
                  <a:effectLst/>
                  <a:uLnTx/>
                  <a:uFillTx/>
                  <a:latin typeface="Cambria" panose="02040503050406030204" pitchFamily="18" charset="0"/>
                </a:rPr>
                <a:t>901 số</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3" name="Picture 2"/>
          <p:cNvPicPr>
            <a:picLocks noChangeAspect="1"/>
          </p:cNvPicPr>
          <p:nvPr/>
        </p:nvPicPr>
        <p:blipFill>
          <a:blip r:embed="rId4"/>
          <a:stretch>
            <a:fillRect/>
          </a:stretch>
        </p:blipFill>
        <p:spPr>
          <a:xfrm>
            <a:off x="1838500" y="2340204"/>
            <a:ext cx="7613977" cy="2908782"/>
          </a:xfrm>
          <a:prstGeom prst="rect">
            <a:avLst/>
          </a:prstGeom>
        </p:spPr>
      </p:pic>
    </p:spTree>
    <p:extLst>
      <p:ext uri="{BB962C8B-B14F-4D97-AF65-F5344CB8AC3E}">
        <p14:creationId xmlns:p14="http://schemas.microsoft.com/office/powerpoint/2010/main" val="358244123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000" b="1">
                <a:solidFill>
                  <a:srgbClr val="006699"/>
                </a:solidFill>
                <a:latin typeface="Cambria" panose="02040503050406030204" pitchFamily="18" charset="0"/>
                <a:ea typeface="Cambria" panose="02040503050406030204" pitchFamily="18" charset="0"/>
              </a:rPr>
              <a:t>Để đo khối lượng </a:t>
            </a:r>
          </a:p>
          <a:p>
            <a:pPr algn="ctr"/>
            <a:r>
              <a:rPr lang="en-US" sz="4000" b="1">
                <a:solidFill>
                  <a:srgbClr val="006699"/>
                </a:solidFill>
                <a:latin typeface="Cambria" panose="02040503050406030204" pitchFamily="18" charset="0"/>
                <a:ea typeface="Cambria" panose="02040503050406030204" pitchFamily="18" charset="0"/>
              </a:rPr>
              <a:t>của một người thì ta </a:t>
            </a:r>
          </a:p>
          <a:p>
            <a:pPr algn="ctr"/>
            <a:r>
              <a:rPr lang="en-US" sz="4000" b="1">
                <a:solidFill>
                  <a:srgbClr val="006699"/>
                </a:solidFill>
                <a:latin typeface="Cambria" panose="02040503050406030204" pitchFamily="18" charset="0"/>
                <a:ea typeface="Cambria" panose="02040503050406030204" pitchFamily="18" charset="0"/>
              </a:rPr>
              <a:t>dùng đơn vị nào? </a:t>
            </a:r>
            <a:endParaRPr lang="en-US" sz="4800" b="1">
              <a:solidFill>
                <a:srgbClr val="006699"/>
              </a:solidFill>
              <a:latin typeface="Cambria" panose="02040503050406030204" pitchFamily="18" charset="0"/>
              <a:ea typeface="Cambria" panose="02040503050406030204" pitchFamily="18" charset="0"/>
            </a:endParaRPr>
          </a:p>
        </p:txBody>
      </p:sp>
      <p:sp>
        <p:nvSpPr>
          <p:cNvPr id="4" name="TextBox 3"/>
          <p:cNvSpPr txBox="1"/>
          <p:nvPr/>
        </p:nvSpPr>
        <p:spPr>
          <a:xfrm>
            <a:off x="5068389" y="4950823"/>
            <a:ext cx="5878286" cy="923330"/>
          </a:xfrm>
          <a:prstGeom prst="rect">
            <a:avLst/>
          </a:prstGeom>
          <a:noFill/>
        </p:spPr>
        <p:txBody>
          <a:bodyPr wrap="square" rtlCol="0">
            <a:spAutoFit/>
          </a:bodyPr>
          <a:lstStyle/>
          <a:p>
            <a:r>
              <a:rPr lang="en-US" sz="5400" b="1">
                <a:solidFill>
                  <a:srgbClr val="FF0000"/>
                </a:solidFill>
                <a:latin typeface="Cambria" panose="02040503050406030204" pitchFamily="18" charset="0"/>
                <a:ea typeface="Cambria" panose="02040503050406030204" pitchFamily="18" charset="0"/>
              </a:rPr>
              <a:t>ki-lô-gam (kg)</a:t>
            </a:r>
          </a:p>
        </p:txBody>
      </p:sp>
    </p:spTree>
    <p:extLst>
      <p:ext uri="{BB962C8B-B14F-4D97-AF65-F5344CB8AC3E}">
        <p14:creationId xmlns:p14="http://schemas.microsoft.com/office/powerpoint/2010/main" val="19436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76418130-7223-4F5D-BCAF-2FB39AA55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17" y="1202241"/>
            <a:ext cx="4491789" cy="5839327"/>
          </a:xfrm>
          <a:prstGeom prst="rect">
            <a:avLst/>
          </a:prstGeom>
        </p:spPr>
      </p:pic>
      <p:sp>
        <p:nvSpPr>
          <p:cNvPr id="3" name="Speech Bubble: Oval 9">
            <a:extLst>
              <a:ext uri="{FF2B5EF4-FFF2-40B4-BE49-F238E27FC236}">
                <a16:creationId xmlns:a16="http://schemas.microsoft.com/office/drawing/2014/main" id="{7242D3E7-C1CC-5917-A9C9-1DFAF6DBB850}"/>
              </a:ext>
            </a:extLst>
          </p:cNvPr>
          <p:cNvSpPr/>
          <p:nvPr/>
        </p:nvSpPr>
        <p:spPr>
          <a:xfrm>
            <a:off x="4136572" y="1005840"/>
            <a:ext cx="6057826" cy="3463504"/>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ask="http://schemas.microsoft.com/office/drawing/2018/sketchyshapes" xmln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600" b="1">
                <a:solidFill>
                  <a:srgbClr val="008080"/>
                </a:solidFill>
                <a:latin typeface="Cambria" panose="02040503050406030204" pitchFamily="18" charset="0"/>
                <a:ea typeface="Cambria" panose="02040503050406030204" pitchFamily="18" charset="0"/>
              </a:rPr>
              <a:t>Để đo khối lượng </a:t>
            </a:r>
          </a:p>
          <a:p>
            <a:pPr algn="ctr"/>
            <a:r>
              <a:rPr lang="en-US" sz="3600" b="1">
                <a:solidFill>
                  <a:srgbClr val="008080"/>
                </a:solidFill>
                <a:latin typeface="Cambria" panose="02040503050406030204" pitchFamily="18" charset="0"/>
                <a:ea typeface="Cambria" panose="02040503050406030204" pitchFamily="18" charset="0"/>
              </a:rPr>
              <a:t>của những vật có khối lượng lớn gấp 10, 100, 1000 lần con người ta sẽ dùng đơn vị nào? </a:t>
            </a:r>
            <a:endParaRPr lang="en-US" sz="8000" b="1">
              <a:solidFill>
                <a:srgbClr val="00808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076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574</Words>
  <Application>Microsoft Macintosh PowerPoint</Application>
  <PresentationFormat>Widescreen</PresentationFormat>
  <Paragraphs>98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#9Slide07 HoneyCream</vt:lpstr>
      <vt:lpstr>Arial</vt:lpstr>
      <vt:lpstr>Calibri</vt:lpstr>
      <vt:lpstr>Cambria</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Microsoft Office User</cp:lastModifiedBy>
  <cp:revision>28</cp:revision>
  <dcterms:created xsi:type="dcterms:W3CDTF">2023-09-10T14:54:16Z</dcterms:created>
  <dcterms:modified xsi:type="dcterms:W3CDTF">2023-10-25T02:57:08Z</dcterms:modified>
</cp:coreProperties>
</file>