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  <p:sldMasterId id="2147483673" r:id="rId2"/>
  </p:sldMasterIdLst>
  <p:notesMasterIdLst>
    <p:notesMasterId r:id="rId18"/>
  </p:notesMasterIdLst>
  <p:sldIdLst>
    <p:sldId id="395" r:id="rId3"/>
    <p:sldId id="419" r:id="rId4"/>
    <p:sldId id="393" r:id="rId5"/>
    <p:sldId id="421" r:id="rId6"/>
    <p:sldId id="394" r:id="rId7"/>
    <p:sldId id="420" r:id="rId8"/>
    <p:sldId id="418" r:id="rId9"/>
    <p:sldId id="422" r:id="rId10"/>
    <p:sldId id="423" r:id="rId11"/>
    <p:sldId id="428" r:id="rId12"/>
    <p:sldId id="425" r:id="rId13"/>
    <p:sldId id="430" r:id="rId14"/>
    <p:sldId id="429" r:id="rId15"/>
    <p:sldId id="396" r:id="rId16"/>
    <p:sldId id="400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5229"/>
    <a:srgbClr val="550B47"/>
    <a:srgbClr val="FF6600"/>
    <a:srgbClr val="203965"/>
    <a:srgbClr val="F99102"/>
    <a:srgbClr val="FEBF2C"/>
    <a:srgbClr val="FFC102"/>
    <a:srgbClr val="005A9A"/>
    <a:srgbClr val="A71B26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53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658" y="5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C780192-87B3-4855-8683-D91E8064A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66BD58B-1175-4AF0-8E61-BE1A8A2A3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486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6FEF8DB-54BB-4C31-82F2-DFC5A70E6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BAFBB57-85C7-4566-BE3B-78DD81940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72974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7E605D9-6EC8-4BA9-9554-A3CFA20A86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2A714E5-0E57-4013-B14B-D963C970DD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98948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8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87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630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9396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043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630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 userDrawn="1"/>
        </p:nvSpPr>
        <p:spPr>
          <a:xfrm>
            <a:off x="585385" y="1600559"/>
            <a:ext cx="9123525" cy="2170121"/>
          </a:xfrm>
          <a:prstGeom prst="roundRect">
            <a:avLst/>
          </a:prstGeom>
          <a:solidFill>
            <a:srgbClr val="D5FCFB"/>
          </a:solidFill>
          <a:ln>
            <a:solidFill>
              <a:srgbClr val="D5FC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125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08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8A5DCE4-46D5-4CDC-961C-AF8CBC51C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8E4AAB3-7B22-476F-A0AF-49074D651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36577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101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16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003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927F184-E2D3-47F0-85D7-E99751511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101F0DB-41F5-4147-9EA9-397B9145B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56435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60EBCA-3732-43CE-B1D2-13735DEB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1C0BB97-F3C7-48FD-A368-9BB46B53F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D2808A7-6055-4DB4-A7B1-815FF5FFB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E9AD33-816C-4E19-A285-7198C4C152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E74A430-BDE7-4C4F-B959-DABE0D9E1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35EF667-0C74-482B-9858-47AC07B8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431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9D5FCAB-E7FD-410E-B621-E0904BEC7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C7C37C9-3867-4EF6-AB5B-888069594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8DF9885-C9AA-43E3-B5B8-4EB0CBC5A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13406B8A-F3E6-456B-8583-A0F71A59EB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8053604-AB72-4BCE-B62B-43859F06A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1267594-0B2A-4FCE-81BF-1DBFA0E72E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70156C85-2471-4D59-A970-79C1F85EF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5728C0A-004F-4683-A26F-8471D6B43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0246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E2C467-FF49-47B8-9A93-4DE11EBBD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61428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581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5121A9-C96C-4B1F-957B-DFBFABA3A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AE7FCA7-4DFB-4DE2-8A22-B3CFC334D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061945C-CD0A-45D1-915D-7228BB7E7A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2292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14FEA7-22D2-4223-9E2B-3159B2E05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858FB5C-2691-41BC-B7BE-53B238E0BA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DD740E3-4037-490C-A1EC-57658E608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83344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68532" y="7943854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200403" y="92510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587413" y="96149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24291" y="-26373163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0909" y="-26373163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10716" y="29329039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071" y="29329039"/>
            <a:ext cx="2186247" cy="371775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17716" y="62230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58698" y="-19174356"/>
            <a:ext cx="3627531" cy="476167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58698" y="23824219"/>
            <a:ext cx="3627531" cy="476167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628195" y="-19174356"/>
            <a:ext cx="3627531" cy="47616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891333" y="238242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6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090737"/>
            <a:ext cx="12192000" cy="2767263"/>
          </a:xfrm>
          <a:prstGeom prst="rect">
            <a:avLst/>
          </a:prstGeom>
          <a:solidFill>
            <a:srgbClr val="D5FCFB"/>
          </a:solidFill>
          <a:ln>
            <a:solidFill>
              <a:srgbClr val="D5FC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19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7" y="29345"/>
            <a:ext cx="12215488" cy="684530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361891" y="789917"/>
            <a:ext cx="10520412" cy="4502081"/>
            <a:chOff x="-7927329" y="-4954585"/>
            <a:chExt cx="9902260" cy="5268685"/>
          </a:xfrm>
        </p:grpSpPr>
        <p:sp>
          <p:nvSpPr>
            <p:cNvPr id="44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292" y="1720346"/>
            <a:ext cx="10201011" cy="5212532"/>
          </a:xfrm>
          <a:prstGeom prst="rect">
            <a:avLst/>
          </a:prstGeom>
        </p:spPr>
      </p:pic>
      <p:pic>
        <p:nvPicPr>
          <p:cNvPr id="16" name="图片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7099" y="3739505"/>
            <a:ext cx="3048014" cy="31933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477" y="6462"/>
            <a:ext cx="1523956" cy="150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04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4292159" y="3265832"/>
            <a:ext cx="5691004" cy="2204611"/>
          </a:xfrm>
          <a:prstGeom prst="wedgeRoundRectCallout">
            <a:avLst>
              <a:gd name="adj1" fmla="val 73732"/>
              <a:gd name="adj2" fmla="val -39776"/>
              <a:gd name="adj3" fmla="val 16667"/>
            </a:avLst>
          </a:prstGeom>
          <a:solidFill>
            <a:srgbClr val="FCF1DF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椭圆 31"/>
          <p:cNvSpPr/>
          <p:nvPr/>
        </p:nvSpPr>
        <p:spPr>
          <a:xfrm>
            <a:off x="1877315" y="711199"/>
            <a:ext cx="4874467" cy="241069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/>
              <a:t>Sảnh chung, sân trường, hành lang tầng 1, hành lang tầng 2, khu vực bếp nấu ăn, khu vực nhà vệ sinh, cổng trường</a:t>
            </a:r>
            <a:endParaRPr lang="zh-CN" altLang="en-US" sz="1600">
              <a:solidFill>
                <a:schemeClr val="tx1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1620100" y="1331706"/>
            <a:ext cx="5344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kể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 học.</a:t>
            </a:r>
            <a:endParaRPr lang="en-GB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70668" y="3398641"/>
            <a:ext cx="5533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Sảnh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bếp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nấu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785" y1="49727" x2="34343" y2="53180"/>
                        <a14:foregroundMark x1="19291" y1="54634" x2="29715" y2="62810"/>
                        <a14:foregroundMark x1="31791" y1="63234" x2="36505" y2="64506"/>
                        <a14:foregroundMark x1="37630" y1="59903" x2="41393" y2="71835"/>
                        <a14:foregroundMark x1="38322" y1="79830" x2="37500" y2="87462"/>
                        <a14:foregroundMark x1="31142" y1="80436" x2="30969" y2="87765"/>
                        <a14:foregroundMark x1="65874" y1="27498" x2="67734" y2="73531"/>
                        <a14:foregroundMark x1="79888" y1="55603" x2="69766" y2="67838"/>
                        <a14:foregroundMark x1="64230" y1="60630" x2="60121" y2="73107"/>
                        <a14:foregroundMark x1="65571" y1="80133" x2="65960" y2="88310"/>
                        <a14:foregroundMark x1="71497" y1="80557" x2="71280" y2="8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049" y="2655337"/>
            <a:ext cx="5427921" cy="38714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48"/>
          <a:stretch/>
        </p:blipFill>
        <p:spPr>
          <a:xfrm>
            <a:off x="6848099" y="1624335"/>
            <a:ext cx="4992919" cy="161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43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1056759" y="1811630"/>
            <a:ext cx="5842804" cy="2736682"/>
            <a:chOff x="1844347" y="1443712"/>
            <a:chExt cx="8559068" cy="2346912"/>
          </a:xfrm>
          <a:solidFill>
            <a:schemeClr val="bg1"/>
          </a:solidFill>
        </p:grpSpPr>
        <p:sp>
          <p:nvSpPr>
            <p:cNvPr id="3" name="椭圆 31"/>
            <p:cNvSpPr/>
            <p:nvPr/>
          </p:nvSpPr>
          <p:spPr>
            <a:xfrm flipH="1">
              <a:off x="1844347" y="1443712"/>
              <a:ext cx="8559068" cy="2346912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just"/>
              <a:endParaRPr lang="zh-CN" altLang="en-US" sz="1600">
                <a:solidFill>
                  <a:schemeClr val="tx1"/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020241" y="1720804"/>
              <a:ext cx="8207282" cy="17684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32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GB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GB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4, </a:t>
              </a:r>
              <a:r>
                <a:rPr lang="vi-VN" sz="32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 nhóm sẽ khảo sát 1 khu vực cụ thể theo sự  phân công của giáo viên vào phiếu khảo sát.</a:t>
              </a:r>
              <a:endPara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932" y="141176"/>
            <a:ext cx="6358679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37" y="1540882"/>
            <a:ext cx="4780948" cy="327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38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02644" y="223346"/>
            <a:ext cx="10732169" cy="60908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91422" y="223346"/>
            <a:ext cx="80290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0" i="0" u="none" strike="noStrike" kern="1200" cap="none" spc="0" normalizeH="0" baseline="0" noProof="0" dirty="0" smtClean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35229"/>
                </a:solidFill>
                <a:effectLst/>
                <a:uLnTx/>
                <a:uFillTx/>
                <a:latin typeface="SVN-Lobster" panose="02040603050506020204" pitchFamily="18" charset="0"/>
                <a:ea typeface="+mn-ea"/>
                <a:cs typeface="+mn-cs"/>
              </a:rPr>
              <a:t>PHIẾU KHẢO SÁT</a:t>
            </a:r>
            <a:endParaRPr kumimoji="0" lang="en-US" sz="7000" b="0" i="0" u="none" strike="noStrike" kern="1200" cap="none" spc="0" normalizeH="0" baseline="0" noProof="0" dirty="0">
              <a:ln w="28575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rgbClr val="F35229"/>
              </a:solidFill>
              <a:effectLst/>
              <a:uLnTx/>
              <a:uFillTx/>
              <a:latin typeface="SVN-Lobste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048" y="1110787"/>
            <a:ext cx="2809800" cy="12859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56136" y="1340831"/>
            <a:ext cx="82125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Tổ: 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423C931-D310-4FE1-8028-B4A2BD1A9B9E}"/>
              </a:ext>
            </a:extLst>
          </p:cNvPr>
          <p:cNvGrpSpPr/>
          <p:nvPr/>
        </p:nvGrpSpPr>
        <p:grpSpPr>
          <a:xfrm rot="444455">
            <a:off x="942234" y="1376080"/>
            <a:ext cx="581646" cy="538029"/>
            <a:chOff x="3117626" y="2171918"/>
            <a:chExt cx="2068450" cy="1720519"/>
          </a:xfrm>
          <a:effectLst>
            <a:outerShdw blurRad="152400" dist="63500" dir="2700000" sx="95000" sy="95000" algn="tl" rotWithShape="0">
              <a:srgbClr val="C00000">
                <a:alpha val="79000"/>
              </a:srgbClr>
            </a:outerShdw>
          </a:effectLst>
        </p:grpSpPr>
        <p:sp>
          <p:nvSpPr>
            <p:cNvPr id="9" name="Freeform: Shape 152">
              <a:extLst>
                <a:ext uri="{FF2B5EF4-FFF2-40B4-BE49-F238E27FC236}">
                  <a16:creationId xmlns:a16="http://schemas.microsoft.com/office/drawing/2014/main" xmlns="" id="{ED87D335-1502-4019-8716-F85078CC674C}"/>
                </a:ext>
              </a:extLst>
            </p:cNvPr>
            <p:cNvSpPr/>
            <p:nvPr/>
          </p:nvSpPr>
          <p:spPr>
            <a:xfrm>
              <a:off x="3117626" y="2171918"/>
              <a:ext cx="1034225" cy="1720519"/>
            </a:xfrm>
            <a:custGeom>
              <a:avLst/>
              <a:gdLst>
                <a:gd name="connsiteX0" fmla="*/ 504990 w 1034225"/>
                <a:gd name="connsiteY0" fmla="*/ 54 h 1620272"/>
                <a:gd name="connsiteX1" fmla="*/ 1020510 w 1034225"/>
                <a:gd name="connsiteY1" fmla="*/ 309226 h 1620272"/>
                <a:gd name="connsiteX2" fmla="*/ 1034225 w 1034225"/>
                <a:gd name="connsiteY2" fmla="*/ 335232 h 1620272"/>
                <a:gd name="connsiteX3" fmla="*/ 1034225 w 1034225"/>
                <a:gd name="connsiteY3" fmla="*/ 1620272 h 1620272"/>
                <a:gd name="connsiteX4" fmla="*/ 874167 w 1034225"/>
                <a:gd name="connsiteY4" fmla="*/ 1523324 h 1620272"/>
                <a:gd name="connsiteX5" fmla="*/ 504990 w 1034225"/>
                <a:gd name="connsiteY5" fmla="*/ 54 h 162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225" h="1620272">
                  <a:moveTo>
                    <a:pt x="504990" y="54"/>
                  </a:moveTo>
                  <a:cubicBezTo>
                    <a:pt x="692926" y="2620"/>
                    <a:pt x="891621" y="97033"/>
                    <a:pt x="1020510" y="309226"/>
                  </a:cubicBezTo>
                  <a:lnTo>
                    <a:pt x="1034225" y="335232"/>
                  </a:lnTo>
                  <a:lnTo>
                    <a:pt x="1034225" y="1620272"/>
                  </a:lnTo>
                  <a:lnTo>
                    <a:pt x="874167" y="1523324"/>
                  </a:lnTo>
                  <a:cubicBezTo>
                    <a:pt x="-447290" y="680530"/>
                    <a:pt x="-11835" y="-7003"/>
                    <a:pt x="504990" y="54"/>
                  </a:cubicBezTo>
                  <a:close/>
                </a:path>
              </a:pathLst>
            </a:cu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53">
              <a:extLst>
                <a:ext uri="{FF2B5EF4-FFF2-40B4-BE49-F238E27FC236}">
                  <a16:creationId xmlns:a16="http://schemas.microsoft.com/office/drawing/2014/main" xmlns="" id="{C02DCC92-B4D5-42A3-9A6E-0EBD692DB050}"/>
                </a:ext>
              </a:extLst>
            </p:cNvPr>
            <p:cNvSpPr/>
            <p:nvPr/>
          </p:nvSpPr>
          <p:spPr>
            <a:xfrm flipH="1">
              <a:off x="4151851" y="2171918"/>
              <a:ext cx="1034225" cy="1720519"/>
            </a:xfrm>
            <a:custGeom>
              <a:avLst/>
              <a:gdLst>
                <a:gd name="connsiteX0" fmla="*/ 504990 w 1034225"/>
                <a:gd name="connsiteY0" fmla="*/ 54 h 1620272"/>
                <a:gd name="connsiteX1" fmla="*/ 1020510 w 1034225"/>
                <a:gd name="connsiteY1" fmla="*/ 309226 h 1620272"/>
                <a:gd name="connsiteX2" fmla="*/ 1034225 w 1034225"/>
                <a:gd name="connsiteY2" fmla="*/ 335232 h 1620272"/>
                <a:gd name="connsiteX3" fmla="*/ 1034225 w 1034225"/>
                <a:gd name="connsiteY3" fmla="*/ 1620272 h 1620272"/>
                <a:gd name="connsiteX4" fmla="*/ 874167 w 1034225"/>
                <a:gd name="connsiteY4" fmla="*/ 1523324 h 1620272"/>
                <a:gd name="connsiteX5" fmla="*/ 504990 w 1034225"/>
                <a:gd name="connsiteY5" fmla="*/ 54 h 162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225" h="1620272">
                  <a:moveTo>
                    <a:pt x="504990" y="54"/>
                  </a:moveTo>
                  <a:cubicBezTo>
                    <a:pt x="692926" y="2620"/>
                    <a:pt x="891621" y="97033"/>
                    <a:pt x="1020510" y="309226"/>
                  </a:cubicBezTo>
                  <a:lnTo>
                    <a:pt x="1034225" y="335232"/>
                  </a:lnTo>
                  <a:lnTo>
                    <a:pt x="1034225" y="1620272"/>
                  </a:lnTo>
                  <a:lnTo>
                    <a:pt x="874167" y="1523324"/>
                  </a:lnTo>
                  <a:cubicBezTo>
                    <a:pt x="-447290" y="680530"/>
                    <a:pt x="-11835" y="-7003"/>
                    <a:pt x="504990" y="54"/>
                  </a:cubicBezTo>
                  <a:close/>
                </a:path>
              </a:pathLst>
            </a:custGeom>
            <a:solidFill>
              <a:srgbClr val="FF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85D8027-2685-45CE-BD0B-8411BD7F3DDE}"/>
              </a:ext>
            </a:extLst>
          </p:cNvPr>
          <p:cNvSpPr txBox="1"/>
          <p:nvPr/>
        </p:nvSpPr>
        <p:spPr>
          <a:xfrm>
            <a:off x="3888243" y="1340830"/>
            <a:ext cx="3580961" cy="704234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18330" y="1340830"/>
            <a:ext cx="279922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vực khảo sát:</a:t>
            </a:r>
            <a:endParaRPr lang="en-US" sz="2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9423C931-D310-4FE1-8028-B4A2BD1A9B9E}"/>
              </a:ext>
            </a:extLst>
          </p:cNvPr>
          <p:cNvGrpSpPr/>
          <p:nvPr/>
        </p:nvGrpSpPr>
        <p:grpSpPr>
          <a:xfrm rot="444455">
            <a:off x="3673014" y="1527201"/>
            <a:ext cx="581646" cy="538029"/>
            <a:chOff x="3117626" y="2171918"/>
            <a:chExt cx="2068450" cy="1720519"/>
          </a:xfrm>
          <a:effectLst>
            <a:outerShdw blurRad="152400" dist="63500" dir="2700000" sx="95000" sy="95000" algn="tl" rotWithShape="0">
              <a:srgbClr val="C00000">
                <a:alpha val="79000"/>
              </a:srgbClr>
            </a:outerShdw>
          </a:effectLst>
        </p:grpSpPr>
        <p:sp>
          <p:nvSpPr>
            <p:cNvPr id="19" name="Freeform: Shape 152">
              <a:extLst>
                <a:ext uri="{FF2B5EF4-FFF2-40B4-BE49-F238E27FC236}">
                  <a16:creationId xmlns:a16="http://schemas.microsoft.com/office/drawing/2014/main" xmlns="" id="{ED87D335-1502-4019-8716-F85078CC674C}"/>
                </a:ext>
              </a:extLst>
            </p:cNvPr>
            <p:cNvSpPr/>
            <p:nvPr/>
          </p:nvSpPr>
          <p:spPr>
            <a:xfrm>
              <a:off x="3117626" y="2171918"/>
              <a:ext cx="1034225" cy="1720519"/>
            </a:xfrm>
            <a:custGeom>
              <a:avLst/>
              <a:gdLst>
                <a:gd name="connsiteX0" fmla="*/ 504990 w 1034225"/>
                <a:gd name="connsiteY0" fmla="*/ 54 h 1620272"/>
                <a:gd name="connsiteX1" fmla="*/ 1020510 w 1034225"/>
                <a:gd name="connsiteY1" fmla="*/ 309226 h 1620272"/>
                <a:gd name="connsiteX2" fmla="*/ 1034225 w 1034225"/>
                <a:gd name="connsiteY2" fmla="*/ 335232 h 1620272"/>
                <a:gd name="connsiteX3" fmla="*/ 1034225 w 1034225"/>
                <a:gd name="connsiteY3" fmla="*/ 1620272 h 1620272"/>
                <a:gd name="connsiteX4" fmla="*/ 874167 w 1034225"/>
                <a:gd name="connsiteY4" fmla="*/ 1523324 h 1620272"/>
                <a:gd name="connsiteX5" fmla="*/ 504990 w 1034225"/>
                <a:gd name="connsiteY5" fmla="*/ 54 h 162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225" h="1620272">
                  <a:moveTo>
                    <a:pt x="504990" y="54"/>
                  </a:moveTo>
                  <a:cubicBezTo>
                    <a:pt x="692926" y="2620"/>
                    <a:pt x="891621" y="97033"/>
                    <a:pt x="1020510" y="309226"/>
                  </a:cubicBezTo>
                  <a:lnTo>
                    <a:pt x="1034225" y="335232"/>
                  </a:lnTo>
                  <a:lnTo>
                    <a:pt x="1034225" y="1620272"/>
                  </a:lnTo>
                  <a:lnTo>
                    <a:pt x="874167" y="1523324"/>
                  </a:lnTo>
                  <a:cubicBezTo>
                    <a:pt x="-447290" y="680530"/>
                    <a:pt x="-11835" y="-7003"/>
                    <a:pt x="504990" y="54"/>
                  </a:cubicBezTo>
                  <a:close/>
                </a:path>
              </a:pathLst>
            </a:cu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53">
              <a:extLst>
                <a:ext uri="{FF2B5EF4-FFF2-40B4-BE49-F238E27FC236}">
                  <a16:creationId xmlns:a16="http://schemas.microsoft.com/office/drawing/2014/main" xmlns="" id="{C02DCC92-B4D5-42A3-9A6E-0EBD692DB050}"/>
                </a:ext>
              </a:extLst>
            </p:cNvPr>
            <p:cNvSpPr/>
            <p:nvPr/>
          </p:nvSpPr>
          <p:spPr>
            <a:xfrm flipH="1">
              <a:off x="4151851" y="2171918"/>
              <a:ext cx="1034225" cy="1720519"/>
            </a:xfrm>
            <a:custGeom>
              <a:avLst/>
              <a:gdLst>
                <a:gd name="connsiteX0" fmla="*/ 504990 w 1034225"/>
                <a:gd name="connsiteY0" fmla="*/ 54 h 1620272"/>
                <a:gd name="connsiteX1" fmla="*/ 1020510 w 1034225"/>
                <a:gd name="connsiteY1" fmla="*/ 309226 h 1620272"/>
                <a:gd name="connsiteX2" fmla="*/ 1034225 w 1034225"/>
                <a:gd name="connsiteY2" fmla="*/ 335232 h 1620272"/>
                <a:gd name="connsiteX3" fmla="*/ 1034225 w 1034225"/>
                <a:gd name="connsiteY3" fmla="*/ 1620272 h 1620272"/>
                <a:gd name="connsiteX4" fmla="*/ 874167 w 1034225"/>
                <a:gd name="connsiteY4" fmla="*/ 1523324 h 1620272"/>
                <a:gd name="connsiteX5" fmla="*/ 504990 w 1034225"/>
                <a:gd name="connsiteY5" fmla="*/ 54 h 162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225" h="1620272">
                  <a:moveTo>
                    <a:pt x="504990" y="54"/>
                  </a:moveTo>
                  <a:cubicBezTo>
                    <a:pt x="692926" y="2620"/>
                    <a:pt x="891621" y="97033"/>
                    <a:pt x="1020510" y="309226"/>
                  </a:cubicBezTo>
                  <a:lnTo>
                    <a:pt x="1034225" y="335232"/>
                  </a:lnTo>
                  <a:lnTo>
                    <a:pt x="1034225" y="1620272"/>
                  </a:lnTo>
                  <a:lnTo>
                    <a:pt x="874167" y="1523324"/>
                  </a:lnTo>
                  <a:cubicBezTo>
                    <a:pt x="-447290" y="680530"/>
                    <a:pt x="-11835" y="-7003"/>
                    <a:pt x="504990" y="54"/>
                  </a:cubicBezTo>
                  <a:close/>
                </a:path>
              </a:pathLst>
            </a:custGeom>
            <a:solidFill>
              <a:srgbClr val="FF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85D8027-2685-45CE-BD0B-8411BD7F3DDE}"/>
              </a:ext>
            </a:extLst>
          </p:cNvPr>
          <p:cNvSpPr txBox="1"/>
          <p:nvPr/>
        </p:nvSpPr>
        <p:spPr>
          <a:xfrm>
            <a:off x="7632252" y="1378324"/>
            <a:ext cx="3580961" cy="704234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22504" y="1436535"/>
            <a:ext cx="260045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 độ đánh giá</a:t>
            </a:r>
            <a:endParaRPr lang="en-US" sz="2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7956438" y="2140769"/>
            <a:ext cx="618945" cy="546023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10729228" y="2114124"/>
            <a:ext cx="618945" cy="546023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8686314" y="2140769"/>
            <a:ext cx="618945" cy="546023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9347275" y="2140769"/>
            <a:ext cx="618945" cy="546023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10033610" y="2123749"/>
            <a:ext cx="618945" cy="546023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-1602591" y="2387135"/>
            <a:ext cx="80290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 smtClean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35229"/>
                </a:solidFill>
                <a:effectLst/>
                <a:uLnTx/>
                <a:uFillTx/>
                <a:latin typeface="SVN-Lobster" panose="02040603050506020204" pitchFamily="18" charset="0"/>
                <a:ea typeface="+mn-ea"/>
                <a:cs typeface="+mn-cs"/>
              </a:rPr>
              <a:t>1. Thực trạng</a:t>
            </a:r>
            <a:endParaRPr kumimoji="0" lang="en-US" sz="5000" b="0" i="0" u="none" strike="noStrike" kern="1200" cap="none" spc="0" normalizeH="0" baseline="0" noProof="0" dirty="0">
              <a:ln w="28575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rgbClr val="F35229"/>
              </a:solidFill>
              <a:effectLst/>
              <a:uLnTx/>
              <a:uFillTx/>
              <a:latin typeface="SVN-Lobster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1397290" y="3905067"/>
            <a:ext cx="80290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 smtClean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35229"/>
                </a:solidFill>
                <a:effectLst/>
                <a:uLnTx/>
                <a:uFillTx/>
                <a:latin typeface="SVN-Lobster" panose="02040603050506020204" pitchFamily="18" charset="0"/>
                <a:ea typeface="+mn-ea"/>
                <a:cs typeface="+mn-cs"/>
              </a:rPr>
              <a:t>2. Nguyên nhân</a:t>
            </a:r>
            <a:endParaRPr kumimoji="0" lang="en-US" sz="5000" b="0" i="0" u="none" strike="noStrike" kern="1200" cap="none" spc="0" normalizeH="0" baseline="0" noProof="0" dirty="0">
              <a:ln w="28575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rgbClr val="F35229"/>
              </a:solidFill>
              <a:effectLst/>
              <a:uLnTx/>
              <a:uFillTx/>
              <a:latin typeface="SVN-Lobster" panose="02040603050506020204" pitchFamily="18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810149" y="5192548"/>
            <a:ext cx="80290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 smtClean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35229"/>
                </a:solidFill>
                <a:effectLst/>
                <a:uLnTx/>
                <a:uFillTx/>
                <a:latin typeface="SVN-Lobster" panose="02040603050506020204" pitchFamily="18" charset="0"/>
                <a:ea typeface="+mn-ea"/>
                <a:cs typeface="+mn-cs"/>
              </a:rPr>
              <a:t>3. Dự kiến biện pháp</a:t>
            </a:r>
            <a:endParaRPr kumimoji="0" lang="en-US" sz="5000" b="0" i="0" u="none" strike="noStrike" kern="1200" cap="none" spc="0" normalizeH="0" baseline="0" noProof="0" dirty="0">
              <a:ln w="28575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rgbClr val="F35229"/>
              </a:solidFill>
              <a:effectLst/>
              <a:uLnTx/>
              <a:uFillTx/>
              <a:latin typeface="SVN-Lobste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423C931-D310-4FE1-8028-B4A2BD1A9B9E}"/>
              </a:ext>
            </a:extLst>
          </p:cNvPr>
          <p:cNvGrpSpPr/>
          <p:nvPr/>
        </p:nvGrpSpPr>
        <p:grpSpPr>
          <a:xfrm rot="444455">
            <a:off x="7524778" y="1569466"/>
            <a:ext cx="581646" cy="538029"/>
            <a:chOff x="3117626" y="2171918"/>
            <a:chExt cx="2068450" cy="1720519"/>
          </a:xfrm>
          <a:effectLst>
            <a:outerShdw blurRad="152400" dist="63500" dir="2700000" sx="95000" sy="95000" algn="tl" rotWithShape="0">
              <a:srgbClr val="C00000">
                <a:alpha val="79000"/>
              </a:srgbClr>
            </a:outerShdw>
          </a:effectLst>
        </p:grpSpPr>
        <p:sp>
          <p:nvSpPr>
            <p:cNvPr id="32" name="Freeform: Shape 152">
              <a:extLst>
                <a:ext uri="{FF2B5EF4-FFF2-40B4-BE49-F238E27FC236}">
                  <a16:creationId xmlns:a16="http://schemas.microsoft.com/office/drawing/2014/main" xmlns="" id="{ED87D335-1502-4019-8716-F85078CC674C}"/>
                </a:ext>
              </a:extLst>
            </p:cNvPr>
            <p:cNvSpPr/>
            <p:nvPr/>
          </p:nvSpPr>
          <p:spPr>
            <a:xfrm>
              <a:off x="3117626" y="2171918"/>
              <a:ext cx="1034225" cy="1720519"/>
            </a:xfrm>
            <a:custGeom>
              <a:avLst/>
              <a:gdLst>
                <a:gd name="connsiteX0" fmla="*/ 504990 w 1034225"/>
                <a:gd name="connsiteY0" fmla="*/ 54 h 1620272"/>
                <a:gd name="connsiteX1" fmla="*/ 1020510 w 1034225"/>
                <a:gd name="connsiteY1" fmla="*/ 309226 h 1620272"/>
                <a:gd name="connsiteX2" fmla="*/ 1034225 w 1034225"/>
                <a:gd name="connsiteY2" fmla="*/ 335232 h 1620272"/>
                <a:gd name="connsiteX3" fmla="*/ 1034225 w 1034225"/>
                <a:gd name="connsiteY3" fmla="*/ 1620272 h 1620272"/>
                <a:gd name="connsiteX4" fmla="*/ 874167 w 1034225"/>
                <a:gd name="connsiteY4" fmla="*/ 1523324 h 1620272"/>
                <a:gd name="connsiteX5" fmla="*/ 504990 w 1034225"/>
                <a:gd name="connsiteY5" fmla="*/ 54 h 162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225" h="1620272">
                  <a:moveTo>
                    <a:pt x="504990" y="54"/>
                  </a:moveTo>
                  <a:cubicBezTo>
                    <a:pt x="692926" y="2620"/>
                    <a:pt x="891621" y="97033"/>
                    <a:pt x="1020510" y="309226"/>
                  </a:cubicBezTo>
                  <a:lnTo>
                    <a:pt x="1034225" y="335232"/>
                  </a:lnTo>
                  <a:lnTo>
                    <a:pt x="1034225" y="1620272"/>
                  </a:lnTo>
                  <a:lnTo>
                    <a:pt x="874167" y="1523324"/>
                  </a:lnTo>
                  <a:cubicBezTo>
                    <a:pt x="-447290" y="680530"/>
                    <a:pt x="-11835" y="-7003"/>
                    <a:pt x="504990" y="54"/>
                  </a:cubicBezTo>
                  <a:close/>
                </a:path>
              </a:pathLst>
            </a:cu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153">
              <a:extLst>
                <a:ext uri="{FF2B5EF4-FFF2-40B4-BE49-F238E27FC236}">
                  <a16:creationId xmlns:a16="http://schemas.microsoft.com/office/drawing/2014/main" xmlns="" id="{C02DCC92-B4D5-42A3-9A6E-0EBD692DB050}"/>
                </a:ext>
              </a:extLst>
            </p:cNvPr>
            <p:cNvSpPr/>
            <p:nvPr/>
          </p:nvSpPr>
          <p:spPr>
            <a:xfrm flipH="1">
              <a:off x="4151851" y="2171918"/>
              <a:ext cx="1034225" cy="1720519"/>
            </a:xfrm>
            <a:custGeom>
              <a:avLst/>
              <a:gdLst>
                <a:gd name="connsiteX0" fmla="*/ 504990 w 1034225"/>
                <a:gd name="connsiteY0" fmla="*/ 54 h 1620272"/>
                <a:gd name="connsiteX1" fmla="*/ 1020510 w 1034225"/>
                <a:gd name="connsiteY1" fmla="*/ 309226 h 1620272"/>
                <a:gd name="connsiteX2" fmla="*/ 1034225 w 1034225"/>
                <a:gd name="connsiteY2" fmla="*/ 335232 h 1620272"/>
                <a:gd name="connsiteX3" fmla="*/ 1034225 w 1034225"/>
                <a:gd name="connsiteY3" fmla="*/ 1620272 h 1620272"/>
                <a:gd name="connsiteX4" fmla="*/ 874167 w 1034225"/>
                <a:gd name="connsiteY4" fmla="*/ 1523324 h 1620272"/>
                <a:gd name="connsiteX5" fmla="*/ 504990 w 1034225"/>
                <a:gd name="connsiteY5" fmla="*/ 54 h 162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225" h="1620272">
                  <a:moveTo>
                    <a:pt x="504990" y="54"/>
                  </a:moveTo>
                  <a:cubicBezTo>
                    <a:pt x="692926" y="2620"/>
                    <a:pt x="891621" y="97033"/>
                    <a:pt x="1020510" y="309226"/>
                  </a:cubicBezTo>
                  <a:lnTo>
                    <a:pt x="1034225" y="335232"/>
                  </a:lnTo>
                  <a:lnTo>
                    <a:pt x="1034225" y="1620272"/>
                  </a:lnTo>
                  <a:lnTo>
                    <a:pt x="874167" y="1523324"/>
                  </a:lnTo>
                  <a:cubicBezTo>
                    <a:pt x="-447290" y="680530"/>
                    <a:pt x="-11835" y="-7003"/>
                    <a:pt x="504990" y="54"/>
                  </a:cubicBezTo>
                  <a:close/>
                </a:path>
              </a:pathLst>
            </a:custGeom>
            <a:solidFill>
              <a:srgbClr val="FF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7323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2"/>
          <p:cNvGrpSpPr/>
          <p:nvPr/>
        </p:nvGrpSpPr>
        <p:grpSpPr>
          <a:xfrm>
            <a:off x="2277678" y="883419"/>
            <a:ext cx="6816437" cy="3986835"/>
            <a:chOff x="-7927329" y="-4954585"/>
            <a:chExt cx="9902260" cy="5268685"/>
          </a:xfrm>
        </p:grpSpPr>
        <p:sp>
          <p:nvSpPr>
            <p:cNvPr id="4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785" y1="49727" x2="34343" y2="53180"/>
                        <a14:foregroundMark x1="19291" y1="54634" x2="29715" y2="62810"/>
                        <a14:foregroundMark x1="31791" y1="63234" x2="36505" y2="64506"/>
                        <a14:foregroundMark x1="37630" y1="59903" x2="41393" y2="71835"/>
                        <a14:foregroundMark x1="38322" y1="79830" x2="37500" y2="87462"/>
                        <a14:foregroundMark x1="31142" y1="80436" x2="30969" y2="87765"/>
                        <a14:foregroundMark x1="65874" y1="27498" x2="67734" y2="73531"/>
                        <a14:foregroundMark x1="79888" y1="55603" x2="69766" y2="67838"/>
                        <a14:foregroundMark x1="64230" y1="60630" x2="60121" y2="73107"/>
                        <a14:foregroundMark x1="65571" y1="80133" x2="65960" y2="88310"/>
                        <a14:foregroundMark x1="71497" y1="80557" x2="71280" y2="8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089" y="2774410"/>
            <a:ext cx="6208710" cy="44343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71349" y="1599565"/>
            <a:ext cx="80290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 smtClean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35229"/>
                </a:solidFill>
                <a:effectLst/>
                <a:uLnTx/>
                <a:uFillTx/>
                <a:latin typeface="SVN-Lobster" panose="02040603050506020204" pitchFamily="18" charset="0"/>
                <a:ea typeface="+mn-ea"/>
                <a:cs typeface="+mn-cs"/>
              </a:rPr>
              <a:t>Chia sẻ kết quả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 smtClean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35229"/>
                </a:solidFill>
                <a:effectLst/>
                <a:uLnTx/>
                <a:uFillTx/>
                <a:latin typeface="SVN-Lobster" panose="02040603050506020204" pitchFamily="18" charset="0"/>
                <a:ea typeface="+mn-ea"/>
                <a:cs typeface="+mn-cs"/>
              </a:rPr>
              <a:t>khảo sát</a:t>
            </a:r>
            <a:endParaRPr kumimoji="0" lang="en-US" sz="8000" b="0" i="0" u="none" strike="noStrike" kern="1200" cap="none" spc="0" normalizeH="0" baseline="0" noProof="0" dirty="0">
              <a:ln w="28575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rgbClr val="F35229"/>
              </a:solidFill>
              <a:effectLst/>
              <a:uLnTx/>
              <a:uFillTx/>
              <a:latin typeface="SVN-Lobster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626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962526" y="298382"/>
            <a:ext cx="10087275" cy="5996539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342" y="856047"/>
            <a:ext cx="7849315" cy="19172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17582" y="2628504"/>
            <a:ext cx="8714073" cy="2608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728877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36F2DAB-60AB-4C14-01D7-E09474EFB8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0843" y="1331127"/>
            <a:ext cx="8230313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11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Trường Em - Ellie Khánh Ngọc  Thần Đồng Âm Nhạc Việt Nam  Nhạc Thiếu Nhi 20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6748" y="226142"/>
            <a:ext cx="10849621" cy="609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81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388121" y="939800"/>
            <a:ext cx="9236336" cy="4843308"/>
            <a:chOff x="-7927329" y="-4954585"/>
            <a:chExt cx="9902260" cy="5268685"/>
          </a:xfrm>
        </p:grpSpPr>
        <p:sp>
          <p:nvSpPr>
            <p:cNvPr id="1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圆角矩形 20"/>
          <p:cNvSpPr/>
          <p:nvPr/>
        </p:nvSpPr>
        <p:spPr>
          <a:xfrm>
            <a:off x="4074130" y="1033314"/>
            <a:ext cx="3802385" cy="47663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6060" y="4227430"/>
            <a:ext cx="6419879" cy="24360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9001" y="173596"/>
            <a:ext cx="6358679" cy="1579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785" y="2276148"/>
            <a:ext cx="10132430" cy="20362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385" y="4784746"/>
            <a:ext cx="1390052" cy="14332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477" y="6462"/>
            <a:ext cx="1523956" cy="15088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388501" y="5429773"/>
            <a:ext cx="845548" cy="87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80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717755" y="353961"/>
            <a:ext cx="10913806" cy="6361471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275438" y="1294313"/>
            <a:ext cx="9765774" cy="4509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654" y="146316"/>
            <a:ext cx="5700254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75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977" y="1666110"/>
            <a:ext cx="10882303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04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rot="20410683">
            <a:off x="-333251" y="210"/>
            <a:ext cx="7459143" cy="6759918"/>
            <a:chOff x="-1347981" y="682178"/>
            <a:chExt cx="5831218" cy="6487328"/>
          </a:xfrm>
        </p:grpSpPr>
        <p:pic>
          <p:nvPicPr>
            <p:cNvPr id="3" name="图片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958" b="78403" l="38943" r="93671">
                          <a14:foregroundMark x1="72003" y1="20833" x2="72003" y2="221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20" t="14703" b="18358"/>
            <a:stretch/>
          </p:blipFill>
          <p:spPr>
            <a:xfrm rot="861494" flipH="1">
              <a:off x="-1347981" y="682178"/>
              <a:ext cx="5831218" cy="648732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1343144">
              <a:off x="214902" y="2624239"/>
              <a:ext cx="3845674" cy="341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i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hình dung ngôi trường </a:t>
              </a:r>
            </a:p>
            <a:p>
              <a:pPr algn="ctr"/>
              <a:r>
                <a:rPr lang="vi-VN" sz="4500" b="1" i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mơ ước của mình trông sẽ </a:t>
              </a:r>
            </a:p>
            <a:p>
              <a:pPr algn="ctr"/>
              <a:r>
                <a:rPr lang="vi-VN" sz="4500" b="1" i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 thế nào?</a:t>
              </a:r>
              <a:endParaRPr lang="en-GB" sz="45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8098" y1="56087" x2="49425" y2="54755"/>
                        <a14:foregroundMark x1="50878" y1="57177" x2="58328" y2="56329"/>
                        <a14:foregroundMark x1="69231" y1="44579" x2="60448" y2="50333"/>
                        <a14:foregroundMark x1="57904" y1="54755" x2="56875" y2="59479"/>
                        <a14:foregroundMark x1="56996" y1="73410" x2="54997" y2="76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3379" y="855407"/>
            <a:ext cx="6233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61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06" y="394972"/>
            <a:ext cx="7013817" cy="50433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13182" y="2389238"/>
            <a:ext cx="7639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với các bạn về ngôi trường mơ ước của em?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785" y1="49727" x2="34343" y2="53180"/>
                        <a14:foregroundMark x1="19291" y1="54634" x2="29715" y2="62810"/>
                        <a14:foregroundMark x1="31791" y1="63234" x2="36505" y2="64506"/>
                        <a14:foregroundMark x1="37630" y1="59903" x2="41393" y2="71835"/>
                        <a14:foregroundMark x1="38322" y1="79830" x2="37500" y2="87462"/>
                        <a14:foregroundMark x1="31142" y1="80436" x2="30969" y2="87765"/>
                        <a14:foregroundMark x1="65874" y1="27498" x2="67734" y2="73531"/>
                        <a14:foregroundMark x1="79888" y1="55603" x2="69766" y2="67838"/>
                        <a14:foregroundMark x1="64230" y1="60630" x2="60121" y2="73107"/>
                        <a14:foregroundMark x1="65571" y1="80133" x2="65960" y2="88310"/>
                        <a14:foregroundMark x1="71497" y1="80557" x2="71280" y2="8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548" y="3183242"/>
            <a:ext cx="5420558" cy="387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72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7">
            <a:extLst>
              <a:ext uri="{FF2B5EF4-FFF2-40B4-BE49-F238E27FC236}">
                <a16:creationId xmlns:a16="http://schemas.microsoft.com/office/drawing/2014/main" xmlns="" id="{F7273840-0F51-172F-B65C-1942EFC88EBD}"/>
              </a:ext>
            </a:extLst>
          </p:cNvPr>
          <p:cNvGrpSpPr/>
          <p:nvPr/>
        </p:nvGrpSpPr>
        <p:grpSpPr>
          <a:xfrm>
            <a:off x="1122493" y="1010110"/>
            <a:ext cx="8747240" cy="5700405"/>
            <a:chOff x="-1166958" y="671332"/>
            <a:chExt cx="8747240" cy="5700405"/>
          </a:xfrm>
        </p:grpSpPr>
        <p:sp>
          <p:nvSpPr>
            <p:cNvPr id="6" name="椭圆 4">
              <a:extLst>
                <a:ext uri="{FF2B5EF4-FFF2-40B4-BE49-F238E27FC236}">
                  <a16:creationId xmlns:a16="http://schemas.microsoft.com/office/drawing/2014/main" xmlns="" id="{78271EFF-B7C2-E865-0D55-497B4E2D5068}"/>
                </a:ext>
              </a:extLst>
            </p:cNvPr>
            <p:cNvSpPr/>
            <p:nvPr/>
          </p:nvSpPr>
          <p:spPr>
            <a:xfrm>
              <a:off x="-1166958" y="671332"/>
              <a:ext cx="7061804" cy="4605945"/>
            </a:xfrm>
            <a:custGeom>
              <a:avLst/>
              <a:gdLst>
                <a:gd name="connsiteX0" fmla="*/ 0 w 6388100"/>
                <a:gd name="connsiteY0" fmla="*/ 2038350 h 4076700"/>
                <a:gd name="connsiteX1" fmla="*/ 3194050 w 6388100"/>
                <a:gd name="connsiteY1" fmla="*/ 0 h 4076700"/>
                <a:gd name="connsiteX2" fmla="*/ 6388100 w 6388100"/>
                <a:gd name="connsiteY2" fmla="*/ 2038350 h 4076700"/>
                <a:gd name="connsiteX3" fmla="*/ 3194050 w 6388100"/>
                <a:gd name="connsiteY3" fmla="*/ 4076700 h 4076700"/>
                <a:gd name="connsiteX4" fmla="*/ 0 w 6388100"/>
                <a:gd name="connsiteY4" fmla="*/ 2038350 h 4076700"/>
                <a:gd name="connsiteX0" fmla="*/ 34305 w 6422405"/>
                <a:gd name="connsiteY0" fmla="*/ 2343150 h 4381500"/>
                <a:gd name="connsiteX1" fmla="*/ 2136155 w 6422405"/>
                <a:gd name="connsiteY1" fmla="*/ 0 h 4381500"/>
                <a:gd name="connsiteX2" fmla="*/ 6422405 w 6422405"/>
                <a:gd name="connsiteY2" fmla="*/ 2343150 h 4381500"/>
                <a:gd name="connsiteX3" fmla="*/ 3228355 w 6422405"/>
                <a:gd name="connsiteY3" fmla="*/ 4381500 h 4381500"/>
                <a:gd name="connsiteX4" fmla="*/ 34305 w 6422405"/>
                <a:gd name="connsiteY4" fmla="*/ 2343150 h 4381500"/>
                <a:gd name="connsiteX0" fmla="*/ 18857 w 6711757"/>
                <a:gd name="connsiteY0" fmla="*/ 2345646 h 4385735"/>
                <a:gd name="connsiteX1" fmla="*/ 2120707 w 6711757"/>
                <a:gd name="connsiteY1" fmla="*/ 2496 h 4385735"/>
                <a:gd name="connsiteX2" fmla="*/ 6711757 w 6711757"/>
                <a:gd name="connsiteY2" fmla="*/ 2002746 h 4385735"/>
                <a:gd name="connsiteX3" fmla="*/ 3212907 w 6711757"/>
                <a:gd name="connsiteY3" fmla="*/ 4383996 h 4385735"/>
                <a:gd name="connsiteX4" fmla="*/ 18857 w 6711757"/>
                <a:gd name="connsiteY4" fmla="*/ 2345646 h 4385735"/>
                <a:gd name="connsiteX0" fmla="*/ 18140 w 6774540"/>
                <a:gd name="connsiteY0" fmla="*/ 2578222 h 4393423"/>
                <a:gd name="connsiteX1" fmla="*/ 2183490 w 6774540"/>
                <a:gd name="connsiteY1" fmla="*/ 6472 h 4393423"/>
                <a:gd name="connsiteX2" fmla="*/ 6774540 w 6774540"/>
                <a:gd name="connsiteY2" fmla="*/ 2006722 h 4393423"/>
                <a:gd name="connsiteX3" fmla="*/ 3275690 w 6774540"/>
                <a:gd name="connsiteY3" fmla="*/ 4387972 h 4393423"/>
                <a:gd name="connsiteX4" fmla="*/ 18140 w 6774540"/>
                <a:gd name="connsiteY4" fmla="*/ 2578222 h 4393423"/>
                <a:gd name="connsiteX0" fmla="*/ 603 w 6757003"/>
                <a:gd name="connsiteY0" fmla="*/ 2578222 h 4398233"/>
                <a:gd name="connsiteX1" fmla="*/ 2165953 w 6757003"/>
                <a:gd name="connsiteY1" fmla="*/ 6472 h 4398233"/>
                <a:gd name="connsiteX2" fmla="*/ 6757003 w 6757003"/>
                <a:gd name="connsiteY2" fmla="*/ 2006722 h 4398233"/>
                <a:gd name="connsiteX3" fmla="*/ 3258153 w 6757003"/>
                <a:gd name="connsiteY3" fmla="*/ 4387972 h 4398233"/>
                <a:gd name="connsiteX4" fmla="*/ 603 w 6757003"/>
                <a:gd name="connsiteY4" fmla="*/ 2578222 h 4398233"/>
                <a:gd name="connsiteX0" fmla="*/ 603 w 6757003"/>
                <a:gd name="connsiteY0" fmla="*/ 2587133 h 4407144"/>
                <a:gd name="connsiteX1" fmla="*/ 2165953 w 6757003"/>
                <a:gd name="connsiteY1" fmla="*/ 15383 h 4407144"/>
                <a:gd name="connsiteX2" fmla="*/ 6757003 w 6757003"/>
                <a:gd name="connsiteY2" fmla="*/ 2015633 h 4407144"/>
                <a:gd name="connsiteX3" fmla="*/ 3258153 w 6757003"/>
                <a:gd name="connsiteY3" fmla="*/ 4396883 h 4407144"/>
                <a:gd name="connsiteX4" fmla="*/ 603 w 6757003"/>
                <a:gd name="connsiteY4" fmla="*/ 2587133 h 440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7003" h="4407144">
                  <a:moveTo>
                    <a:pt x="603" y="2587133"/>
                  </a:moveTo>
                  <a:cubicBezTo>
                    <a:pt x="-29030" y="1247283"/>
                    <a:pt x="1039886" y="110633"/>
                    <a:pt x="2165953" y="15383"/>
                  </a:cubicBezTo>
                  <a:cubicBezTo>
                    <a:pt x="3292020" y="-79867"/>
                    <a:pt x="6718903" y="229483"/>
                    <a:pt x="6757003" y="2015633"/>
                  </a:cubicBezTo>
                  <a:cubicBezTo>
                    <a:pt x="6757003" y="3141383"/>
                    <a:pt x="4384220" y="4301633"/>
                    <a:pt x="3258153" y="4396883"/>
                  </a:cubicBezTo>
                  <a:cubicBezTo>
                    <a:pt x="2132086" y="4492133"/>
                    <a:pt x="30236" y="3926983"/>
                    <a:pt x="603" y="2587133"/>
                  </a:cubicBezTo>
                  <a:close/>
                </a:path>
              </a:pathLst>
            </a:custGeom>
            <a:solidFill>
              <a:schemeClr val="bg1"/>
            </a:solidFill>
            <a:ln w="349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3">
              <a:extLst>
                <a:ext uri="{FF2B5EF4-FFF2-40B4-BE49-F238E27FC236}">
                  <a16:creationId xmlns:a16="http://schemas.microsoft.com/office/drawing/2014/main" xmlns="" id="{CB79ADB1-B7B6-F1EA-32E9-A1735B9BE79A}"/>
                </a:ext>
              </a:extLst>
            </p:cNvPr>
            <p:cNvSpPr/>
            <p:nvPr/>
          </p:nvSpPr>
          <p:spPr>
            <a:xfrm>
              <a:off x="2121911" y="2207874"/>
              <a:ext cx="5458371" cy="607923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sym typeface="思源黑体" panose="020B0500000000000000" pitchFamily="34" charset="-122"/>
              </a:endParaRPr>
            </a:p>
          </p:txBody>
        </p:sp>
        <p:pic>
          <p:nvPicPr>
            <p:cNvPr id="8" name="图片 6">
              <a:extLst>
                <a:ext uri="{FF2B5EF4-FFF2-40B4-BE49-F238E27FC236}">
                  <a16:creationId xmlns:a16="http://schemas.microsoft.com/office/drawing/2014/main" xmlns="" id="{59A0E5D9-792B-E3CE-B08E-ECC0FB6B2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376" y="4377831"/>
              <a:ext cx="1993906" cy="1993906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344660" y="2265837"/>
            <a:ext cx="66174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có một ngôi trường xanh- sạch-đẹp chúng ta cần làm gì?</a:t>
            </a:r>
            <a:endParaRPr lang="en-US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2785" y1="49727" x2="34343" y2="53180"/>
                        <a14:foregroundMark x1="19291" y1="54634" x2="29715" y2="62810"/>
                        <a14:foregroundMark x1="31791" y1="63234" x2="36505" y2="64506"/>
                        <a14:foregroundMark x1="37630" y1="59903" x2="41393" y2="71835"/>
                        <a14:foregroundMark x1="38322" y1="79830" x2="37500" y2="87462"/>
                        <a14:foregroundMark x1="31142" y1="80436" x2="30969" y2="87765"/>
                        <a14:foregroundMark x1="65874" y1="27498" x2="67734" y2="73531"/>
                        <a14:foregroundMark x1="79888" y1="55603" x2="69766" y2="67838"/>
                        <a14:foregroundMark x1="64230" y1="60630" x2="60121" y2="73107"/>
                        <a14:foregroundMark x1="65571" y1="80133" x2="65960" y2="88310"/>
                        <a14:foregroundMark x1="71497" y1="80557" x2="71280" y2="8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951" y="3164408"/>
            <a:ext cx="5420558" cy="38714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13608" y="2035809"/>
            <a:ext cx="57490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có một ngôi trường xanh-sạch-đẹp cần tích cực tham gia vệ sinh trường lớp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595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2"/>
          <p:cNvGrpSpPr/>
          <p:nvPr/>
        </p:nvGrpSpPr>
        <p:grpSpPr>
          <a:xfrm>
            <a:off x="1671783" y="461817"/>
            <a:ext cx="8986981" cy="5256087"/>
            <a:chOff x="-7927329" y="-4954585"/>
            <a:chExt cx="9902260" cy="5268685"/>
          </a:xfrm>
        </p:grpSpPr>
        <p:sp>
          <p:nvSpPr>
            <p:cNvPr id="4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785" y1="49727" x2="34343" y2="53180"/>
                        <a14:foregroundMark x1="19291" y1="54634" x2="29715" y2="62810"/>
                        <a14:foregroundMark x1="31791" y1="63234" x2="36505" y2="64506"/>
                        <a14:foregroundMark x1="37630" y1="59903" x2="41393" y2="71835"/>
                        <a14:foregroundMark x1="38322" y1="79830" x2="37500" y2="87462"/>
                        <a14:foregroundMark x1="31142" y1="80436" x2="30969" y2="87765"/>
                        <a14:foregroundMark x1="65874" y1="27498" x2="67734" y2="73531"/>
                        <a14:foregroundMark x1="79888" y1="55603" x2="69766" y2="67838"/>
                        <a14:foregroundMark x1="64230" y1="60630" x2="60121" y2="73107"/>
                        <a14:foregroundMark x1="65571" y1="80133" x2="65960" y2="88310"/>
                        <a14:foregroundMark x1="71497" y1="80557" x2="71280" y2="8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370" y="3191047"/>
            <a:ext cx="5420558" cy="38714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96534" y="1767006"/>
            <a:ext cx="802909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500" dirty="0" smtClean="0"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35229"/>
                </a:solidFill>
                <a:effectLst/>
                <a:latin typeface="SVN-Lobster" panose="02040603050506020204" pitchFamily="18" charset="0"/>
              </a:rPr>
              <a:t>Xây dựng kế hoạch khảo sát thực trạng vệ sinh trường, lớp</a:t>
            </a:r>
            <a:endParaRPr lang="en-US" sz="6500" dirty="0"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F35229"/>
              </a:solidFill>
              <a:effectLst/>
              <a:latin typeface="SVN-Lobst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702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343</Words>
  <Application>Microsoft Office PowerPoint</Application>
  <PresentationFormat>Widescreen</PresentationFormat>
  <Paragraphs>27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#9Slide07 HoneyCream</vt:lpstr>
      <vt:lpstr>Arial</vt:lpstr>
      <vt:lpstr>Calibri</vt:lpstr>
      <vt:lpstr>Calibri Light</vt:lpstr>
      <vt:lpstr>Cambria</vt:lpstr>
      <vt:lpstr>SVN-Lobster</vt:lpstr>
      <vt:lpstr>SVN-Newton</vt:lpstr>
      <vt:lpstr>Times New Roman</vt:lpstr>
      <vt:lpstr>思源宋体 CN Medium</vt:lpstr>
      <vt:lpstr>思源黑体</vt:lpstr>
      <vt:lpstr>站酷快乐体2016修订版</vt:lpstr>
      <vt:lpstr>等线</vt:lpstr>
      <vt:lpstr>等线 Light</vt:lpstr>
      <vt:lpstr>1_Office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Măngnon</cp:keywords>
  <cp:lastModifiedBy/>
  <cp:revision>1</cp:revision>
  <dcterms:created xsi:type="dcterms:W3CDTF">2022-02-22T11:00:15Z</dcterms:created>
  <dcterms:modified xsi:type="dcterms:W3CDTF">2023-10-01T01:53:36Z</dcterms:modified>
</cp:coreProperties>
</file>