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5"/>
  </p:notesMasterIdLst>
  <p:sldIdLst>
    <p:sldId id="403" r:id="rId2"/>
    <p:sldId id="365" r:id="rId3"/>
    <p:sldId id="404" r:id="rId4"/>
    <p:sldId id="376" r:id="rId5"/>
    <p:sldId id="384" r:id="rId6"/>
    <p:sldId id="363" r:id="rId7"/>
    <p:sldId id="364" r:id="rId8"/>
    <p:sldId id="377" r:id="rId9"/>
    <p:sldId id="382" r:id="rId10"/>
    <p:sldId id="375" r:id="rId11"/>
    <p:sldId id="405" r:id="rId12"/>
    <p:sldId id="388" r:id="rId13"/>
    <p:sldId id="406" r:id="rId14"/>
    <p:sldId id="378" r:id="rId15"/>
    <p:sldId id="385" r:id="rId16"/>
    <p:sldId id="389" r:id="rId17"/>
    <p:sldId id="386" r:id="rId18"/>
    <p:sldId id="390" r:id="rId19"/>
    <p:sldId id="387" r:id="rId20"/>
    <p:sldId id="391" r:id="rId21"/>
    <p:sldId id="392" r:id="rId22"/>
    <p:sldId id="394" r:id="rId23"/>
    <p:sldId id="407" r:id="rId24"/>
    <p:sldId id="393" r:id="rId25"/>
    <p:sldId id="395" r:id="rId26"/>
    <p:sldId id="396" r:id="rId27"/>
    <p:sldId id="397" r:id="rId28"/>
    <p:sldId id="398" r:id="rId29"/>
    <p:sldId id="400" r:id="rId30"/>
    <p:sldId id="399" r:id="rId31"/>
    <p:sldId id="401" r:id="rId32"/>
    <p:sldId id="402" r:id="rId33"/>
    <p:sldId id="381" r:id="rId34"/>
  </p:sldIdLst>
  <p:sldSz cx="12192000" cy="6858000"/>
  <p:notesSz cx="6858000" cy="9144000"/>
  <p:embeddedFontLst>
    <p:embeddedFont>
      <p:font typeface="#9Slide06 Thillends" pitchFamily="2" charset="77"/>
      <p:regular r:id="rId36"/>
    </p:embeddedFont>
    <p:embeddedFont>
      <p:font typeface="#9Slide07 IcielKoni Black" pitchFamily="2" charset="77"/>
      <p:bold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SVN-Caprica Script" pitchFamily="2" charset="77"/>
      <p:regular r:id="rId46"/>
    </p:embeddedFont>
    <p:embeddedFont>
      <p:font typeface="SVN-Newton" panose="02040603050506020204" pitchFamily="18" charset="0"/>
      <p:regular r:id="rId47"/>
    </p:embeddedFont>
    <p:embeddedFont>
      <p:font typeface="SVN-Nexa Rush Slab Black Shadow" panose="020B0606040200020203" pitchFamily="34" charset="0"/>
      <p:bold r:id="rId48"/>
    </p:embeddedFont>
    <p:embeddedFont>
      <p:font typeface="SVN-Ready" panose="02040603050506020204" pitchFamily="18" charset="0"/>
      <p:regular r:id="rId49"/>
    </p:embeddedFont>
    <p:embeddedFont>
      <p:font typeface="SVN-Standly" pitchFamily="2" charset="0"/>
      <p:regular r:id="rId50"/>
    </p:embeddedFont>
    <p:embeddedFont>
      <p:font typeface="UTM Showcard" panose="02040603050506020204" pitchFamily="18" charset="0"/>
      <p:regular r:id="rId51"/>
    </p:embeddedFont>
    <p:embeddedFont>
      <p:font typeface="Vogue-ExtraBold" panose="020B050000000000000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9" autoAdjust="0"/>
    <p:restoredTop sz="94686"/>
  </p:normalViewPr>
  <p:slideViewPr>
    <p:cSldViewPr snapToGrid="0">
      <p:cViewPr varScale="1">
        <p:scale>
          <a:sx n="97" d="100"/>
          <a:sy n="97" d="100"/>
        </p:scale>
        <p:origin x="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10/22/23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4F6DC44-F695-BA35-8422-172C81FBB5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D8A4DA68-8CF0-4EB4-DFF8-E75E8F7004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6E1FCE-AFBF-A21F-0C1D-C6A1774A8F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E7B1C8B-72E2-5861-24C4-2EA171B2BB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52966-9E2E-E349-8612-E8EFA7144897}"/>
              </a:ext>
            </a:extLst>
          </p:cNvPr>
          <p:cNvSpPr txBox="1"/>
          <p:nvPr/>
        </p:nvSpPr>
        <p:spPr>
          <a:xfrm>
            <a:off x="2745260" y="292997"/>
            <a:ext cx="6783860" cy="830997"/>
          </a:xfrm>
          <a:prstGeom prst="rect">
            <a:avLst/>
          </a:prstGeom>
          <a:noFill/>
        </p:spPr>
        <p:txBody>
          <a:bodyPr wrap="square" rtlCol="0">
            <a:spAutoFit/>
          </a:bodyPr>
          <a:lstStyle/>
          <a:p>
            <a:pPr algn="ctr"/>
            <a:r>
              <a:rPr lang="en-US" sz="2400" b="1" dirty="0"/>
              <a:t>ỦY BAN NHÂN DÂN QUẬN LONG BIÊN</a:t>
            </a:r>
          </a:p>
          <a:p>
            <a:pPr algn="ctr"/>
            <a:r>
              <a:rPr lang="en-US" sz="2400" b="1" dirty="0"/>
              <a:t>TRƯỜNG TIỂU HỌC LÊ QUÝ ĐÔN</a:t>
            </a:r>
          </a:p>
        </p:txBody>
      </p:sp>
      <p:sp>
        <p:nvSpPr>
          <p:cNvPr id="3" name="TextBox 2">
            <a:extLst>
              <a:ext uri="{FF2B5EF4-FFF2-40B4-BE49-F238E27FC236}">
                <a16:creationId xmlns:a16="http://schemas.microsoft.com/office/drawing/2014/main" id="{9A292E9D-1B5B-0744-860B-AA74136C829F}"/>
              </a:ext>
            </a:extLst>
          </p:cNvPr>
          <p:cNvSpPr txBox="1"/>
          <p:nvPr/>
        </p:nvSpPr>
        <p:spPr>
          <a:xfrm>
            <a:off x="506628" y="2059527"/>
            <a:ext cx="11261124" cy="1754326"/>
          </a:xfrm>
          <a:prstGeom prst="rect">
            <a:avLst/>
          </a:prstGeom>
          <a:noFill/>
        </p:spPr>
        <p:txBody>
          <a:bodyPr wrap="square" rtlCol="0">
            <a:prstTxWarp prst="textArchUp">
              <a:avLst/>
            </a:prstTxWarp>
            <a:spAutoFit/>
          </a:bodyPr>
          <a:lstStyle/>
          <a:p>
            <a:pPr algn="ctr"/>
            <a:r>
              <a:rPr lang="en-US" sz="6000" b="1" dirty="0">
                <a:ln>
                  <a:solidFill>
                    <a:schemeClr val="tx1"/>
                  </a:solidFill>
                </a:ln>
                <a:solidFill>
                  <a:srgbClr val="FF0000"/>
                </a:solidFill>
                <a:effectLst>
                  <a:glow rad="228600">
                    <a:schemeClr val="accent4">
                      <a:satMod val="175000"/>
                      <a:alpha val="40000"/>
                    </a:schemeClr>
                  </a:glow>
                </a:effectLst>
                <a:latin typeface="SVN-Caprica Script" pitchFamily="2" charset="77"/>
              </a:rPr>
              <a:t>CHÀO MỪNG CÁC THẦY, CÔ GIÁO</a:t>
            </a:r>
          </a:p>
        </p:txBody>
      </p:sp>
      <p:sp>
        <p:nvSpPr>
          <p:cNvPr id="4" name="TextBox 3">
            <a:extLst>
              <a:ext uri="{FF2B5EF4-FFF2-40B4-BE49-F238E27FC236}">
                <a16:creationId xmlns:a16="http://schemas.microsoft.com/office/drawing/2014/main" id="{B6DAD02E-60F9-B14C-81D6-D236168B0BC3}"/>
              </a:ext>
            </a:extLst>
          </p:cNvPr>
          <p:cNvSpPr txBox="1"/>
          <p:nvPr/>
        </p:nvSpPr>
        <p:spPr>
          <a:xfrm>
            <a:off x="424248" y="3604327"/>
            <a:ext cx="11310552" cy="1107996"/>
          </a:xfrm>
          <a:prstGeom prst="rect">
            <a:avLst/>
          </a:prstGeom>
          <a:noFill/>
        </p:spPr>
        <p:txBody>
          <a:bodyPr wrap="square" rtlCol="0">
            <a:spAutoFit/>
          </a:bodyPr>
          <a:lstStyle/>
          <a:p>
            <a:pPr algn="ct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Môn</a:t>
            </a:r>
            <a:r>
              <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rPr>
              <a:t>: </a:t>
            </a: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Khoa</a:t>
            </a:r>
            <a:r>
              <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rPr>
              <a:t> </a:t>
            </a:r>
            <a:r>
              <a:rPr lang="en-US" sz="6600" dirty="0" err="1">
                <a:ln>
                  <a:solidFill>
                    <a:schemeClr val="tx1"/>
                  </a:solidFill>
                </a:ln>
                <a:solidFill>
                  <a:srgbClr val="0432FF"/>
                </a:solidFill>
                <a:effectLst>
                  <a:glow rad="228600">
                    <a:schemeClr val="accent4">
                      <a:satMod val="175000"/>
                      <a:alpha val="40000"/>
                    </a:schemeClr>
                  </a:glow>
                </a:effectLst>
                <a:latin typeface="#9Slide07 IcielKoni Black" pitchFamily="2" charset="77"/>
              </a:rPr>
              <a:t>học</a:t>
            </a:r>
            <a:endParaRPr lang="en-US" sz="6600" dirty="0">
              <a:ln>
                <a:solidFill>
                  <a:schemeClr val="tx1"/>
                </a:solidFill>
              </a:ln>
              <a:solidFill>
                <a:srgbClr val="0432FF"/>
              </a:solidFill>
              <a:effectLst>
                <a:glow rad="228600">
                  <a:schemeClr val="accent4">
                    <a:satMod val="175000"/>
                    <a:alpha val="40000"/>
                  </a:schemeClr>
                </a:glow>
              </a:effectLst>
              <a:latin typeface="#9Slide07 IcielKoni Black" pitchFamily="2" charset="77"/>
            </a:endParaRPr>
          </a:p>
        </p:txBody>
      </p:sp>
      <p:sp>
        <p:nvSpPr>
          <p:cNvPr id="5" name="TextBox 4">
            <a:extLst>
              <a:ext uri="{FF2B5EF4-FFF2-40B4-BE49-F238E27FC236}">
                <a16:creationId xmlns:a16="http://schemas.microsoft.com/office/drawing/2014/main" id="{EAE659CD-FC17-EF4F-8EEB-0E0933205D24}"/>
              </a:ext>
            </a:extLst>
          </p:cNvPr>
          <p:cNvSpPr txBox="1"/>
          <p:nvPr/>
        </p:nvSpPr>
        <p:spPr>
          <a:xfrm>
            <a:off x="457200" y="4752752"/>
            <a:ext cx="11277600" cy="830997"/>
          </a:xfrm>
          <a:prstGeom prst="rect">
            <a:avLst/>
          </a:prstGeom>
          <a:noFill/>
        </p:spPr>
        <p:txBody>
          <a:bodyPr wrap="square" rtlCol="0">
            <a:spAutoFit/>
          </a:bodyPr>
          <a:lstStyle/>
          <a:p>
            <a:pPr algn="ctr"/>
            <a:r>
              <a:rPr lang="en-US" sz="4800" dirty="0">
                <a:solidFill>
                  <a:schemeClr val="accent6">
                    <a:lumMod val="75000"/>
                  </a:schemeClr>
                </a:solidFill>
                <a:effectLst>
                  <a:glow rad="228600">
                    <a:schemeClr val="accent4">
                      <a:satMod val="175000"/>
                      <a:alpha val="40000"/>
                    </a:schemeClr>
                  </a:glow>
                </a:effectLst>
                <a:latin typeface="SVN-Nexa Rush Slab Black Shadow" panose="020B0606040200020203" pitchFamily="34" charset="0"/>
              </a:rPr>
              <a:t>LỚP 4A3</a:t>
            </a:r>
          </a:p>
        </p:txBody>
      </p:sp>
      <p:sp>
        <p:nvSpPr>
          <p:cNvPr id="6" name="TextBox 5">
            <a:extLst>
              <a:ext uri="{FF2B5EF4-FFF2-40B4-BE49-F238E27FC236}">
                <a16:creationId xmlns:a16="http://schemas.microsoft.com/office/drawing/2014/main" id="{F8BD717A-369E-854B-AB3F-CEB18F265A06}"/>
              </a:ext>
            </a:extLst>
          </p:cNvPr>
          <p:cNvSpPr txBox="1"/>
          <p:nvPr/>
        </p:nvSpPr>
        <p:spPr>
          <a:xfrm>
            <a:off x="2935759" y="5698431"/>
            <a:ext cx="6102179" cy="769441"/>
          </a:xfrm>
          <a:prstGeom prst="rect">
            <a:avLst/>
          </a:prstGeom>
          <a:noFill/>
        </p:spPr>
        <p:txBody>
          <a:bodyPr wrap="square" rtlCol="0">
            <a:spAutoFit/>
          </a:bodyPr>
          <a:lstStyle/>
          <a:p>
            <a:pPr algn="ctr"/>
            <a:r>
              <a:rPr lang="en-US" sz="4400" dirty="0" err="1">
                <a:latin typeface="SVN-Standly" pitchFamily="2" charset="0"/>
              </a:rPr>
              <a:t>Giáo</a:t>
            </a:r>
            <a:r>
              <a:rPr lang="en-US" sz="4400" dirty="0">
                <a:latin typeface="SVN-Standly" pitchFamily="2" charset="0"/>
              </a:rPr>
              <a:t> </a:t>
            </a:r>
            <a:r>
              <a:rPr lang="en-US" sz="4400" dirty="0" err="1">
                <a:latin typeface="SVN-Standly" pitchFamily="2" charset="0"/>
              </a:rPr>
              <a:t>viên</a:t>
            </a:r>
            <a:r>
              <a:rPr lang="en-US" sz="4400" dirty="0">
                <a:latin typeface="SVN-Standly" pitchFamily="2" charset="0"/>
              </a:rPr>
              <a:t>: </a:t>
            </a:r>
            <a:r>
              <a:rPr lang="en-US" sz="4400" dirty="0" err="1">
                <a:latin typeface="SVN-Standly" pitchFamily="2" charset="0"/>
              </a:rPr>
              <a:t>Hà</a:t>
            </a:r>
            <a:r>
              <a:rPr lang="en-US" sz="4400" dirty="0">
                <a:latin typeface="SVN-Standly" pitchFamily="2" charset="0"/>
              </a:rPr>
              <a:t> </a:t>
            </a:r>
            <a:r>
              <a:rPr lang="en-US" sz="4400" dirty="0" err="1">
                <a:latin typeface="SVN-Standly" pitchFamily="2" charset="0"/>
              </a:rPr>
              <a:t>Thị</a:t>
            </a:r>
            <a:r>
              <a:rPr lang="en-US" sz="4400" dirty="0">
                <a:latin typeface="SVN-Standly" pitchFamily="2" charset="0"/>
              </a:rPr>
              <a:t> </a:t>
            </a:r>
            <a:r>
              <a:rPr lang="en-US" sz="4400" dirty="0" err="1">
                <a:latin typeface="SVN-Standly" pitchFamily="2" charset="0"/>
              </a:rPr>
              <a:t>Ngọc</a:t>
            </a:r>
            <a:r>
              <a:rPr lang="en-US" sz="4400" dirty="0">
                <a:latin typeface="SVN-Standly" pitchFamily="2" charset="0"/>
              </a:rPr>
              <a:t> Lan</a:t>
            </a:r>
          </a:p>
        </p:txBody>
      </p:sp>
      <p:pic>
        <p:nvPicPr>
          <p:cNvPr id="7" name="Picture 6">
            <a:extLst>
              <a:ext uri="{FF2B5EF4-FFF2-40B4-BE49-F238E27FC236}">
                <a16:creationId xmlns:a16="http://schemas.microsoft.com/office/drawing/2014/main" id="{39AA8C47-09B3-3346-A036-F30C6AB102E8}"/>
              </a:ext>
            </a:extLst>
          </p:cNvPr>
          <p:cNvPicPr>
            <a:picLocks noChangeAspect="1"/>
          </p:cNvPicPr>
          <p:nvPr/>
        </p:nvPicPr>
        <p:blipFill rotWithShape="1">
          <a:blip r:embed="rId2">
            <a:extLst>
              <a:ext uri="{28A0092B-C50C-407E-A947-70E740481C1C}">
                <a14:useLocalDpi xmlns:a14="http://schemas.microsoft.com/office/drawing/2010/main" val="0"/>
              </a:ext>
            </a:extLst>
          </a:blip>
          <a:srcRect l="24236" t="12612" r="23938" b="14414"/>
          <a:stretch/>
        </p:blipFill>
        <p:spPr>
          <a:xfrm>
            <a:off x="300696" y="222437"/>
            <a:ext cx="1440577" cy="1433498"/>
          </a:xfrm>
          <a:prstGeom prst="rect">
            <a:avLst/>
          </a:prstGeom>
        </p:spPr>
      </p:pic>
      <p:sp>
        <p:nvSpPr>
          <p:cNvPr id="8" name="Rectangle 7">
            <a:extLst>
              <a:ext uri="{FF2B5EF4-FFF2-40B4-BE49-F238E27FC236}">
                <a16:creationId xmlns:a16="http://schemas.microsoft.com/office/drawing/2014/main" id="{C878C545-FC26-1943-8165-EDBD91C9CC2A}"/>
              </a:ext>
            </a:extLst>
          </p:cNvPr>
          <p:cNvSpPr/>
          <p:nvPr/>
        </p:nvSpPr>
        <p:spPr>
          <a:xfrm>
            <a:off x="444844" y="3223557"/>
            <a:ext cx="11281718" cy="1006139"/>
          </a:xfrm>
          <a:prstGeom prst="rect">
            <a:avLst/>
          </a:prstGeom>
        </p:spPr>
        <p:txBody>
          <a:bodyPr wrap="none">
            <a:prstTxWarp prst="textArchUp">
              <a:avLst/>
            </a:prstTxWarp>
            <a:spAutoFit/>
          </a:bodyPr>
          <a:lstStyle/>
          <a:p>
            <a:pPr algn="ctr"/>
            <a:r>
              <a:rPr lang="en-US" sz="6000" b="1" dirty="0">
                <a:ln>
                  <a:solidFill>
                    <a:schemeClr val="tx1"/>
                  </a:solidFill>
                </a:ln>
                <a:solidFill>
                  <a:srgbClr val="FF0000"/>
                </a:solidFill>
                <a:effectLst>
                  <a:glow rad="228600">
                    <a:schemeClr val="accent4">
                      <a:satMod val="175000"/>
                      <a:alpha val="40000"/>
                    </a:schemeClr>
                  </a:glow>
                </a:effectLst>
                <a:latin typeface="SVN-Caprica Script" pitchFamily="2" charset="77"/>
              </a:rPr>
              <a:t>ĐẾN DỰ TIẾT CHUYÊN ĐỀ</a:t>
            </a:r>
          </a:p>
        </p:txBody>
      </p:sp>
      <p:pic>
        <p:nvPicPr>
          <p:cNvPr id="9" name="图片 35">
            <a:extLst>
              <a:ext uri="{FF2B5EF4-FFF2-40B4-BE49-F238E27FC236}">
                <a16:creationId xmlns:a16="http://schemas.microsoft.com/office/drawing/2014/main" id="{286B945D-FA11-A040-AF70-6B7B6242F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0752" y="3986562"/>
            <a:ext cx="3132194" cy="3132194"/>
          </a:xfrm>
          <a:prstGeom prst="rect">
            <a:avLst/>
          </a:prstGeom>
        </p:spPr>
      </p:pic>
      <p:pic>
        <p:nvPicPr>
          <p:cNvPr id="10" name="图片 9">
            <a:extLst>
              <a:ext uri="{FF2B5EF4-FFF2-40B4-BE49-F238E27FC236}">
                <a16:creationId xmlns:a16="http://schemas.microsoft.com/office/drawing/2014/main" id="{26625C7A-C036-7F48-A76E-28353F808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4" y="2999975"/>
            <a:ext cx="1976910" cy="2142714"/>
          </a:xfrm>
          <a:prstGeom prst="rect">
            <a:avLst/>
          </a:prstGeom>
        </p:spPr>
      </p:pic>
      <p:pic>
        <p:nvPicPr>
          <p:cNvPr id="11" name="图片 18">
            <a:extLst>
              <a:ext uri="{FF2B5EF4-FFF2-40B4-BE49-F238E27FC236}">
                <a16:creationId xmlns:a16="http://schemas.microsoft.com/office/drawing/2014/main" id="{FFEA07D3-2828-074D-8B15-44C243655B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84" y="4907566"/>
            <a:ext cx="2910056" cy="1940038"/>
          </a:xfrm>
          <a:prstGeom prst="rect">
            <a:avLst/>
          </a:prstGeom>
        </p:spPr>
      </p:pic>
      <p:pic>
        <p:nvPicPr>
          <p:cNvPr id="12" name="图片 28">
            <a:extLst>
              <a:ext uri="{FF2B5EF4-FFF2-40B4-BE49-F238E27FC236}">
                <a16:creationId xmlns:a16="http://schemas.microsoft.com/office/drawing/2014/main" id="{1486B629-2ADE-B34D-99E9-57E8257D4F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958100">
            <a:off x="11028356" y="79551"/>
            <a:ext cx="1118336" cy="964083"/>
          </a:xfrm>
          <a:prstGeom prst="rect">
            <a:avLst/>
          </a:prstGeom>
        </p:spPr>
      </p:pic>
    </p:spTree>
    <p:extLst>
      <p:ext uri="{BB962C8B-B14F-4D97-AF65-F5344CB8AC3E}">
        <p14:creationId xmlns:p14="http://schemas.microsoft.com/office/powerpoint/2010/main" val="305451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255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50"/>
                            </p:stCondLst>
                            <p:childTnLst>
                              <p:par>
                                <p:cTn id="27" presetID="49" presetClass="entr" presetSubtype="0" decel="10000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360"/>
                                          </p:val>
                                        </p:tav>
                                        <p:tav tm="100000">
                                          <p:val>
                                            <p:fltVal val="0"/>
                                          </p:val>
                                        </p:tav>
                                      </p:tavLst>
                                    </p:anim>
                                    <p:animEffect transition="in" filter="fade">
                                      <p:cBhvr>
                                        <p:cTn id="32" dur="500"/>
                                        <p:tgtEl>
                                          <p:spTgt spid="5"/>
                                        </p:tgtEl>
                                      </p:cBhvr>
                                    </p:animEffect>
                                  </p:childTnLst>
                                </p:cTn>
                              </p:par>
                            </p:childTnLst>
                          </p:cTn>
                        </p:par>
                        <p:par>
                          <p:cTn id="33" fill="hold">
                            <p:stCondLst>
                              <p:cond delay="405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6"/>
                                        </p:tgtEl>
                                        <p:attrNameLst>
                                          <p:attrName>ppt_y</p:attrName>
                                        </p:attrNameLst>
                                      </p:cBhvr>
                                      <p:tavLst>
                                        <p:tav tm="0">
                                          <p:val>
                                            <p:strVal val="#ppt_y"/>
                                          </p:val>
                                        </p:tav>
                                        <p:tav tm="100000">
                                          <p:val>
                                            <p:strVal val="#ppt_y"/>
                                          </p:val>
                                        </p:tav>
                                      </p:tavLst>
                                    </p:anim>
                                    <p:anim calcmode="lin" valueType="num">
                                      <p:cBhvr>
                                        <p:cTn id="3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6"/>
                                        </p:tgtEl>
                                      </p:cBhvr>
                                    </p:animEffect>
                                  </p:childTnLst>
                                </p:cTn>
                              </p:par>
                            </p:childTnLst>
                          </p:cTn>
                        </p:par>
                        <p:par>
                          <p:cTn id="41" fill="hold">
                            <p:stCondLst>
                              <p:cond delay="555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8"/>
                                        </p:tgtEl>
                                        <p:attrNameLst>
                                          <p:attrName>ppt_y</p:attrName>
                                        </p:attrNameLst>
                                      </p:cBhvr>
                                      <p:tavLst>
                                        <p:tav tm="0">
                                          <p:val>
                                            <p:strVal val="#ppt_y"/>
                                          </p:val>
                                        </p:tav>
                                        <p:tav tm="100000">
                                          <p:val>
                                            <p:strVal val="#ppt_y"/>
                                          </p:val>
                                        </p:tav>
                                      </p:tavLst>
                                    </p:anim>
                                    <p:anim calcmode="lin" valueType="num">
                                      <p:cBhvr>
                                        <p:cTn id="4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a16="http://schemas.microsoft.com/office/drawing/2014/main"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568436" y="1074239"/>
            <a:ext cx="11055128" cy="1446550"/>
          </a:xfrm>
          <a:prstGeom prst="rect">
            <a:avLst/>
          </a:prstGeom>
          <a:noFill/>
        </p:spPr>
        <p:txBody>
          <a:bodyPr wrap="square" rtlCol="0">
            <a:spAutoFit/>
          </a:bodyPr>
          <a:lstStyle/>
          <a:p>
            <a:pPr algn="ctr"/>
            <a:r>
              <a:rPr lang="en-US" sz="4400" b="1" dirty="0">
                <a:solidFill>
                  <a:srgbClr val="C00000"/>
                </a:solidFill>
                <a:latin typeface="#9Slide07 IcielKoni Black" pitchFamily="2" charset="77"/>
              </a:rPr>
              <a:t>DỰ ÁN</a:t>
            </a:r>
          </a:p>
          <a:p>
            <a:pPr algn="ctr"/>
            <a:r>
              <a:rPr lang="en-US" sz="4400" b="1" dirty="0">
                <a:solidFill>
                  <a:srgbClr val="C00000"/>
                </a:solidFill>
                <a:latin typeface="UTM Showcard" panose="02040603050506020204" pitchFamily="18" charset="0"/>
              </a:rPr>
              <a:t>”ÂM THANH VÀ SỰ TRUYỀN ÂM THANH”</a:t>
            </a:r>
          </a:p>
        </p:txBody>
      </p:sp>
      <p:sp>
        <p:nvSpPr>
          <p:cNvPr id="5" name="TextBox 4">
            <a:extLst>
              <a:ext uri="{FF2B5EF4-FFF2-40B4-BE49-F238E27FC236}">
                <a16:creationId xmlns:a16="http://schemas.microsoft.com/office/drawing/2014/main" id="{56375F0B-3FBF-5750-B513-8FA3BD00A942}"/>
              </a:ext>
            </a:extLst>
          </p:cNvPr>
          <p:cNvSpPr txBox="1"/>
          <p:nvPr/>
        </p:nvSpPr>
        <p:spPr>
          <a:xfrm>
            <a:off x="768626" y="2940891"/>
            <a:ext cx="10854938" cy="1938992"/>
          </a:xfrm>
          <a:prstGeom prst="rect">
            <a:avLst/>
          </a:prstGeom>
          <a:noFill/>
        </p:spPr>
        <p:txBody>
          <a:bodyPr wrap="square">
            <a:spAutoFit/>
          </a:bodyPr>
          <a:lstStyle/>
          <a:p>
            <a:pPr algn="ctr"/>
            <a:r>
              <a:rPr lang="en-US" sz="6000" b="1" dirty="0" err="1">
                <a:latin typeface="Cambria" panose="02040503050406030204" pitchFamily="18" charset="0"/>
              </a:rPr>
              <a:t>Các</a:t>
            </a:r>
            <a:r>
              <a:rPr lang="en-US" sz="6000" b="1" dirty="0">
                <a:latin typeface="Cambria" panose="02040503050406030204" pitchFamily="18" charset="0"/>
              </a:rPr>
              <a:t> </a:t>
            </a:r>
            <a:r>
              <a:rPr lang="en-US" sz="6000" b="1" dirty="0" err="1">
                <a:latin typeface="Cambria" panose="02040503050406030204" pitchFamily="18" charset="0"/>
              </a:rPr>
              <a:t>nhóm</a:t>
            </a:r>
            <a:r>
              <a:rPr lang="en-US" sz="6000" b="1" dirty="0">
                <a:latin typeface="Cambria" panose="02040503050406030204" pitchFamily="18" charset="0"/>
              </a:rPr>
              <a:t> </a:t>
            </a:r>
            <a:r>
              <a:rPr lang="en-US" sz="6000" b="1" dirty="0" err="1">
                <a:latin typeface="Cambria" panose="02040503050406030204" pitchFamily="18" charset="0"/>
              </a:rPr>
              <a:t>báo</a:t>
            </a:r>
            <a:r>
              <a:rPr lang="en-US" sz="6000" b="1" dirty="0">
                <a:latin typeface="Cambria" panose="02040503050406030204" pitchFamily="18" charset="0"/>
              </a:rPr>
              <a:t> </a:t>
            </a:r>
            <a:r>
              <a:rPr lang="en-US" sz="6000" b="1" dirty="0" err="1">
                <a:latin typeface="Cambria" panose="02040503050406030204" pitchFamily="18" charset="0"/>
              </a:rPr>
              <a:t>cáo</a:t>
            </a:r>
            <a:r>
              <a:rPr lang="en-US" sz="6000" b="1" dirty="0">
                <a:latin typeface="Cambria" panose="02040503050406030204" pitchFamily="18" charset="0"/>
              </a:rPr>
              <a:t> </a:t>
            </a:r>
            <a:r>
              <a:rPr lang="en-US" sz="6000" b="1" dirty="0" err="1">
                <a:latin typeface="Cambria" panose="02040503050406030204" pitchFamily="18" charset="0"/>
              </a:rPr>
              <a:t>sự</a:t>
            </a:r>
            <a:r>
              <a:rPr lang="en-US" sz="6000" b="1" dirty="0">
                <a:latin typeface="Cambria" panose="02040503050406030204" pitchFamily="18" charset="0"/>
              </a:rPr>
              <a:t> </a:t>
            </a:r>
            <a:r>
              <a:rPr lang="en-US" sz="6000" b="1" dirty="0" err="1">
                <a:latin typeface="Cambria" panose="02040503050406030204" pitchFamily="18" charset="0"/>
              </a:rPr>
              <a:t>chuẩn</a:t>
            </a:r>
            <a:r>
              <a:rPr lang="en-US" sz="6000" b="1" dirty="0">
                <a:latin typeface="Cambria" panose="02040503050406030204" pitchFamily="18" charset="0"/>
              </a:rPr>
              <a:t> </a:t>
            </a:r>
            <a:r>
              <a:rPr lang="en-US" sz="6000" b="1" dirty="0" err="1">
                <a:latin typeface="Cambria" panose="02040503050406030204" pitchFamily="18" charset="0"/>
              </a:rPr>
              <a:t>bị</a:t>
            </a:r>
            <a:r>
              <a:rPr lang="en-US" sz="6000" b="1" dirty="0">
                <a:latin typeface="Cambria" panose="02040503050406030204" pitchFamily="18" charset="0"/>
              </a:rPr>
              <a:t> </a:t>
            </a:r>
            <a:r>
              <a:rPr lang="en-US" sz="6000" b="1" dirty="0" err="1">
                <a:latin typeface="Cambria" panose="02040503050406030204" pitchFamily="18" charset="0"/>
              </a:rPr>
              <a:t>của</a:t>
            </a:r>
            <a:r>
              <a:rPr lang="en-US" sz="6000" b="1" dirty="0">
                <a:latin typeface="Cambria" panose="02040503050406030204" pitchFamily="18" charset="0"/>
              </a:rPr>
              <a:t> </a:t>
            </a:r>
            <a:r>
              <a:rPr lang="en-US" sz="6000" b="1" dirty="0" err="1">
                <a:latin typeface="Cambria" panose="02040503050406030204" pitchFamily="18" charset="0"/>
              </a:rPr>
              <a:t>nhóm</a:t>
            </a:r>
            <a:r>
              <a:rPr lang="en-US" sz="6000" b="1" dirty="0">
                <a:latin typeface="Cambria" panose="02040503050406030204" pitchFamily="18" charset="0"/>
              </a:rPr>
              <a:t> </a:t>
            </a:r>
            <a:r>
              <a:rPr lang="en-US" sz="6000" b="1" dirty="0" err="1">
                <a:latin typeface="Cambria" panose="02040503050406030204" pitchFamily="18" charset="0"/>
              </a:rPr>
              <a:t>mình</a:t>
            </a:r>
            <a:r>
              <a:rPr lang="en-US" sz="6000" b="1" dirty="0">
                <a:latin typeface="Cambria" panose="02040503050406030204" pitchFamily="18" charset="0"/>
              </a:rPr>
              <a:t>.</a:t>
            </a:r>
          </a:p>
        </p:txBody>
      </p:sp>
    </p:spTree>
    <p:extLst>
      <p:ext uri="{BB962C8B-B14F-4D97-AF65-F5344CB8AC3E}">
        <p14:creationId xmlns:p14="http://schemas.microsoft.com/office/powerpoint/2010/main" val="212128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a16="http://schemas.microsoft.com/office/drawing/2014/main"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4668A-2BAA-414A-99C8-CD1077E49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9138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sp>
        <p:nvSpPr>
          <p:cNvPr id="4" name="TextBox 3">
            <a:extLst>
              <a:ext uri="{FF2B5EF4-FFF2-40B4-BE49-F238E27FC236}">
                <a16:creationId xmlns:a16="http://schemas.microsoft.com/office/drawing/2014/main" id="{E7DD7AB9-31C8-A207-68DC-40FD72015476}"/>
              </a:ext>
            </a:extLst>
          </p:cNvPr>
          <p:cNvSpPr txBox="1"/>
          <p:nvPr/>
        </p:nvSpPr>
        <p:spPr>
          <a:xfrm>
            <a:off x="1589809" y="608907"/>
            <a:ext cx="6224155" cy="707886"/>
          </a:xfrm>
          <a:prstGeom prst="rect">
            <a:avLst/>
          </a:prstGeom>
          <a:noFill/>
        </p:spPr>
        <p:txBody>
          <a:bodyPr wrap="square" rtlCol="0">
            <a:spAutoFit/>
          </a:bodyPr>
          <a:lstStyle/>
          <a:p>
            <a:r>
              <a:rPr lang="en-US" sz="4000" b="1" dirty="0">
                <a:solidFill>
                  <a:srgbClr val="00B050"/>
                </a:solidFill>
                <a:latin typeface="Cambria" panose="02040503050406030204" pitchFamily="18" charset="0"/>
              </a:rPr>
              <a:t>1. Thực </a:t>
            </a:r>
            <a:r>
              <a:rPr lang="en-US" sz="4000" b="1" dirty="0" err="1">
                <a:solidFill>
                  <a:srgbClr val="00B050"/>
                </a:solidFill>
                <a:latin typeface="Cambria" panose="02040503050406030204" pitchFamily="18" charset="0"/>
              </a:rPr>
              <a:t>hành</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thí</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nghiệm</a:t>
            </a:r>
            <a:endParaRPr lang="en-US" sz="4000" b="1" dirty="0">
              <a:solidFill>
                <a:srgbClr val="00B050"/>
              </a:solidFill>
              <a:latin typeface="Cambria" panose="02040503050406030204" pitchFamily="18" charset="0"/>
            </a:endParaRPr>
          </a:p>
        </p:txBody>
      </p:sp>
      <p:grpSp>
        <p:nvGrpSpPr>
          <p:cNvPr id="5" name="Group 4">
            <a:extLst>
              <a:ext uri="{FF2B5EF4-FFF2-40B4-BE49-F238E27FC236}">
                <a16:creationId xmlns:a16="http://schemas.microsoft.com/office/drawing/2014/main"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a16="http://schemas.microsoft.com/office/drawing/2014/main"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3A34B7-E5D2-6F7F-B564-3253ECF2B725}"/>
              </a:ext>
            </a:extLst>
          </p:cNvPr>
          <p:cNvGrpSpPr/>
          <p:nvPr/>
        </p:nvGrpSpPr>
        <p:grpSpPr>
          <a:xfrm>
            <a:off x="639734" y="427139"/>
            <a:ext cx="10912532" cy="1754326"/>
            <a:chOff x="639734" y="427139"/>
            <a:chExt cx="10912532" cy="1754326"/>
          </a:xfrm>
        </p:grpSpPr>
        <p:sp>
          <p:nvSpPr>
            <p:cNvPr id="2" name="TextBox 1">
              <a:extLst>
                <a:ext uri="{FF2B5EF4-FFF2-40B4-BE49-F238E27FC236}">
                  <a16:creationId xmlns:a16="http://schemas.microsoft.com/office/drawing/2014/main" id="{29353DF5-5637-C4B1-46BA-CC3EDAA04409}"/>
                </a:ext>
              </a:extLst>
            </p:cNvPr>
            <p:cNvSpPr txBox="1"/>
            <p:nvPr/>
          </p:nvSpPr>
          <p:spPr>
            <a:xfrm>
              <a:off x="983572" y="427139"/>
              <a:ext cx="633845" cy="646331"/>
            </a:xfrm>
            <a:prstGeom prst="rect">
              <a:avLst/>
            </a:prstGeom>
            <a:noFill/>
          </p:spPr>
          <p:txBody>
            <a:bodyPr wrap="square" rtlCol="0">
              <a:spAutoFit/>
            </a:bodyPr>
            <a:lstStyle/>
            <a:p>
              <a:r>
                <a:rPr lang="en-US" sz="3600" b="1" dirty="0">
                  <a:solidFill>
                    <a:srgbClr val="00B050"/>
                  </a:solidFill>
                  <a:latin typeface="Cambria" panose="02040503050406030204" pitchFamily="18" charset="0"/>
                </a:rPr>
                <a:t>2. </a:t>
              </a:r>
            </a:p>
          </p:txBody>
        </p:sp>
        <p:sp>
          <p:nvSpPr>
            <p:cNvPr id="3" name="TextBox 2">
              <a:extLst>
                <a:ext uri="{FF2B5EF4-FFF2-40B4-BE49-F238E27FC236}">
                  <a16:creationId xmlns:a16="http://schemas.microsoft.com/office/drawing/2014/main" id="{96935A96-CAC4-ACC2-BA03-B736DD3F9D34}"/>
                </a:ext>
              </a:extLst>
            </p:cNvPr>
            <p:cNvSpPr txBox="1"/>
            <p:nvPr/>
          </p:nvSpPr>
          <p:spPr>
            <a:xfrm>
              <a:off x="639734" y="427139"/>
              <a:ext cx="10912532" cy="1754326"/>
            </a:xfrm>
            <a:prstGeom prst="rect">
              <a:avLst/>
            </a:prstGeom>
            <a:noFill/>
          </p:spPr>
          <p:txBody>
            <a:bodyPr wrap="square">
              <a:spAutoFit/>
            </a:bodyPr>
            <a:lstStyle/>
            <a:p>
              <a:pPr algn="just"/>
              <a:r>
                <a:rPr lang="en-US" sz="3600" dirty="0">
                  <a:latin typeface="Cambria" panose="02040503050406030204" pitchFamily="18" charset="0"/>
                </a:rPr>
                <a:t>	</a:t>
              </a:r>
              <a:r>
                <a:rPr lang="vi-VN" sz="3600" dirty="0">
                  <a:latin typeface="Cambria" panose="02040503050406030204" pitchFamily="18" charset="0"/>
                </a:rPr>
                <a:t>Đặt bàn tay vào cổ như hình 2 và hát một câu hát. Em có nghe thấy âm thanh không? Tay em có cảm giác thế nào? Âm thanh đó phát ra từ đâu?</a:t>
              </a:r>
              <a:endParaRPr lang="en-US" sz="3600" dirty="0">
                <a:latin typeface="Cambria" panose="02040503050406030204" pitchFamily="18" charset="0"/>
              </a:endParaRPr>
            </a:p>
          </p:txBody>
        </p:sp>
      </p:grpSp>
      <p:sp>
        <p:nvSpPr>
          <p:cNvPr id="4" name="TextBox 3">
            <a:extLst>
              <a:ext uri="{FF2B5EF4-FFF2-40B4-BE49-F238E27FC236}">
                <a16:creationId xmlns:a16="http://schemas.microsoft.com/office/drawing/2014/main" id="{F29E67F0-2CAE-C5AB-231B-6DBBE49888F0}"/>
              </a:ext>
            </a:extLst>
          </p:cNvPr>
          <p:cNvSpPr txBox="1"/>
          <p:nvPr/>
        </p:nvSpPr>
        <p:spPr>
          <a:xfrm>
            <a:off x="8133993" y="2764269"/>
            <a:ext cx="2848198" cy="2554545"/>
          </a:xfrm>
          <a:prstGeom prst="rect">
            <a:avLst/>
          </a:prstGeom>
          <a:solidFill>
            <a:srgbClr val="92D050"/>
          </a:solidFill>
        </p:spPr>
        <p:txBody>
          <a:bodyPr wrap="square">
            <a:spAutoFit/>
          </a:bodyPr>
          <a:lstStyle/>
          <a:p>
            <a:pPr algn="ct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vật</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ra</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đều</a:t>
            </a:r>
            <a:r>
              <a:rPr lang="en-US" sz="4000" b="1" dirty="0">
                <a:latin typeface="Cambria" panose="02040503050406030204" pitchFamily="18" charset="0"/>
              </a:rPr>
              <a:t> rung </a:t>
            </a:r>
            <a:r>
              <a:rPr lang="en-US" sz="4000" b="1" dirty="0" err="1">
                <a:latin typeface="Cambria" panose="02040503050406030204" pitchFamily="18" charset="0"/>
              </a:rPr>
              <a:t>động</a:t>
            </a:r>
            <a:endParaRPr lang="en-US" sz="4000" b="1" dirty="0">
              <a:latin typeface="Cambria" panose="02040503050406030204" pitchFamily="18" charset="0"/>
            </a:endParaRPr>
          </a:p>
        </p:txBody>
      </p:sp>
      <p:pic>
        <p:nvPicPr>
          <p:cNvPr id="6" name="Picture 5">
            <a:extLst>
              <a:ext uri="{FF2B5EF4-FFF2-40B4-BE49-F238E27FC236}">
                <a16:creationId xmlns:a16="http://schemas.microsoft.com/office/drawing/2014/main" id="{E4230CFC-B74A-295D-EF2E-734E68225687}"/>
              </a:ext>
            </a:extLst>
          </p:cNvPr>
          <p:cNvPicPr>
            <a:picLocks noChangeAspect="1"/>
          </p:cNvPicPr>
          <p:nvPr/>
        </p:nvPicPr>
        <p:blipFill rotWithShape="1">
          <a:blip r:embed="rId2"/>
          <a:srcRect l="51346" b="481"/>
          <a:stretch/>
        </p:blipFill>
        <p:spPr>
          <a:xfrm>
            <a:off x="2230734" y="2181465"/>
            <a:ext cx="4480938" cy="4099728"/>
          </a:xfrm>
          <a:prstGeom prst="rect">
            <a:avLst/>
          </a:prstGeom>
        </p:spPr>
      </p:pic>
    </p:spTree>
    <p:extLst>
      <p:ext uri="{BB962C8B-B14F-4D97-AF65-F5344CB8AC3E}">
        <p14:creationId xmlns:p14="http://schemas.microsoft.com/office/powerpoint/2010/main" val="1836514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id="{F0A0A0F4-6E16-5456-A2C7-591D007B7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a16="http://schemas.microsoft.com/office/drawing/2014/main"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a16="http://schemas.microsoft.com/office/drawing/2014/main"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a16="http://schemas.microsoft.com/office/drawing/2014/main"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a16="http://schemas.microsoft.com/office/drawing/2014/main"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266862"/>
            <a:ext cx="9680341" cy="1200329"/>
          </a:xfrm>
          <a:prstGeom prst="rect">
            <a:avLst/>
          </a:prstGeom>
          <a:noFill/>
        </p:spPr>
        <p:txBody>
          <a:bodyPr wrap="square">
            <a:spAutoFit/>
          </a:bodyPr>
          <a:lstStyle/>
          <a:p>
            <a:pPr algn="ctr"/>
            <a:r>
              <a:rPr lang="en-US" sz="3600" b="1" i="0" dirty="0" err="1">
                <a:solidFill>
                  <a:srgbClr val="00B050"/>
                </a:solidFill>
                <a:effectLst/>
                <a:latin typeface="Cambria" panose="02040503050406030204" pitchFamily="18" charset="0"/>
              </a:rPr>
              <a:t>Nêu</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ví</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dụ</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khác</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về</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vật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phát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ra</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âm</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thanh</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thì</a:t>
            </a:r>
            <a:r>
              <a:rPr lang="en-US" sz="3600" b="1" i="0" dirty="0">
                <a:solidFill>
                  <a:srgbClr val="00B050"/>
                </a:solidFill>
                <a:effectLst/>
                <a:latin typeface="Cambria" panose="02040503050406030204" pitchFamily="18" charset="0"/>
              </a:rPr>
              <a:t> rung </a:t>
            </a:r>
            <a:r>
              <a:rPr lang="en-US" sz="3600" b="1" i="0" dirty="0" err="1">
                <a:solidFill>
                  <a:srgbClr val="00B050"/>
                </a:solidFill>
                <a:effectLst/>
                <a:latin typeface="Cambria" panose="02040503050406030204" pitchFamily="18" charset="0"/>
              </a:rPr>
              <a:t>động</a:t>
            </a:r>
            <a:r>
              <a:rPr lang="en-US" sz="3600" b="1" i="0" dirty="0">
                <a:solidFill>
                  <a:srgbClr val="00B050"/>
                </a:solidFill>
                <a:effectLst/>
                <a:latin typeface="Cambria" panose="02040503050406030204" pitchFamily="18" charset="0"/>
              </a:rPr>
              <a:t>.</a:t>
            </a:r>
            <a:endParaRPr lang="en-US" sz="36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45520" y="4996861"/>
            <a:ext cx="10700959" cy="1446549"/>
            <a:chOff x="-6787" y="538028"/>
            <a:chExt cx="11538037" cy="786637"/>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549" y="538028"/>
              <a:ext cx="11383022" cy="786637"/>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Gõ</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tay</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lên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và</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FCFC14F8-7D15-0189-8244-6E366E10F72C}"/>
              </a:ext>
            </a:extLst>
          </p:cNvPr>
          <p:cNvPicPr>
            <a:picLocks noChangeAspect="1"/>
          </p:cNvPicPr>
          <p:nvPr/>
        </p:nvPicPr>
        <p:blipFill>
          <a:blip r:embed="rId2"/>
          <a:stretch>
            <a:fillRect/>
          </a:stretch>
        </p:blipFill>
        <p:spPr>
          <a:xfrm>
            <a:off x="3238340" y="1725382"/>
            <a:ext cx="5715000" cy="3209925"/>
          </a:xfrm>
          <a:prstGeom prst="rect">
            <a:avLst/>
          </a:prstGeom>
        </p:spPr>
      </p:pic>
    </p:spTree>
    <p:extLst>
      <p:ext uri="{BB962C8B-B14F-4D97-AF65-F5344CB8AC3E}">
        <p14:creationId xmlns:p14="http://schemas.microsoft.com/office/powerpoint/2010/main" val="197797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508175" y="2406398"/>
            <a:ext cx="3627195" cy="3620044"/>
            <a:chOff x="-72590" y="571502"/>
            <a:chExt cx="11603840" cy="739152"/>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2590" y="600531"/>
              <a:ext cx="11603838" cy="710123"/>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Gió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thổi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EA93FEE1-C1B2-28C9-B544-598BF846386F}"/>
              </a:ext>
            </a:extLst>
          </p:cNvPr>
          <p:cNvPicPr>
            <a:picLocks noChangeAspect="1"/>
          </p:cNvPicPr>
          <p:nvPr/>
        </p:nvPicPr>
        <p:blipFill rotWithShape="1">
          <a:blip r:embed="rId2"/>
          <a:srcRect b="6045"/>
          <a:stretch/>
        </p:blipFill>
        <p:spPr>
          <a:xfrm>
            <a:off x="5190818" y="1328484"/>
            <a:ext cx="5293872" cy="4973839"/>
          </a:xfrm>
          <a:prstGeom prst="rect">
            <a:avLst/>
          </a:prstGeom>
        </p:spPr>
      </p:pic>
    </p:spTree>
    <p:extLst>
      <p:ext uri="{BB962C8B-B14F-4D97-AF65-F5344CB8AC3E}">
        <p14:creationId xmlns:p14="http://schemas.microsoft.com/office/powerpoint/2010/main" val="163969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511143" y="1963037"/>
            <a:ext cx="3729447" cy="4319424"/>
            <a:chOff x="-6787" y="571502"/>
            <a:chExt cx="11538037" cy="813298"/>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718" y="598162"/>
              <a:ext cx="11383021"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từ</a:t>
              </a:r>
              <a:r>
                <a:rPr lang="en-US" sz="4400" dirty="0">
                  <a:latin typeface="Cambria" panose="02040503050406030204" pitchFamily="18" charset="0"/>
                  <a:cs typeface="Calibri" panose="020F0502020204030204" pitchFamily="34" charset="0"/>
                </a:rPr>
                <a:t> loa – </a:t>
              </a:r>
              <a:r>
                <a:rPr lang="en-US" sz="4400" dirty="0" err="1">
                  <a:latin typeface="Cambria" panose="02040503050406030204" pitchFamily="18" charset="0"/>
                  <a:cs typeface="Calibri" panose="020F0502020204030204" pitchFamily="34" charset="0"/>
                </a:rPr>
                <a:t>màng</a:t>
              </a:r>
              <a:r>
                <a:rPr lang="en-US" sz="4400" dirty="0">
                  <a:latin typeface="Cambria" panose="02040503050406030204" pitchFamily="18" charset="0"/>
                  <a:cs typeface="Calibri" panose="020F0502020204030204" pitchFamily="34" charset="0"/>
                </a:rPr>
                <a:t> loa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96F241DE-0576-8F9B-457F-C564838DBD83}"/>
              </a:ext>
            </a:extLst>
          </p:cNvPr>
          <p:cNvPicPr>
            <a:picLocks noChangeAspect="1"/>
          </p:cNvPicPr>
          <p:nvPr/>
        </p:nvPicPr>
        <p:blipFill>
          <a:blip r:embed="rId2"/>
          <a:stretch>
            <a:fillRect/>
          </a:stretch>
        </p:blipFill>
        <p:spPr>
          <a:xfrm>
            <a:off x="1858639" y="1809704"/>
            <a:ext cx="4674644" cy="4226146"/>
          </a:xfrm>
          <a:prstGeom prst="rect">
            <a:avLst/>
          </a:prstGeom>
        </p:spPr>
      </p:pic>
    </p:spTree>
    <p:extLst>
      <p:ext uri="{BB962C8B-B14F-4D97-AF65-F5344CB8AC3E}">
        <p14:creationId xmlns:p14="http://schemas.microsoft.com/office/powerpoint/2010/main" val="2504294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2DCA9-A73E-A845-B02B-78689ED68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611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id="{FCF8A342-D085-C9B9-EFD4-8E9117BEE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a16="http://schemas.microsoft.com/office/drawing/2014/main"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a16="http://schemas.microsoft.com/office/drawing/2014/main"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a16="http://schemas.microsoft.com/office/drawing/2014/main"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a16="http://schemas.microsoft.com/office/drawing/2014/main"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a16="http://schemas.microsoft.com/office/drawing/2014/main"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a16="http://schemas.microsoft.com/office/drawing/2014/main"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a16="http://schemas.microsoft.com/office/drawing/2014/main"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a16="http://schemas.microsoft.com/office/drawing/2014/main"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a16="http://schemas.microsoft.com/office/drawing/2014/main"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en-con-duong-den-truong-bai-hat-mau-gv-doan-vu-thuy-duong.mp4">
            <a:hlinkClick r:id="" action="ppaction://media"/>
            <a:extLst>
              <a:ext uri="{FF2B5EF4-FFF2-40B4-BE49-F238E27FC236}">
                <a16:creationId xmlns:a16="http://schemas.microsoft.com/office/drawing/2014/main" id="{38CF5B96-1889-A941-B71F-2254CCCEFC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7"/>
            <a:ext cx="12196762" cy="6855323"/>
          </a:xfrm>
          <a:prstGeom prst="rect">
            <a:avLst/>
          </a:prstGeom>
        </p:spPr>
      </p:pic>
    </p:spTree>
    <p:extLst>
      <p:ext uri="{BB962C8B-B14F-4D97-AF65-F5344CB8AC3E}">
        <p14:creationId xmlns:p14="http://schemas.microsoft.com/office/powerpoint/2010/main" val="12936867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a:latin typeface="Cambria" panose="02040503050406030204" pitchFamily="18" charset="0"/>
                  <a:cs typeface="Calibri" panose="020F0502020204030204" pitchFamily="34" charset="0"/>
                </a:rPr>
                <a:t>rắn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9Slide07 IcielKoni Black" pitchFamily="2" charset="77"/>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9Slide06 Thillends" pitchFamily="2" charset="77"/>
                <a:ea typeface="Vogue-ExtraBold" panose="020B0500000000000000" pitchFamily="34" charset="0"/>
                <a:cs typeface="Vogue-ExtraBold" panose="020B0500000000000000" pitchFamily="34" charset="0"/>
              </a:rPr>
              <a:t>(</a:t>
            </a:r>
            <a:r>
              <a:rPr lang="en-US" sz="3600" spc="300" dirty="0" err="1">
                <a:latin typeface="#9Slide06 Thillends" pitchFamily="2" charset="77"/>
                <a:ea typeface="Vogue-ExtraBold" panose="020B0500000000000000" pitchFamily="34" charset="0"/>
                <a:cs typeface="Vogue-ExtraBold" panose="020B0500000000000000" pitchFamily="34" charset="0"/>
              </a:rPr>
              <a:t>Tiết</a:t>
            </a:r>
            <a:r>
              <a:rPr lang="en-US" sz="3600" spc="300" dirty="0">
                <a:latin typeface="#9Slide06 Thillends" pitchFamily="2" charset="77"/>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a16="http://schemas.microsoft.com/office/drawing/2014/main"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9Slide07 IcielKoni Black" pitchFamily="2" charset="77"/>
                <a:ea typeface="Vogue-ExtraBold" panose="020B0500000000000000" pitchFamily="34" charset="0"/>
                <a:cs typeface="Vogue-ExtraBold" panose="020B0500000000000000" pitchFamily="34" charset="0"/>
              </a:rPr>
              <a:t>Yêu</a:t>
            </a:r>
            <a:r>
              <a:rPr lang="en-US" altLang="zh-CN" sz="3600" spc="600" dirty="0">
                <a:solidFill>
                  <a:prstClr val="black"/>
                </a:solidFill>
                <a:latin typeface="#9Slide07 IcielKoni Black" pitchFamily="2" charset="77"/>
                <a:ea typeface="Vogue-ExtraBold" panose="020B0500000000000000" pitchFamily="34" charset="0"/>
                <a:cs typeface="Vogue-ExtraBold" panose="020B0500000000000000" pitchFamily="34" charset="0"/>
              </a:rPr>
              <a:t> </a:t>
            </a:r>
            <a:r>
              <a:rPr lang="en-US" altLang="zh-CN" sz="3600" spc="600" dirty="0" err="1">
                <a:solidFill>
                  <a:prstClr val="black"/>
                </a:solidFill>
                <a:latin typeface="#9Slide07 IcielKoni Black" pitchFamily="2" charset="77"/>
                <a:ea typeface="Vogue-ExtraBold" panose="020B0500000000000000" pitchFamily="34" charset="0"/>
                <a:cs typeface="Vogue-ExtraBold" panose="020B0500000000000000" pitchFamily="34" charset="0"/>
              </a:rPr>
              <a:t>cầu</a:t>
            </a:r>
            <a:r>
              <a:rPr lang="en-US" altLang="zh-CN" sz="3600" spc="600" dirty="0">
                <a:solidFill>
                  <a:prstClr val="black"/>
                </a:solidFill>
                <a:latin typeface="#9Slide07 IcielKoni Black" pitchFamily="2" charset="77"/>
                <a:ea typeface="Vogue-ExtraBold" panose="020B0500000000000000" pitchFamily="34" charset="0"/>
                <a:cs typeface="Vogue-ExtraBold" panose="020B0500000000000000" pitchFamily="34" charset="0"/>
              </a:rPr>
              <a:t> </a:t>
            </a:r>
            <a:r>
              <a:rPr lang="en-US" altLang="zh-CN" sz="3600" spc="600" dirty="0" err="1">
                <a:solidFill>
                  <a:prstClr val="black"/>
                </a:solidFill>
                <a:latin typeface="#9Slide07 IcielKoni Black" pitchFamily="2" charset="77"/>
                <a:ea typeface="Vogue-ExtraBold" panose="020B0500000000000000" pitchFamily="34" charset="0"/>
                <a:cs typeface="Vogue-ExtraBold" panose="020B0500000000000000" pitchFamily="34" charset="0"/>
              </a:rPr>
              <a:t>cần</a:t>
            </a:r>
            <a:r>
              <a:rPr lang="en-US" altLang="zh-CN" sz="3600" spc="600" dirty="0">
                <a:solidFill>
                  <a:prstClr val="black"/>
                </a:solidFill>
                <a:latin typeface="#9Slide07 IcielKoni Black" pitchFamily="2" charset="77"/>
                <a:ea typeface="Vogue-ExtraBold" panose="020B0500000000000000" pitchFamily="34" charset="0"/>
                <a:cs typeface="Vogue-ExtraBold" panose="020B0500000000000000" pitchFamily="34" charset="0"/>
              </a:rPr>
              <a:t> </a:t>
            </a:r>
            <a:r>
              <a:rPr lang="en-US" altLang="zh-CN" sz="3600" spc="600" dirty="0" err="1">
                <a:solidFill>
                  <a:prstClr val="black"/>
                </a:solidFill>
                <a:latin typeface="#9Slide07 IcielKoni Black" pitchFamily="2" charset="77"/>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9Slide07 IcielKoni Black" pitchFamily="2" charset="77"/>
              <a:ea typeface="Vogue-ExtraBold" panose="020B0500000000000000" pitchFamily="34" charset="0"/>
              <a:cs typeface="Vogue-ExtraBold" panose="020B0500000000000000" pitchFamily="34" charset="0"/>
            </a:endParaRPr>
          </a:p>
        </p:txBody>
      </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610004" y="1214185"/>
            <a:ext cx="11045537" cy="4457745"/>
            <a:chOff x="610004" y="1214186"/>
            <a:chExt cx="11045537" cy="4099436"/>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F14EFD-B8AF-7A8B-4E3A-3028918A6C49}"/>
                </a:ext>
              </a:extLst>
            </p:cNvPr>
            <p:cNvSpPr txBox="1"/>
            <p:nvPr/>
          </p:nvSpPr>
          <p:spPr>
            <a:xfrm>
              <a:off x="656359" y="1343304"/>
              <a:ext cx="10879282" cy="3970318"/>
            </a:xfrm>
            <a:prstGeom prst="rect">
              <a:avLst/>
            </a:prstGeom>
            <a:noFill/>
          </p:spPr>
          <p:txBody>
            <a:bodyPr wrap="square" rtlCol="0">
              <a:spAutoFit/>
            </a:bodyPr>
            <a:lstStyle/>
            <a:p>
              <a:pPr marL="285750" indent="-285750" algn="just">
                <a:buFontTx/>
                <a:buChar char="-"/>
              </a:pPr>
              <a:r>
                <a:rPr lang="en-US" sz="3600" b="1" dirty="0" err="1">
                  <a:latin typeface="Cambria" panose="02040503050406030204" pitchFamily="18" charset="0"/>
                  <a:cs typeface="Calibri" panose="020F0502020204030204" pitchFamily="34" charset="0"/>
                </a:rPr>
                <a:t>Lấy</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được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ví</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dụ</a:t>
              </a:r>
              <a:r>
                <a:rPr lang="en-US" sz="3600" b="1" dirty="0">
                  <a:latin typeface="Cambria" panose="02040503050406030204" pitchFamily="18" charset="0"/>
                  <a:cs typeface="Calibri" panose="020F0502020204030204" pitchFamily="34" charset="0"/>
                </a:rPr>
                <a:t> thực </a:t>
              </a:r>
              <a:r>
                <a:rPr lang="en-US" sz="3600" b="1" dirty="0" err="1">
                  <a:latin typeface="Cambria" panose="02040503050406030204" pitchFamily="18" charset="0"/>
                  <a:cs typeface="Calibri" panose="020F0502020204030204" pitchFamily="34" charset="0"/>
                </a:rPr>
                <a:t>tế</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hoặc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làm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thí</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nghiệm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để</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minh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họa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các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vật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phát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ra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thanh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đều</a:t>
              </a:r>
              <a:r>
                <a:rPr lang="en-US" sz="3600" b="1" dirty="0">
                  <a:latin typeface="Cambria" panose="02040503050406030204" pitchFamily="18" charset="0"/>
                  <a:cs typeface="Calibri" panose="020F0502020204030204" pitchFamily="34" charset="0"/>
                </a:rPr>
                <a:t> rung </a:t>
              </a:r>
              <a:r>
                <a:rPr lang="en-US" sz="3600" b="1" dirty="0" err="1">
                  <a:latin typeface="Cambria" panose="02040503050406030204" pitchFamily="18" charset="0"/>
                  <a:cs typeface="Calibri" panose="020F0502020204030204" pitchFamily="34" charset="0"/>
                </a:rPr>
                <a:t>động</a:t>
              </a:r>
              <a:r>
                <a:rPr lang="en-US" sz="3600" b="1" dirty="0">
                  <a:latin typeface="Cambria" panose="02040503050406030204" pitchFamily="18" charset="0"/>
                  <a:cs typeface="Calibri" panose="020F0502020204030204" pitchFamily="34" charset="0"/>
                </a:rPr>
                <a:t>.</a:t>
              </a:r>
            </a:p>
            <a:p>
              <a:pPr marL="285750" indent="-285750" algn="just">
                <a:buFontTx/>
                <a:buChar char="-"/>
              </a:pPr>
              <a:r>
                <a:rPr lang="en-US" sz="3600" b="1" dirty="0" err="1">
                  <a:latin typeface="Cambria" panose="02040503050406030204" pitchFamily="18" charset="0"/>
                  <a:cs typeface="Calibri" panose="020F0502020204030204" pitchFamily="34" charset="0"/>
                </a:rPr>
                <a:t>Nêu</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được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dẫn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chứng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về</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thanh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có</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thể</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truyền</a:t>
              </a:r>
              <a:r>
                <a:rPr lang="en-US" sz="3600" b="1" dirty="0">
                  <a:latin typeface="Cambria" panose="02040503050406030204" pitchFamily="18" charset="0"/>
                  <a:cs typeface="Calibri" panose="020F0502020204030204" pitchFamily="34" charset="0"/>
                </a:rPr>
                <a:t> qua </a:t>
              </a:r>
              <a:r>
                <a:rPr lang="en-US" sz="3600" b="1" dirty="0" err="1">
                  <a:latin typeface="Cambria" panose="02040503050406030204" pitchFamily="18" charset="0"/>
                  <a:cs typeface="Calibri" panose="020F0502020204030204" pitchFamily="34" charset="0"/>
                </a:rPr>
                <a:t>chất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khí</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chất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lỏng</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chất</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rắn</a:t>
              </a:r>
              <a:r>
                <a:rPr lang="en-US" sz="3600" b="1" dirty="0">
                  <a:latin typeface="Cambria" panose="02040503050406030204" pitchFamily="18" charset="0"/>
                  <a:cs typeface="Calibri" panose="020F0502020204030204" pitchFamily="34" charset="0"/>
                </a:rPr>
                <a:t>.</a:t>
              </a:r>
            </a:p>
            <a:p>
              <a:pPr marL="285750" indent="-285750" algn="just">
                <a:buFontTx/>
                <a:buChar char="-"/>
              </a:pPr>
              <a:r>
                <a:rPr lang="en-US" sz="3600" b="1" dirty="0">
                  <a:latin typeface="Cambria" panose="02040503050406030204" pitchFamily="18" charset="0"/>
                  <a:cs typeface="Calibri" panose="020F0502020204030204" pitchFamily="34" charset="0"/>
                </a:rPr>
                <a:t> So </a:t>
              </a:r>
              <a:r>
                <a:rPr lang="en-US" sz="3600" b="1" dirty="0" err="1">
                  <a:latin typeface="Cambria" panose="02040503050406030204" pitchFamily="18" charset="0"/>
                  <a:cs typeface="Calibri" panose="020F0502020204030204" pitchFamily="34" charset="0"/>
                </a:rPr>
                <a:t>sánh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được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độ</a:t>
              </a:r>
              <a:r>
                <a:rPr lang="en-US" sz="3600" b="1" dirty="0">
                  <a:latin typeface="Cambria" panose="02040503050406030204" pitchFamily="18" charset="0"/>
                  <a:cs typeface="Calibri" panose="020F0502020204030204" pitchFamily="34" charset="0"/>
                </a:rPr>
                <a:t> to </a:t>
              </a:r>
              <a:r>
                <a:rPr lang="en-US" sz="3600" b="1" dirty="0" err="1">
                  <a:latin typeface="Cambria" panose="02040503050406030204" pitchFamily="18" charset="0"/>
                  <a:cs typeface="Calibri" panose="020F0502020204030204" pitchFamily="34" charset="0"/>
                </a:rPr>
                <a:t>của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thanh</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khi</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lại</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gần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hoặc</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ra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xa</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nguồn</a:t>
              </a:r>
              <a:r>
                <a:rPr lang="en-US" sz="3600" b="1" dirty="0">
                  <a:latin typeface="Cambria" panose="02040503050406030204" pitchFamily="18" charset="0"/>
                  <a:cs typeface="Calibri" panose="020F0502020204030204" pitchFamily="34" charset="0"/>
                </a:rPr>
                <a:t> </a:t>
              </a:r>
              <a:r>
                <a:rPr lang="en-US" sz="3600" b="1" dirty="0" err="1">
                  <a:latin typeface="Cambria" panose="02040503050406030204" pitchFamily="18" charset="0"/>
                  <a:cs typeface="Calibri" panose="020F0502020204030204" pitchFamily="34" charset="0"/>
                </a:rPr>
                <a:t>âm</a:t>
              </a:r>
              <a:endParaRPr lang="en-US" sz="36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446622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TotalTime>
  <Words>694</Words>
  <Application>Microsoft Macintosh PowerPoint</Application>
  <PresentationFormat>Widescreen</PresentationFormat>
  <Paragraphs>60</Paragraphs>
  <Slides>33</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Vogue-ExtraBold</vt:lpstr>
      <vt:lpstr>Cambria</vt:lpstr>
      <vt:lpstr>SVN-Nexa Rush Slab Black Shadow</vt:lpstr>
      <vt:lpstr>Arial</vt:lpstr>
      <vt:lpstr>#9Slide06 Thillends</vt:lpstr>
      <vt:lpstr>SVN-Newton</vt:lpstr>
      <vt:lpstr>Times New Roman</vt:lpstr>
      <vt:lpstr>阿里巴巴普惠体</vt:lpstr>
      <vt:lpstr>SVN-Ready</vt:lpstr>
      <vt:lpstr>SVN-Standly</vt:lpstr>
      <vt:lpstr>Calibri</vt:lpstr>
      <vt:lpstr>UTM Showcard</vt:lpstr>
      <vt:lpstr>SVN-Caprica Script</vt:lpstr>
      <vt:lpstr>#9Slide07 IcielKoni Black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Microsoft Office User</cp:lastModifiedBy>
  <cp:revision>33</cp:revision>
  <dcterms:created xsi:type="dcterms:W3CDTF">2023-06-29T12:57:11Z</dcterms:created>
  <dcterms:modified xsi:type="dcterms:W3CDTF">2023-10-23T01:24:36Z</dcterms:modified>
</cp:coreProperties>
</file>