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8.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Tie"/>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2741" y="1182773"/>
            <a:ext cx="875347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06708"/>
            <a:ext cx="8494665" cy="244531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380" y="247649"/>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634181" y="339811"/>
            <a:ext cx="8239124" cy="6740307"/>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Thỏ liếm môi, hỏi với lên:</a:t>
            </a:r>
          </a:p>
          <a:p>
            <a:pPr lvl="0">
              <a:defRPr/>
            </a:pPr>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 Hồng ngọt giống dưa hấu hay mật ong?</a:t>
            </a:r>
          </a:p>
          <a:p>
            <a:pPr lvl="0">
              <a:defRPr/>
            </a:pPr>
            <a:r>
              <a:rPr lang="vi-VN" sz="2400" b="1" dirty="0">
                <a:solidFill>
                  <a:prstClr val="black"/>
                </a:solidFill>
                <a:latin typeface="Tie"/>
                <a:ea typeface="Arial-Rounded" panose="020B0500000000000000" pitchFamily="34" charset="0"/>
                <a:cs typeface="Arial-Rounded" panose="020B0500000000000000" pitchFamily="34" charset="0"/>
              </a:rPr>
              <a:t>Đàn chim ngạc nhiên:</a:t>
            </a:r>
          </a:p>
          <a:p>
            <a:pPr lvl="0">
              <a:defRPr/>
            </a:pPr>
            <a:r>
              <a:rPr lang="en-US" sz="2400" b="1" dirty="0">
                <a:solidFill>
                  <a:prstClr val="black"/>
                </a:solidFill>
                <a:latin typeface="Tie"/>
                <a:ea typeface="Arial-Rounded" panose="020B0500000000000000" pitchFamily="34" charset="0"/>
                <a:cs typeface="Arial-Rounded" panose="020B0500000000000000" pitchFamily="34" charset="0"/>
              </a:rPr>
              <a:t>   </a:t>
            </a:r>
            <a:r>
              <a:rPr lang="vi-VN" sz="2400" b="1" dirty="0">
                <a:solidFill>
                  <a:prstClr val="black"/>
                </a:solidFill>
                <a:latin typeface="Tie"/>
                <a:ea typeface="Arial-Rounded" panose="020B0500000000000000" pitchFamily="34" charset="0"/>
                <a:cs typeface="Arial-Rounded" panose="020B0500000000000000" pitchFamily="34" charset="0"/>
              </a:rPr>
              <a:t>Cậu chưa ăn hồng bao giờ à?</a:t>
            </a:r>
            <a:endParaRPr lang="en-US" sz="2400" b="1" dirty="0">
              <a:solidFill>
                <a:prstClr val="black"/>
              </a:solidFill>
              <a:latin typeface="Tie"/>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Thỏ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745507" y="387693"/>
            <a:ext cx="8104140" cy="36238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1688" y="118301"/>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60517" y="3926211"/>
            <a:ext cx="8123190" cy="319790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37947" y="374216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e"/>
                  <a:ea typeface="Arial-Rounded" panose="020B0500000000000000" pitchFamily="34" charset="0"/>
                  <a:cs typeface="Arial-Rounded" panose="020B0500000000000000" pitchFamily="34" charset="0"/>
                </a:rPr>
                <a:t>thưởng</a:t>
              </a:r>
              <a:r>
                <a:rPr lang="en-US" sz="3600" b="1" dirty="0">
                  <a:solidFill>
                    <a:srgbClr val="002060"/>
                  </a:solidFill>
                  <a:latin typeface="Tie"/>
                  <a:ea typeface="Arial-Rounded" panose="020B0500000000000000" pitchFamily="34" charset="0"/>
                  <a:cs typeface="Arial-Rounded" panose="020B0500000000000000" pitchFamily="34" charset="0"/>
                </a:rPr>
                <a:t> </a:t>
              </a:r>
              <a:r>
                <a:rPr lang="en-US" sz="3600" b="1" dirty="0" err="1">
                  <a:solidFill>
                    <a:srgbClr val="002060"/>
                  </a:solidFill>
                  <a:latin typeface="Tie"/>
                  <a:ea typeface="Arial-Rounded" panose="020B0500000000000000" pitchFamily="34" charset="0"/>
                  <a:cs typeface="Arial-Rounded" panose="020B0500000000000000" pitchFamily="34" charset="0"/>
                </a:rPr>
                <a:t>thức</a:t>
              </a:r>
              <a:endParaRPr lang="en-US" sz="3600" b="1" dirty="0">
                <a:solidFill>
                  <a:srgbClr val="002060"/>
                </a:solidFill>
                <a:latin typeface="Tie"/>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e"/>
                  <a:ea typeface="Arial-Rounded" panose="020B0500000000000000" pitchFamily="34" charset="0"/>
                  <a:cs typeface="Arial-Rounded" panose="020B0500000000000000" pitchFamily="34" charset="0"/>
                </a:rPr>
                <a:t>cầu</a:t>
              </a:r>
              <a:r>
                <a:rPr lang="en-US" sz="3600" b="1" dirty="0">
                  <a:solidFill>
                    <a:srgbClr val="002060"/>
                  </a:solidFill>
                  <a:latin typeface="Tie"/>
                  <a:ea typeface="Arial-Rounded" panose="020B0500000000000000" pitchFamily="34" charset="0"/>
                  <a:cs typeface="Arial-Rounded" panose="020B0500000000000000" pitchFamily="34" charset="0"/>
                </a:rPr>
                <a:t> </a:t>
              </a:r>
              <a:r>
                <a:rPr lang="en-US" sz="3600" b="1" dirty="0" err="1">
                  <a:solidFill>
                    <a:srgbClr val="002060"/>
                  </a:solidFill>
                  <a:latin typeface="Tie"/>
                  <a:ea typeface="Arial-Rounded" panose="020B0500000000000000" pitchFamily="34" charset="0"/>
                  <a:cs typeface="Arial-Rounded" panose="020B0500000000000000" pitchFamily="34" charset="0"/>
                </a:rPr>
                <a:t>khẩn</a:t>
              </a:r>
              <a:endParaRPr lang="en-US" sz="3600" b="1" dirty="0">
                <a:solidFill>
                  <a:srgbClr val="002060"/>
                </a:solidFill>
                <a:latin typeface="Tie"/>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e"/>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Tie"/>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Tie"/>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Tie"/>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Tie"/>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Tie"/>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Tie"/>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Tie"/>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e"/>
                  <a:ea typeface="Arial-Rounded" panose="020B0500000000000000" pitchFamily="34" charset="0"/>
                  <a:cs typeface="Arial-Rounded" panose="020B0500000000000000" pitchFamily="34" charset="0"/>
                </a:rPr>
                <a:t>ríu</a:t>
              </a:r>
              <a:r>
                <a:rPr lang="en-US" sz="3600" b="1" dirty="0">
                  <a:solidFill>
                    <a:srgbClr val="002060"/>
                  </a:solidFill>
                  <a:latin typeface="Tie"/>
                  <a:ea typeface="Arial-Rounded" panose="020B0500000000000000" pitchFamily="34" charset="0"/>
                  <a:cs typeface="Arial-Rounded" panose="020B0500000000000000" pitchFamily="34" charset="0"/>
                </a:rPr>
                <a:t> </a:t>
              </a:r>
              <a:r>
                <a:rPr lang="en-US" sz="3600" b="1" dirty="0" err="1">
                  <a:solidFill>
                    <a:srgbClr val="002060"/>
                  </a:solidFill>
                  <a:latin typeface="Tie"/>
                  <a:ea typeface="Arial-Rounded" panose="020B0500000000000000" pitchFamily="34" charset="0"/>
                  <a:cs typeface="Arial-Rounded" panose="020B0500000000000000" pitchFamily="34" charset="0"/>
                </a:rPr>
                <a:t>rít</a:t>
              </a:r>
              <a:endParaRPr lang="en-US" sz="3600" b="1" dirty="0">
                <a:solidFill>
                  <a:srgbClr val="002060"/>
                </a:solidFill>
                <a:latin typeface="Tie"/>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e"/>
                  <a:ea typeface="Arial-Rounded" panose="020B0500000000000000" pitchFamily="34" charset="0"/>
                  <a:cs typeface="Arial-Rounded" panose="020B0500000000000000" pitchFamily="34" charset="0"/>
                </a:rPr>
                <a:t>lúc</a:t>
              </a:r>
              <a:r>
                <a:rPr lang="en-US" sz="3600" b="1" dirty="0">
                  <a:solidFill>
                    <a:srgbClr val="002060"/>
                  </a:solidFill>
                  <a:latin typeface="Tie"/>
                  <a:ea typeface="Arial-Rounded" panose="020B0500000000000000" pitchFamily="34" charset="0"/>
                  <a:cs typeface="Arial-Rounded" panose="020B0500000000000000" pitchFamily="34" charset="0"/>
                </a:rPr>
                <a:t> </a:t>
              </a:r>
              <a:r>
                <a:rPr lang="en-US" sz="3600" b="1" dirty="0" err="1">
                  <a:solidFill>
                    <a:srgbClr val="002060"/>
                  </a:solidFill>
                  <a:latin typeface="Tie"/>
                  <a:ea typeface="Arial-Rounded" panose="020B0500000000000000" pitchFamily="34" charset="0"/>
                  <a:cs typeface="Arial-Rounded" panose="020B0500000000000000" pitchFamily="34" charset="0"/>
                </a:rPr>
                <a:t>lỉu</a:t>
              </a:r>
              <a:endParaRPr lang="en-US" sz="3600" b="1" dirty="0">
                <a:solidFill>
                  <a:srgbClr val="002060"/>
                </a:solidFill>
                <a:latin typeface="Tie"/>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3" y="857344"/>
            <a:ext cx="5307923"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Tie"/>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e"/>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e"/>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e"/>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e"/>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Tie"/>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28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Yêu</a:t>
              </a:r>
              <a:r>
                <a:rPr lang="en-US" sz="28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 </a:t>
              </a:r>
              <a:r>
                <a:rPr lang="en-US" sz="28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Cầu</a:t>
              </a:r>
              <a:endParaRPr lang="en-US" sz="28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Tie"/>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Tie"/>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Tie"/>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Tie"/>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Tie"/>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4665317" y="864252"/>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e"/>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e"/>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330035" y="1968103"/>
            <a:ext cx="9929091"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mj-lt"/>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mj-lt"/>
                <a:ea typeface="Arial-Rounded" panose="020B0500000000000000" pitchFamily="34" charset="0"/>
                <a:cs typeface="Arial-Rounded" panose="020B0500000000000000" pitchFamily="34" charset="0"/>
              </a:rPr>
              <a:t>Quả</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hồng</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của</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thỏ</a:t>
            </a:r>
            <a:r>
              <a:rPr lang="en-US" sz="4000" b="1" i="1" dirty="0">
                <a:solidFill>
                  <a:srgbClr val="FF0000"/>
                </a:solidFill>
                <a:latin typeface="+mj-lt"/>
                <a:ea typeface="Arial-Rounded" panose="020B0500000000000000" pitchFamily="34" charset="0"/>
                <a:cs typeface="Arial-Rounded" panose="020B0500000000000000" pitchFamily="34" charset="0"/>
              </a:rPr>
              <a:t> con</a:t>
            </a:r>
            <a:r>
              <a:rPr lang="vi-VN" sz="4000" i="1" dirty="0">
                <a:solidFill>
                  <a:srgbClr val="FF0000"/>
                </a:solidFill>
                <a:latin typeface="+mj-lt"/>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e"/>
                  <a:ea typeface="Arial-Rounded" panose="020B0500000000000000" pitchFamily="34" charset="0"/>
                  <a:cs typeface="Arial-Rounded" panose="020B0500000000000000" pitchFamily="34" charset="0"/>
                </a:rPr>
                <a:t>1. Khi </a:t>
              </a:r>
              <a:r>
                <a:rPr lang="en-US" sz="3200" b="1" dirty="0" err="1">
                  <a:solidFill>
                    <a:srgbClr val="002060"/>
                  </a:solidFill>
                  <a:latin typeface="Tie"/>
                  <a:ea typeface="Arial-Rounded" panose="020B0500000000000000" pitchFamily="34" charset="0"/>
                  <a:cs typeface="Arial-Rounded" panose="020B0500000000000000" pitchFamily="34" charset="0"/>
                </a:rPr>
                <a:t>nhìn</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thấy</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cây</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hồng</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có</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quả</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xanh</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thỏ</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đã</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nghĩ</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và</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làm</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gì</a:t>
              </a:r>
              <a:r>
                <a:rPr lang="en-US" sz="3200" b="1" dirty="0">
                  <a:solidFill>
                    <a:srgbClr val="002060"/>
                  </a:solidFill>
                  <a:latin typeface="Tie"/>
                  <a:ea typeface="Arial-Rounded" panose="020B0500000000000000" pitchFamily="34" charset="0"/>
                  <a:cs typeface="Arial-Rounded" panose="020B0500000000000000" pitchFamily="34" charset="0"/>
                </a:rPr>
                <a:t>?</a:t>
              </a:r>
              <a:endParaRPr lang="en-US" sz="3200" b="1" i="1" dirty="0">
                <a:solidFill>
                  <a:srgbClr val="002060"/>
                </a:solidFill>
                <a:latin typeface="Tie"/>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e"/>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e"/>
                  <a:ea typeface="Arial-Rounded" panose="020B0500000000000000" pitchFamily="34" charset="0"/>
                  <a:cs typeface="Arial-Rounded" panose="020B0500000000000000" pitchFamily="34" charset="0"/>
                </a:rPr>
                <a:t>2. </a:t>
              </a:r>
              <a:r>
                <a:rPr lang="en-US" sz="3200" b="1" dirty="0" err="1">
                  <a:solidFill>
                    <a:srgbClr val="002060"/>
                  </a:solidFill>
                  <a:latin typeface="Tie"/>
                  <a:ea typeface="Arial-Rounded" panose="020B0500000000000000" pitchFamily="34" charset="0"/>
                  <a:cs typeface="Arial-Rounded" panose="020B0500000000000000" pitchFamily="34" charset="0"/>
                </a:rPr>
                <a:t>Chuyện</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gì</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đã</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xảy</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ra</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khi</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thỏ</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đứng</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đợi</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quả</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hồng</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rụng</a:t>
              </a:r>
              <a:r>
                <a:rPr lang="en-US" sz="3200" b="1" dirty="0">
                  <a:solidFill>
                    <a:srgbClr val="002060"/>
                  </a:solidFill>
                  <a:latin typeface="Tie"/>
                  <a:ea typeface="Arial-Rounded" panose="020B0500000000000000" pitchFamily="34" charset="0"/>
                  <a:cs typeface="Arial-Rounded" panose="020B0500000000000000" pitchFamily="34" charset="0"/>
                </a:rPr>
                <a:t> </a:t>
              </a:r>
              <a:r>
                <a:rPr lang="en-US" sz="3200" b="1" dirty="0" err="1">
                  <a:solidFill>
                    <a:srgbClr val="002060"/>
                  </a:solidFill>
                  <a:latin typeface="Tie"/>
                  <a:ea typeface="Arial-Rounded" panose="020B0500000000000000" pitchFamily="34" charset="0"/>
                  <a:cs typeface="Arial-Rounded" panose="020B0500000000000000" pitchFamily="34" charset="0"/>
                </a:rPr>
                <a:t>xuống</a:t>
              </a:r>
              <a:r>
                <a:rPr lang="en-US" sz="3200" b="1" dirty="0">
                  <a:solidFill>
                    <a:srgbClr val="002060"/>
                  </a:solidFill>
                  <a:latin typeface="Tie"/>
                  <a:ea typeface="Arial-Rounded" panose="020B0500000000000000" pitchFamily="34" charset="0"/>
                  <a:cs typeface="Arial-Rounded" panose="020B0500000000000000" pitchFamily="34" charset="0"/>
                </a:rPr>
                <a:t>?</a:t>
              </a:r>
              <a:endParaRPr lang="en-US" sz="3200" b="1" i="1" dirty="0">
                <a:solidFill>
                  <a:srgbClr val="002060"/>
                </a:solidFill>
                <a:latin typeface="Tie"/>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e"/>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e"/>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Tie"/>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e"/>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e"/>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Tie"/>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e"/>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e"/>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Tie"/>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e"/>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Tie"/>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Tie"/>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Tie"/>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Ti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4708981"/>
          </a:xfrm>
          <a:prstGeom prst="rect">
            <a:avLst/>
          </a:prstGeom>
          <a:noFill/>
        </p:spPr>
        <p:txBody>
          <a:bodyPr wrap="square" rtlCol="0">
            <a:spAutoFit/>
          </a:bodyPr>
          <a:lstStyle/>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 Hồng của tớ!</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Thấy vậy, đàn chim cầu khẩn:</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 Cho chúng tớ ăn nhé. Chúng tớ đói lả rồi.</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Thỏ suy nghĩ một lát rồi đồng ý. Đàn chim ríu rít mổ ăn quả hồng.</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Thỏ liếm môi, hỏi với lên:</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 Hồng ngọt giống dưa hấu hay mật ong?</a:t>
            </a:r>
          </a:p>
          <a:p>
            <a:r>
              <a:rPr lang="vi-VN" sz="2000" b="1" dirty="0">
                <a:latin typeface="Tie"/>
                <a:ea typeface="Arial-Rounded" panose="020B0500000000000000" pitchFamily="34" charset="0"/>
                <a:cs typeface="Arial-Rounded" panose="020B0500000000000000" pitchFamily="34" charset="0"/>
              </a:rPr>
              <a:t>Đàn chim ngạc nhiên:</a:t>
            </a:r>
          </a:p>
          <a:p>
            <a:r>
              <a:rPr lang="en-US" sz="2000" b="1" dirty="0">
                <a:latin typeface="Tie"/>
                <a:ea typeface="Arial-Rounded" panose="020B0500000000000000" pitchFamily="34" charset="0"/>
                <a:cs typeface="Arial-Rounded" panose="020B0500000000000000" pitchFamily="34" charset="0"/>
              </a:rPr>
              <a:t>   </a:t>
            </a:r>
            <a:r>
              <a:rPr lang="vi-VN" sz="2000" b="1" dirty="0">
                <a:latin typeface="Tie"/>
                <a:ea typeface="Arial-Rounded" panose="020B0500000000000000" pitchFamily="34" charset="0"/>
                <a:cs typeface="Arial-Rounded" panose="020B0500000000000000" pitchFamily="34" charset="0"/>
              </a:rPr>
              <a:t>Cậu chưa ăn hồng bao giờ à?</a:t>
            </a:r>
            <a:endParaRPr lang="en-US" sz="2000" b="1" dirty="0">
              <a:latin typeface="Tie"/>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2255</Words>
  <Application>Microsoft Office PowerPoint</Application>
  <PresentationFormat>Widescreen</PresentationFormat>
  <Paragraphs>170</Paragraphs>
  <Slides>34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微软雅黑</vt:lpstr>
      <vt:lpstr>宋体</vt:lpstr>
      <vt:lpstr>Arial</vt:lpstr>
      <vt:lpstr>Arial-Rounded</vt:lpstr>
      <vt:lpstr>Calibri</vt:lpstr>
      <vt:lpstr>Calibri Light</vt:lpstr>
      <vt:lpstr>Tahoma</vt:lpstr>
      <vt:lpstr>Tie</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68</cp:revision>
  <dcterms:created xsi:type="dcterms:W3CDTF">2022-11-13T02:17:39Z</dcterms:created>
  <dcterms:modified xsi:type="dcterms:W3CDTF">2023-02-22T01:56:13Z</dcterms:modified>
</cp:coreProperties>
</file>