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4" r:id="rId2"/>
    <p:sldId id="316" r:id="rId3"/>
    <p:sldId id="311" r:id="rId4"/>
    <p:sldId id="312" r:id="rId5"/>
    <p:sldId id="313" r:id="rId6"/>
    <p:sldId id="314" r:id="rId7"/>
    <p:sldId id="315" r:id="rId8"/>
    <p:sldId id="31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1F795-558B-47F8-9341-52DB6BCB73A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C5731-EDD2-46CC-9571-AA1690A5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31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365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84" y="0"/>
            <a:ext cx="1421203" cy="6885384"/>
          </a:xfrm>
          <a:prstGeom prst="rect">
            <a:avLst/>
          </a:prstGeom>
          <a:gradFill flip="none" rotWithShape="1">
            <a:gsLst>
              <a:gs pos="0">
                <a:srgbClr val="B7E185">
                  <a:shade val="30000"/>
                  <a:satMod val="115000"/>
                </a:srgbClr>
              </a:gs>
              <a:gs pos="50000">
                <a:srgbClr val="B7E185">
                  <a:shade val="67500"/>
                  <a:satMod val="115000"/>
                </a:srgbClr>
              </a:gs>
              <a:gs pos="100000">
                <a:srgbClr val="B7E1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srgbClr val="E8F3E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8303" y="-1169"/>
            <a:ext cx="12462596" cy="1137041"/>
            <a:chOff x="1116257" y="1851670"/>
            <a:chExt cx="8352287" cy="1020674"/>
          </a:xfrm>
        </p:grpSpPr>
        <p:grpSp>
          <p:nvGrpSpPr>
            <p:cNvPr id="30" name="Group 29"/>
            <p:cNvGrpSpPr/>
            <p:nvPr/>
          </p:nvGrpSpPr>
          <p:grpSpPr>
            <a:xfrm>
              <a:off x="1116257" y="1851670"/>
              <a:ext cx="6985084" cy="1020674"/>
              <a:chOff x="2177480" y="1255068"/>
              <a:chExt cx="6066928" cy="12829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177480" y="1255068"/>
                <a:ext cx="6066928" cy="128291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294620" y="1347614"/>
                <a:ext cx="5832648" cy="108012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85839" y="2059895"/>
              <a:ext cx="8082705" cy="59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đạt</a:t>
              </a:r>
              <a:endParaRPr lang="en-US" sz="37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87489" y="1285814"/>
            <a:ext cx="10432144" cy="4924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907" tIns="60953" rIns="121907" bIns="60953">
            <a:spAutoFit/>
          </a:bodyPr>
          <a:lstStyle/>
          <a:p>
            <a:r>
              <a:rPr lang="nl-NL" sz="2400" dirty="0"/>
              <a:t>- HS thực hiện được phép cộng (không nhớ) số có ba chữ số với số có ba, hai hoặc một chữ số (trong phạm vi 1000):</a:t>
            </a:r>
            <a:endParaRPr lang="en-US" sz="2400" dirty="0"/>
          </a:p>
          <a:p>
            <a:r>
              <a:rPr lang="nl-NL" sz="2400" dirty="0"/>
              <a:t>+ Đặt tính theo cột dọc.</a:t>
            </a:r>
            <a:endParaRPr lang="en-US" sz="2400" dirty="0"/>
          </a:p>
          <a:p>
            <a:r>
              <a:rPr lang="nl-NL" sz="2400" dirty="0"/>
              <a:t>+ Từ phải qua trái, lần lượt cộng hai số đơn vị, hai số chục và hai số trăm.</a:t>
            </a:r>
            <a:endParaRPr lang="en-US" sz="2400" dirty="0"/>
          </a:p>
          <a:p>
            <a:r>
              <a:rPr lang="nl-NL" sz="2400" dirty="0"/>
              <a:t>- Vận dụng được vào giải toán có lời văn, kết hợp phép tính với so sánh số.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vi-VN" sz="2400" dirty="0"/>
              <a:t> Thông qua hoạt động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phá</a:t>
            </a:r>
            <a:r>
              <a:rPr lang="en-US" sz="2400" dirty="0"/>
              <a:t>,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, HS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vi-VN" sz="2400" dirty="0"/>
              <a:t>quan sát, tư duy, ghi nhớ</a:t>
            </a:r>
            <a:r>
              <a:rPr lang="en-US" sz="2400" dirty="0"/>
              <a:t>.</a:t>
            </a:r>
          </a:p>
          <a:p>
            <a:r>
              <a:rPr lang="en-US" sz="2400" dirty="0"/>
              <a:t>-</a:t>
            </a:r>
            <a:r>
              <a:rPr lang="vi-VN" sz="2400" dirty="0"/>
              <a:t> Thông qua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bổ</a:t>
            </a:r>
            <a:r>
              <a:rPr lang="en-US" sz="2400" dirty="0"/>
              <a:t> sung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vi-VN" sz="2400" dirty="0"/>
              <a:t>HS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vi-VN" sz="2400" dirty="0"/>
              <a:t> năng lực tư duy, lập luận toán học,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,…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niềm</a:t>
            </a:r>
            <a:r>
              <a:rPr lang="en-US" sz="2400" dirty="0"/>
              <a:t>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, say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, </a:t>
            </a:r>
            <a:r>
              <a:rPr lang="en-US" sz="2400" dirty="0" err="1"/>
              <a:t>trách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.</a:t>
            </a:r>
            <a:endParaRPr lang="vi-VN" sz="2400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7222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658kg + 234kg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130kg + 850kg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234kg + 645kg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850kg + 130kg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991149" cy="7945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58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494</Words>
  <Application>Microsoft Office PowerPoint</Application>
  <PresentationFormat>Widescreen</PresentationFormat>
  <Paragraphs>85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Arial (Body)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124</cp:revision>
  <dcterms:created xsi:type="dcterms:W3CDTF">2021-06-02T01:34:28Z</dcterms:created>
  <dcterms:modified xsi:type="dcterms:W3CDTF">2023-03-29T08:17:35Z</dcterms:modified>
</cp:coreProperties>
</file>