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Lst>
  <p:notesMasterIdLst>
    <p:notesMasterId r:id="rId30"/>
  </p:notesMasterIdLst>
  <p:sldIdLst>
    <p:sldId id="257" r:id="rId3"/>
    <p:sldId id="259" r:id="rId4"/>
    <p:sldId id="260" r:id="rId5"/>
    <p:sldId id="264" r:id="rId6"/>
    <p:sldId id="262" r:id="rId7"/>
    <p:sldId id="261" r:id="rId8"/>
    <p:sldId id="263" r:id="rId9"/>
    <p:sldId id="265" r:id="rId10"/>
    <p:sldId id="266" r:id="rId11"/>
    <p:sldId id="267" r:id="rId12"/>
    <p:sldId id="269" r:id="rId13"/>
    <p:sldId id="268" r:id="rId14"/>
    <p:sldId id="270" r:id="rId15"/>
    <p:sldId id="271" r:id="rId16"/>
    <p:sldId id="272" r:id="rId17"/>
    <p:sldId id="273" r:id="rId18"/>
    <p:sldId id="274" r:id="rId19"/>
    <p:sldId id="275" r:id="rId20"/>
    <p:sldId id="276" r:id="rId21"/>
    <p:sldId id="277" r:id="rId22"/>
    <p:sldId id="258" r:id="rId23"/>
    <p:sldId id="279" r:id="rId24"/>
    <p:sldId id="280" r:id="rId25"/>
    <p:sldId id="281" r:id="rId26"/>
    <p:sldId id="282" r:id="rId27"/>
    <p:sldId id="278"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250B"/>
    <a:srgbClr val="1C8416"/>
    <a:srgbClr val="FF33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7" d="100"/>
          <a:sy n="97" d="100"/>
        </p:scale>
        <p:origin x="14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C7FD78-32D2-4E1E-8EA3-CD3F3B3F5FCB}" type="datetimeFigureOut">
              <a:rPr lang="en-US" smtClean="0"/>
              <a:t>12/21/2023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1B84D-ADA1-4106-A73E-6661F287ACDA}" type="slidenum">
              <a:rPr lang="en-US" smtClean="0"/>
              <a:t>‹#›</a:t>
            </a:fld>
            <a:endParaRPr lang="en-US"/>
          </a:p>
        </p:txBody>
      </p:sp>
    </p:spTree>
    <p:extLst>
      <p:ext uri="{BB962C8B-B14F-4D97-AF65-F5344CB8AC3E}">
        <p14:creationId xmlns:p14="http://schemas.microsoft.com/office/powerpoint/2010/main" val="2900641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35574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629822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4165247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755826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848078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72514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6310793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7616073"/>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271002"/>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108408"/>
      </p:ext>
    </p:extLst>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44785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幻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73743838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008313765"/>
      </p:ext>
    </p:extLst>
  </p:cSld>
  <p:clrMapOvr>
    <a:masterClrMapping/>
  </p:clrMapOvr>
  <p:transition spd="slow">
    <p:push dir="u"/>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785607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4959A3-A541-421B-9CD7-0C923F5DC5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6FE6C62-2345-4AFC-A9B4-B80648B88A20}"/>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FA61041-19B0-4309-B12C-8124D74B5C6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77337-1161-4CB2-8B69-3E24C9ADD51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a:extLst>
              <a:ext uri="{FF2B5EF4-FFF2-40B4-BE49-F238E27FC236}">
                <a16:creationId xmlns:a16="http://schemas.microsoft.com/office/drawing/2014/main" id="{F5E58FA1-8289-4B63-94AF-DF8065BB97E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a:extLst>
              <a:ext uri="{FF2B5EF4-FFF2-40B4-BE49-F238E27FC236}">
                <a16:creationId xmlns:a16="http://schemas.microsoft.com/office/drawing/2014/main" id="{FF26FE73-8E88-4C1F-A28F-B1B51E3AF8C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ED884B-F155-42E3-9801-487CD0C3BEE5}"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824809208"/>
      </p:ext>
    </p:extLst>
  </p:cSld>
  <p:clrMapOvr>
    <a:masterClrMapping/>
  </p:clrMapOvr>
  <p:transition spd="slow">
    <p:push dir="u"/>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12/21/2023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767647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www.facebook.com/groups/629898828017053" TargetMode="Externa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2736274" y="-294765"/>
            <a:ext cx="2914996" cy="3089874"/>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1">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extBox 11"/>
          <p:cNvSpPr txBox="1"/>
          <p:nvPr userDrawn="1"/>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FF6699"/>
                </a:solidFill>
                <a:effectLst/>
                <a:uLnTx/>
                <a:uFillTx/>
                <a:latin typeface="UTM Wedding K&amp;T" panose="02040603050506020204" pitchFamily="18" charset="0"/>
                <a:ea typeface="+mn-ea"/>
                <a:cs typeface="+mn-cs"/>
              </a:rPr>
              <a:t>Bích </a:t>
            </a:r>
            <a:endPar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endParaRPr>
          </a:p>
        </p:txBody>
      </p:sp>
    </p:spTree>
    <p:extLst>
      <p:ext uri="{BB962C8B-B14F-4D97-AF65-F5344CB8AC3E}">
        <p14:creationId xmlns:p14="http://schemas.microsoft.com/office/powerpoint/2010/main" val="24432545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543437397"/>
      </p:ext>
    </p:extLst>
  </p:cSld>
  <p:clrMap bg1="lt1" tx1="dk1" bg2="lt2" tx2="dk2" accent1="accent1" accent2="accent2" accent3="accent3" accent4="accent4" accent5="accent5" accent6="accent6" hlink="hlink" folHlink="folHlink"/>
  <p:sldLayoutIdLst>
    <p:sldLayoutId id="2147483670" r:id="rId1"/>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37.png"/><Relationship Id="rId4" Type="http://schemas.openxmlformats.org/officeDocument/2006/relationships/image" Target="../media/image7.png"/><Relationship Id="rId9"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8.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40.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2.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8.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171" r="67378"/>
                    </a14:imgEffect>
                  </a14:imgLayer>
                </a14:imgProps>
              </a:ext>
              <a:ext uri="{28A0092B-C50C-407E-A947-70E740481C1C}">
                <a14:useLocalDpi xmlns:a14="http://schemas.microsoft.com/office/drawing/2010/main" val="0"/>
              </a:ext>
            </a:extLst>
          </a:blip>
          <a:stretch>
            <a:fillRect/>
          </a:stretch>
        </p:blipFill>
        <p:spPr>
          <a:xfrm>
            <a:off x="-47060" y="0"/>
            <a:ext cx="4863509" cy="6858000"/>
          </a:xfrm>
          <a:prstGeom prst="rect">
            <a:avLst/>
          </a:prstGeom>
        </p:spPr>
      </p:pic>
      <p:pic>
        <p:nvPicPr>
          <p:cNvPr id="7" name="Picture 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10" name="Picture 9">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150125" y="-133694"/>
            <a:ext cx="1523956" cy="1508868"/>
          </a:xfrm>
          <a:prstGeom prst="rect">
            <a:avLst/>
          </a:prstGeom>
        </p:spPr>
      </p:pic>
      <p:pic>
        <p:nvPicPr>
          <p:cNvPr id="14" name="Picture 13"/>
          <p:cNvPicPr>
            <a:picLocks noChangeAspect="1"/>
          </p:cNvPicPr>
          <p:nvPr/>
        </p:nvPicPr>
        <p:blipFill>
          <a:blip r:embed="rId11"/>
          <a:stretch>
            <a:fillRect/>
          </a:stretch>
        </p:blipFill>
        <p:spPr>
          <a:xfrm>
            <a:off x="3991099" y="205751"/>
            <a:ext cx="2818874" cy="1724570"/>
          </a:xfrm>
          <a:prstGeom prst="rect">
            <a:avLst/>
          </a:prstGeom>
        </p:spPr>
      </p:pic>
      <p:pic>
        <p:nvPicPr>
          <p:cNvPr id="22" name="Picture 21"/>
          <p:cNvPicPr>
            <a:picLocks noChangeAspect="1"/>
          </p:cNvPicPr>
          <p:nvPr/>
        </p:nvPicPr>
        <p:blipFill>
          <a:blip r:embed="rId12"/>
          <a:stretch>
            <a:fillRect/>
          </a:stretch>
        </p:blipFill>
        <p:spPr>
          <a:xfrm>
            <a:off x="1176101" y="1508868"/>
            <a:ext cx="9839797" cy="4554107"/>
          </a:xfrm>
          <a:prstGeom prst="rect">
            <a:avLst/>
          </a:prstGeom>
        </p:spPr>
      </p:pic>
    </p:spTree>
    <p:extLst>
      <p:ext uri="{BB962C8B-B14F-4D97-AF65-F5344CB8AC3E}">
        <p14:creationId xmlns:p14="http://schemas.microsoft.com/office/powerpoint/2010/main" val="21251118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3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2300"/>
                            </p:stCondLst>
                            <p:childTnLst>
                              <p:par>
                                <p:cTn id="23" presetID="14" presetClass="entr" presetSubtype="1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8" name="Picture 7"/>
          <p:cNvPicPr>
            <a:picLocks noChangeAspect="1"/>
          </p:cNvPicPr>
          <p:nvPr/>
        </p:nvPicPr>
        <p:blipFill>
          <a:blip r:embed="rId7"/>
          <a:stretch>
            <a:fillRect/>
          </a:stretch>
        </p:blipFill>
        <p:spPr>
          <a:xfrm>
            <a:off x="0" y="2023673"/>
            <a:ext cx="11765729" cy="2512988"/>
          </a:xfrm>
          <a:prstGeom prst="rect">
            <a:avLst/>
          </a:prstGeom>
        </p:spPr>
      </p:pic>
    </p:spTree>
    <p:extLst>
      <p:ext uri="{BB962C8B-B14F-4D97-AF65-F5344CB8AC3E}">
        <p14:creationId xmlns:p14="http://schemas.microsoft.com/office/powerpoint/2010/main" val="35706233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4"/>
            <a:ext cx="12193057" cy="6858594"/>
          </a:xfrm>
          <a:prstGeom prst="rect">
            <a:avLst/>
          </a:prstGeom>
        </p:spPr>
      </p:pic>
      <p:pic>
        <p:nvPicPr>
          <p:cNvPr id="3" name="Picture 2"/>
          <p:cNvPicPr>
            <a:picLocks noChangeAspect="1"/>
          </p:cNvPicPr>
          <p:nvPr/>
        </p:nvPicPr>
        <p:blipFill>
          <a:blip r:embed="rId3"/>
          <a:stretch>
            <a:fillRect/>
          </a:stretch>
        </p:blipFill>
        <p:spPr>
          <a:xfrm>
            <a:off x="7180291" y="-138083"/>
            <a:ext cx="4052897" cy="1878293"/>
          </a:xfrm>
          <a:prstGeom prst="rect">
            <a:avLst/>
          </a:prstGeom>
        </p:spPr>
      </p:pic>
      <p:sp>
        <p:nvSpPr>
          <p:cNvPr id="4" name="TextBox 3"/>
          <p:cNvSpPr txBox="1"/>
          <p:nvPr/>
        </p:nvSpPr>
        <p:spPr>
          <a:xfrm>
            <a:off x="570701" y="367374"/>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Con ong làm mật, yêu hoa</a:t>
            </a:r>
          </a:p>
          <a:p>
            <a:pPr algn="ctr">
              <a:lnSpc>
                <a:spcPct val="85000"/>
              </a:lnSpc>
            </a:pPr>
            <a:r>
              <a:rPr lang="vi-VN" sz="2800">
                <a:solidFill>
                  <a:srgbClr val="002060"/>
                </a:solidFill>
                <a:latin typeface="Cambria" panose="02040503050406030204" pitchFamily="18" charset="0"/>
                <a:ea typeface="Cambria" panose="02040503050406030204" pitchFamily="18" charset="0"/>
              </a:rPr>
              <a:t>Con cá bơi, yêu nước; con chim ca, yêu trời</a:t>
            </a:r>
          </a:p>
          <a:p>
            <a:pPr algn="ctr">
              <a:lnSpc>
                <a:spcPct val="85000"/>
              </a:lnSpc>
            </a:pPr>
            <a:r>
              <a:rPr lang="vi-VN" sz="2800">
                <a:solidFill>
                  <a:srgbClr val="002060"/>
                </a:solidFill>
                <a:latin typeface="Cambria" panose="02040503050406030204" pitchFamily="18" charset="0"/>
                <a:ea typeface="Cambria" panose="02040503050406030204" pitchFamily="18" charset="0"/>
              </a:rPr>
              <a:t>Con người muốn sống, con ơi</a:t>
            </a:r>
          </a:p>
          <a:p>
            <a:pPr algn="ctr">
              <a:lnSpc>
                <a:spcPct val="85000"/>
              </a:lnSpc>
            </a:pPr>
            <a:r>
              <a:rPr lang="vi-VN" sz="2800">
                <a:solidFill>
                  <a:srgbClr val="002060"/>
                </a:solidFill>
                <a:latin typeface="Cambria" panose="02040503050406030204" pitchFamily="18" charset="0"/>
                <a:ea typeface="Cambria" panose="02040503050406030204" pitchFamily="18" charset="0"/>
              </a:rPr>
              <a:t>Phải yêu đồng chí, yêu người anh em</a:t>
            </a:r>
            <a:r>
              <a:rPr lang="vi-VN" sz="2800" smtClean="0">
                <a:solidFill>
                  <a:srgbClr val="002060"/>
                </a:solidFill>
                <a:latin typeface="Cambria" panose="02040503050406030204" pitchFamily="18" charset="0"/>
                <a:ea typeface="Cambria" panose="02040503050406030204" pitchFamily="18" charset="0"/>
              </a:rPr>
              <a:t>.</a:t>
            </a:r>
            <a:endParaRPr lang="vi-VN" sz="2800">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649215" y="1909733"/>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Một ngôi sao, chẳng sáng đêm</a:t>
            </a:r>
          </a:p>
          <a:p>
            <a:pPr algn="ctr">
              <a:lnSpc>
                <a:spcPct val="85000"/>
              </a:lnSpc>
            </a:pPr>
            <a:r>
              <a:rPr lang="vi-VN" sz="2800">
                <a:solidFill>
                  <a:srgbClr val="002060"/>
                </a:solidFill>
                <a:latin typeface="Cambria" panose="02040503050406030204" pitchFamily="18" charset="0"/>
                <a:ea typeface="Cambria" panose="02040503050406030204" pitchFamily="18" charset="0"/>
              </a:rPr>
              <a:t>Một thân lúa chín, chẳng nên mùa vàng.</a:t>
            </a:r>
          </a:p>
          <a:p>
            <a:pPr algn="ctr">
              <a:lnSpc>
                <a:spcPct val="85000"/>
              </a:lnSpc>
            </a:pPr>
            <a:r>
              <a:rPr lang="vi-VN" sz="2800">
                <a:solidFill>
                  <a:srgbClr val="002060"/>
                </a:solidFill>
                <a:latin typeface="Cambria" panose="02040503050406030204" pitchFamily="18" charset="0"/>
                <a:ea typeface="Cambria" panose="02040503050406030204" pitchFamily="18" charset="0"/>
              </a:rPr>
              <a:t>Một người – đâu phải nhân gian?</a:t>
            </a:r>
          </a:p>
          <a:p>
            <a:pPr algn="ctr">
              <a:lnSpc>
                <a:spcPct val="85000"/>
              </a:lnSpc>
            </a:pPr>
            <a:r>
              <a:rPr lang="vi-VN" sz="2800">
                <a:solidFill>
                  <a:srgbClr val="002060"/>
                </a:solidFill>
                <a:latin typeface="Cambria" panose="02040503050406030204" pitchFamily="18" charset="0"/>
                <a:ea typeface="Cambria" panose="02040503050406030204" pitchFamily="18" charset="0"/>
              </a:rPr>
              <a:t>Sống chăng, một đốm lửa tàn mà thôi</a:t>
            </a:r>
            <a:r>
              <a:rPr lang="vi-VN" sz="2800" smtClean="0">
                <a:solidFill>
                  <a:srgbClr val="002060"/>
                </a:solidFill>
                <a:latin typeface="Cambria" panose="02040503050406030204" pitchFamily="18" charset="0"/>
                <a:ea typeface="Cambria" panose="02040503050406030204" pitchFamily="18" charset="0"/>
              </a:rPr>
              <a:t>!</a:t>
            </a:r>
            <a:endParaRPr lang="vi-VN" sz="2800">
              <a:solidFill>
                <a:srgbClr val="002060"/>
              </a:solidFill>
              <a:latin typeface="Cambria" panose="02040503050406030204" pitchFamily="18" charset="0"/>
              <a:ea typeface="Cambria" panose="02040503050406030204" pitchFamily="18" charset="0"/>
            </a:endParaRPr>
          </a:p>
        </p:txBody>
      </p:sp>
      <p:sp>
        <p:nvSpPr>
          <p:cNvPr id="7" name="TextBox 6"/>
          <p:cNvSpPr txBox="1"/>
          <p:nvPr/>
        </p:nvSpPr>
        <p:spPr>
          <a:xfrm>
            <a:off x="367796" y="3453859"/>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Núi cao bởi có đất bồi</a:t>
            </a:r>
          </a:p>
          <a:p>
            <a:pPr algn="ctr">
              <a:lnSpc>
                <a:spcPct val="85000"/>
              </a:lnSpc>
            </a:pPr>
            <a:r>
              <a:rPr lang="vi-VN" sz="2800">
                <a:solidFill>
                  <a:srgbClr val="002060"/>
                </a:solidFill>
                <a:latin typeface="Cambria" panose="02040503050406030204" pitchFamily="18" charset="0"/>
                <a:ea typeface="Cambria" panose="02040503050406030204" pitchFamily="18" charset="0"/>
              </a:rPr>
              <a:t>Núi chê đất thấp, núi ngồi ở đâu?</a:t>
            </a:r>
          </a:p>
          <a:p>
            <a:pPr algn="ctr">
              <a:lnSpc>
                <a:spcPct val="85000"/>
              </a:lnSpc>
            </a:pPr>
            <a:r>
              <a:rPr lang="vi-VN" sz="2800">
                <a:solidFill>
                  <a:srgbClr val="002060"/>
                </a:solidFill>
                <a:latin typeface="Cambria" panose="02040503050406030204" pitchFamily="18" charset="0"/>
                <a:ea typeface="Cambria" panose="02040503050406030204" pitchFamily="18" charset="0"/>
              </a:rPr>
              <a:t>Muôn dòng sông đổ biển sâu</a:t>
            </a:r>
          </a:p>
          <a:p>
            <a:pPr algn="ctr">
              <a:lnSpc>
                <a:spcPct val="85000"/>
              </a:lnSpc>
            </a:pPr>
            <a:r>
              <a:rPr lang="vi-VN" sz="2800">
                <a:solidFill>
                  <a:srgbClr val="002060"/>
                </a:solidFill>
                <a:latin typeface="Cambria" panose="02040503050406030204" pitchFamily="18" charset="0"/>
                <a:ea typeface="Cambria" panose="02040503050406030204" pitchFamily="18" charset="0"/>
              </a:rPr>
              <a:t>Biển chê sông nhỏ, biển đâu nước </a:t>
            </a:r>
            <a:r>
              <a:rPr lang="vi-VN" sz="2800" smtClean="0">
                <a:solidFill>
                  <a:srgbClr val="002060"/>
                </a:solidFill>
                <a:latin typeface="Cambria" panose="02040503050406030204" pitchFamily="18" charset="0"/>
                <a:ea typeface="Cambria" panose="02040503050406030204" pitchFamily="18" charset="0"/>
              </a:rPr>
              <a:t>còn?</a:t>
            </a:r>
            <a:endParaRPr lang="vi-VN" sz="2800">
              <a:solidFill>
                <a:srgbClr val="002060"/>
              </a:solidFill>
              <a:latin typeface="Cambria" panose="02040503050406030204" pitchFamily="18" charset="0"/>
              <a:ea typeface="Cambria" panose="02040503050406030204" pitchFamily="18" charset="0"/>
            </a:endParaRPr>
          </a:p>
        </p:txBody>
      </p:sp>
      <p:sp>
        <p:nvSpPr>
          <p:cNvPr id="8" name="TextBox 7"/>
          <p:cNvSpPr txBox="1"/>
          <p:nvPr/>
        </p:nvSpPr>
        <p:spPr>
          <a:xfrm>
            <a:off x="555711" y="5011208"/>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Tre già yêu lấy măng non</a:t>
            </a:r>
          </a:p>
          <a:p>
            <a:pPr algn="ctr">
              <a:lnSpc>
                <a:spcPct val="85000"/>
              </a:lnSpc>
            </a:pPr>
            <a:r>
              <a:rPr lang="vi-VN" sz="2800">
                <a:solidFill>
                  <a:srgbClr val="002060"/>
                </a:solidFill>
                <a:latin typeface="Cambria" panose="02040503050406030204" pitchFamily="18" charset="0"/>
                <a:ea typeface="Cambria" panose="02040503050406030204" pitchFamily="18" charset="0"/>
              </a:rPr>
              <a:t>Chắt chiu như mẹ yêu con tháng ngày</a:t>
            </a:r>
          </a:p>
          <a:p>
            <a:pPr algn="ctr">
              <a:lnSpc>
                <a:spcPct val="85000"/>
              </a:lnSpc>
            </a:pPr>
            <a:r>
              <a:rPr lang="vi-VN" sz="2800">
                <a:solidFill>
                  <a:srgbClr val="002060"/>
                </a:solidFill>
                <a:latin typeface="Cambria" panose="02040503050406030204" pitchFamily="18" charset="0"/>
                <a:ea typeface="Cambria" panose="02040503050406030204" pitchFamily="18" charset="0"/>
              </a:rPr>
              <a:t>Mai sau con lớn hơn thầy</a:t>
            </a:r>
          </a:p>
          <a:p>
            <a:pPr algn="ctr">
              <a:lnSpc>
                <a:spcPct val="85000"/>
              </a:lnSpc>
            </a:pPr>
            <a:r>
              <a:rPr lang="vi-VN" sz="2800">
                <a:solidFill>
                  <a:srgbClr val="002060"/>
                </a:solidFill>
                <a:latin typeface="Cambria" panose="02040503050406030204" pitchFamily="18" charset="0"/>
                <a:ea typeface="Cambria" panose="02040503050406030204" pitchFamily="18" charset="0"/>
              </a:rPr>
              <a:t>Các con ôm cả hai tay đất tròn.</a:t>
            </a:r>
          </a:p>
        </p:txBody>
      </p:sp>
      <p:pic>
        <p:nvPicPr>
          <p:cNvPr id="9" name="Picture 8"/>
          <p:cNvPicPr>
            <a:picLocks noChangeAspect="1"/>
          </p:cNvPicPr>
          <p:nvPr/>
        </p:nvPicPr>
        <p:blipFill>
          <a:blip r:embed="rId4"/>
          <a:stretch>
            <a:fillRect/>
          </a:stretch>
        </p:blipFill>
        <p:spPr>
          <a:xfrm>
            <a:off x="6570366" y="6236358"/>
            <a:ext cx="2222444" cy="924140"/>
          </a:xfrm>
          <a:prstGeom prst="rect">
            <a:avLst/>
          </a:prstGeom>
        </p:spPr>
      </p:pic>
      <p:pic>
        <p:nvPicPr>
          <p:cNvPr id="11" name="Picture 10"/>
          <p:cNvPicPr>
            <a:picLocks noChangeAspect="1"/>
          </p:cNvPicPr>
          <p:nvPr/>
        </p:nvPicPr>
        <p:blipFill>
          <a:blip r:embed="rId5"/>
          <a:stretch>
            <a:fillRect/>
          </a:stretch>
        </p:blipFill>
        <p:spPr>
          <a:xfrm>
            <a:off x="5709985" y="3457623"/>
            <a:ext cx="7071973" cy="1566808"/>
          </a:xfrm>
          <a:prstGeom prst="rect">
            <a:avLst/>
          </a:prstGeom>
        </p:spPr>
      </p:pic>
    </p:spTree>
    <p:extLst>
      <p:ext uri="{BB962C8B-B14F-4D97-AF65-F5344CB8AC3E}">
        <p14:creationId xmlns:p14="http://schemas.microsoft.com/office/powerpoint/2010/main" val="27884306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grpSp>
        <p:nvGrpSpPr>
          <p:cNvPr id="7" name="Group 6"/>
          <p:cNvGrpSpPr/>
          <p:nvPr/>
        </p:nvGrpSpPr>
        <p:grpSpPr>
          <a:xfrm>
            <a:off x="957543" y="270472"/>
            <a:ext cx="8149389" cy="1421883"/>
            <a:chOff x="3231305" y="325027"/>
            <a:chExt cx="8149389" cy="1421883"/>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10" name="Picture 9"/>
            <p:cNvPicPr>
              <a:picLocks noChangeAspect="1"/>
            </p:cNvPicPr>
            <p:nvPr/>
          </p:nvPicPr>
          <p:blipFill>
            <a:blip r:embed="rId8"/>
            <a:stretch>
              <a:fillRect/>
            </a:stretch>
          </p:blipFill>
          <p:spPr>
            <a:xfrm>
              <a:off x="3776109" y="325027"/>
              <a:ext cx="7059780" cy="1347333"/>
            </a:xfrm>
            <a:prstGeom prst="rect">
              <a:avLst/>
            </a:prstGeom>
          </p:spPr>
        </p:pic>
      </p:grpSp>
      <p:sp>
        <p:nvSpPr>
          <p:cNvPr id="11" name="Google Shape;276;p7">
            <a:extLst>
              <a:ext uri="{FF2B5EF4-FFF2-40B4-BE49-F238E27FC236}">
                <a16:creationId xmlns:a16="http://schemas.microsoft.com/office/drawing/2014/main" id="{D33CB0D1-8FD9-7C5D-268F-E2711EEE24E1}"/>
              </a:ext>
            </a:extLst>
          </p:cNvPr>
          <p:cNvSpPr/>
          <p:nvPr/>
        </p:nvSpPr>
        <p:spPr>
          <a:xfrm>
            <a:off x="1180989" y="2745789"/>
            <a:ext cx="312758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smtClean="0">
                <a:solidFill>
                  <a:srgbClr val="FFC000"/>
                </a:solidFill>
                <a:latin typeface="UTM Avo" panose="02040603050506020204" pitchFamily="18" charset="0"/>
              </a:rPr>
              <a:t>nhân gian</a:t>
            </a:r>
            <a:endParaRPr sz="3600" b="1" dirty="0">
              <a:solidFill>
                <a:srgbClr val="FFC000"/>
              </a:solidFill>
              <a:latin typeface="UTM Avo" panose="02040603050506020204" pitchFamily="18" charset="0"/>
            </a:endParaRPr>
          </a:p>
        </p:txBody>
      </p:sp>
      <p:sp>
        <p:nvSpPr>
          <p:cNvPr id="12" name="Google Shape;276;p7">
            <a:extLst>
              <a:ext uri="{FF2B5EF4-FFF2-40B4-BE49-F238E27FC236}">
                <a16:creationId xmlns:a16="http://schemas.microsoft.com/office/drawing/2014/main" id="{D33CB0D1-8FD9-7C5D-268F-E2711EEE24E1}"/>
              </a:ext>
            </a:extLst>
          </p:cNvPr>
          <p:cNvSpPr/>
          <p:nvPr/>
        </p:nvSpPr>
        <p:spPr>
          <a:xfrm>
            <a:off x="5254129" y="4521582"/>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2">
                    <a:lumMod val="75000"/>
                  </a:schemeClr>
                </a:solidFill>
                <a:latin typeface="UTM Avo" panose="02040603050506020204" pitchFamily="18" charset="0"/>
              </a:rPr>
              <a:t> </a:t>
            </a:r>
            <a:r>
              <a:rPr lang="en-US" sz="3600" b="1" smtClean="0">
                <a:solidFill>
                  <a:schemeClr val="accent2">
                    <a:lumMod val="75000"/>
                  </a:schemeClr>
                </a:solidFill>
                <a:latin typeface="UTM Avo" panose="02040603050506020204" pitchFamily="18" charset="0"/>
              </a:rPr>
              <a:t>chắt chiu</a:t>
            </a:r>
            <a:endParaRPr sz="3600" b="1" dirty="0">
              <a:solidFill>
                <a:schemeClr val="accent2">
                  <a:lumMod val="75000"/>
                </a:schemeClr>
              </a:solidFill>
              <a:latin typeface="UTM Avo" panose="02040603050506020204" pitchFamily="18" charset="0"/>
            </a:endParaRPr>
          </a:p>
        </p:txBody>
      </p:sp>
      <p:sp>
        <p:nvSpPr>
          <p:cNvPr id="13" name="Google Shape;276;p7">
            <a:extLst>
              <a:ext uri="{FF2B5EF4-FFF2-40B4-BE49-F238E27FC236}">
                <a16:creationId xmlns:a16="http://schemas.microsoft.com/office/drawing/2014/main" id="{D33CB0D1-8FD9-7C5D-268F-E2711EEE24E1}"/>
              </a:ext>
            </a:extLst>
          </p:cNvPr>
          <p:cNvSpPr/>
          <p:nvPr/>
        </p:nvSpPr>
        <p:spPr>
          <a:xfrm>
            <a:off x="5142432" y="2820339"/>
            <a:ext cx="353060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smtClean="0">
                <a:solidFill>
                  <a:srgbClr val="009999"/>
                </a:solidFill>
                <a:latin typeface="UTM Avo" panose="02040603050506020204" pitchFamily="18" charset="0"/>
              </a:rPr>
              <a:t> </a:t>
            </a:r>
            <a:r>
              <a:rPr lang="en-US" sz="3600" b="1" smtClean="0">
                <a:solidFill>
                  <a:srgbClr val="FF0066"/>
                </a:solidFill>
                <a:latin typeface="UTM Avo" panose="02040603050506020204" pitchFamily="18" charset="0"/>
              </a:rPr>
              <a:t>đốm lửa tàn</a:t>
            </a:r>
            <a:endParaRPr sz="3600" b="1" dirty="0">
              <a:solidFill>
                <a:srgbClr val="FF0066"/>
              </a:solidFill>
              <a:latin typeface="UTM Avo" panose="02040603050506020204" pitchFamily="18" charset="0"/>
            </a:endParaRPr>
          </a:p>
        </p:txBody>
      </p:sp>
      <p:sp>
        <p:nvSpPr>
          <p:cNvPr id="15" name="Google Shape;276;p7">
            <a:extLst>
              <a:ext uri="{FF2B5EF4-FFF2-40B4-BE49-F238E27FC236}">
                <a16:creationId xmlns:a16="http://schemas.microsoft.com/office/drawing/2014/main" id="{D33CB0D1-8FD9-7C5D-268F-E2711EEE24E1}"/>
              </a:ext>
            </a:extLst>
          </p:cNvPr>
          <p:cNvSpPr/>
          <p:nvPr/>
        </p:nvSpPr>
        <p:spPr>
          <a:xfrm>
            <a:off x="1624256" y="4444536"/>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smtClean="0">
                <a:solidFill>
                  <a:srgbClr val="002060"/>
                </a:solidFill>
                <a:latin typeface="UTM Avo" panose="02040603050506020204" pitchFamily="18" charset="0"/>
              </a:rPr>
              <a:t>biển sâu</a:t>
            </a:r>
            <a:endParaRPr sz="36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3058377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22" presetClass="entr" presetSubtype="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right)">
                                      <p:cBhvr>
                                        <p:cTn id="21" dur="500"/>
                                        <p:tgtEl>
                                          <p:spTgt spid="12"/>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500"/>
                                        <p:tgtEl>
                                          <p:spTgt spid="13"/>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righ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grpSp>
        <p:nvGrpSpPr>
          <p:cNvPr id="6" name="Group 5"/>
          <p:cNvGrpSpPr/>
          <p:nvPr/>
        </p:nvGrpSpPr>
        <p:grpSpPr>
          <a:xfrm>
            <a:off x="516304" y="986451"/>
            <a:ext cx="11026121" cy="5384370"/>
            <a:chOff x="516305" y="986450"/>
            <a:chExt cx="10946672" cy="5560831"/>
          </a:xfrm>
        </p:grpSpPr>
        <p:sp>
          <p:nvSpPr>
            <p:cNvPr id="8" name="圆角矩形 1">
              <a:extLst>
                <a:ext uri="{FF2B5EF4-FFF2-40B4-BE49-F238E27FC236}">
                  <a16:creationId xmlns:a16="http://schemas.microsoft.com/office/drawing/2014/main" id="{88C76DCA-B0BE-9D4D-AE74-9B1582ED390D}"/>
                </a:ext>
              </a:extLst>
            </p:cNvPr>
            <p:cNvSpPr/>
            <p:nvPr/>
          </p:nvSpPr>
          <p:spPr>
            <a:xfrm>
              <a:off x="516305" y="986450"/>
              <a:ext cx="10946672" cy="5560831"/>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9" name="圆角矩形 56">
              <a:extLst>
                <a:ext uri="{FF2B5EF4-FFF2-40B4-BE49-F238E27FC236}">
                  <a16:creationId xmlns:a16="http://schemas.microsoft.com/office/drawing/2014/main" id="{D22807AB-AB9F-314B-8025-A79CD730A7BC}"/>
                </a:ext>
              </a:extLst>
            </p:cNvPr>
            <p:cNvSpPr/>
            <p:nvPr/>
          </p:nvSpPr>
          <p:spPr>
            <a:xfrm>
              <a:off x="691239" y="1139259"/>
              <a:ext cx="10583002" cy="5237990"/>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0" name="图片 16">
            <a:extLst>
              <a:ext uri="{FF2B5EF4-FFF2-40B4-BE49-F238E27FC236}">
                <a16:creationId xmlns:a16="http://schemas.microsoft.com/office/drawing/2014/main" id="{E712629F-2109-A741-A017-34236DF04B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0739255" y="754221"/>
            <a:ext cx="1210756" cy="1210756"/>
          </a:xfrm>
          <a:prstGeom prst="rect">
            <a:avLst/>
          </a:prstGeom>
        </p:spPr>
      </p:pic>
      <p:pic>
        <p:nvPicPr>
          <p:cNvPr id="13" name="Picture 12"/>
          <p:cNvPicPr>
            <a:picLocks noChangeAspect="1"/>
          </p:cNvPicPr>
          <p:nvPr/>
        </p:nvPicPr>
        <p:blipFill>
          <a:blip r:embed="rId8"/>
          <a:stretch>
            <a:fillRect/>
          </a:stretch>
        </p:blipFill>
        <p:spPr>
          <a:xfrm>
            <a:off x="852727" y="255451"/>
            <a:ext cx="4933177" cy="1461999"/>
          </a:xfrm>
          <a:prstGeom prst="rect">
            <a:avLst/>
          </a:prstGeom>
        </p:spPr>
      </p:pic>
      <p:sp>
        <p:nvSpPr>
          <p:cNvPr id="14" name="Google Shape;276;p7">
            <a:extLst>
              <a:ext uri="{FF2B5EF4-FFF2-40B4-BE49-F238E27FC236}">
                <a16:creationId xmlns:a16="http://schemas.microsoft.com/office/drawing/2014/main" id="{D33CB0D1-8FD9-7C5D-268F-E2711EEE24E1}"/>
              </a:ext>
            </a:extLst>
          </p:cNvPr>
          <p:cNvSpPr/>
          <p:nvPr/>
        </p:nvSpPr>
        <p:spPr>
          <a:xfrm>
            <a:off x="803658" y="1898587"/>
            <a:ext cx="3187366" cy="1249348"/>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smtClean="0">
                <a:solidFill>
                  <a:srgbClr val="009999"/>
                </a:solidFill>
                <a:latin typeface="UTM Avo" panose="02040603050506020204" pitchFamily="18" charset="0"/>
              </a:rPr>
              <a:t>Nhân gian</a:t>
            </a:r>
            <a:endParaRPr sz="3600" b="1" dirty="0">
              <a:solidFill>
                <a:srgbClr val="FF0066"/>
              </a:solidFill>
              <a:latin typeface="UTM Avo" panose="02040603050506020204" pitchFamily="18" charset="0"/>
            </a:endParaRPr>
          </a:p>
        </p:txBody>
      </p:sp>
      <p:sp>
        <p:nvSpPr>
          <p:cNvPr id="15" name="TextBox 14"/>
          <p:cNvSpPr txBox="1"/>
          <p:nvPr/>
        </p:nvSpPr>
        <p:spPr>
          <a:xfrm>
            <a:off x="4146149" y="2138540"/>
            <a:ext cx="5066713" cy="830997"/>
          </a:xfrm>
          <a:prstGeom prst="rect">
            <a:avLst/>
          </a:prstGeom>
          <a:noFill/>
        </p:spPr>
        <p:txBody>
          <a:bodyPr wrap="square" rtlCol="0">
            <a:spAutoFit/>
          </a:bodyPr>
          <a:lstStyle/>
          <a:p>
            <a:pPr algn="just"/>
            <a:r>
              <a:rPr lang="en-US" sz="4800" b="1" smtClean="0">
                <a:solidFill>
                  <a:srgbClr val="002060"/>
                </a:solidFill>
                <a:latin typeface="Cambria" panose="02040503050406030204" pitchFamily="18" charset="0"/>
                <a:ea typeface="Cambria" panose="02040503050406030204" pitchFamily="18" charset="0"/>
              </a:rPr>
              <a:t>: loài người</a:t>
            </a:r>
            <a:endParaRPr lang="en-US" sz="4800" b="1">
              <a:solidFill>
                <a:srgbClr val="002060"/>
              </a:solidFill>
              <a:latin typeface="Cambria" panose="02040503050406030204" pitchFamily="18" charset="0"/>
              <a:ea typeface="Cambria" panose="02040503050406030204" pitchFamily="18" charset="0"/>
            </a:endParaRPr>
          </a:p>
        </p:txBody>
      </p:sp>
      <p:sp>
        <p:nvSpPr>
          <p:cNvPr id="16" name="Google Shape;276;p7">
            <a:extLst>
              <a:ext uri="{FF2B5EF4-FFF2-40B4-BE49-F238E27FC236}">
                <a16:creationId xmlns:a16="http://schemas.microsoft.com/office/drawing/2014/main" id="{D33CB0D1-8FD9-7C5D-268F-E2711EEE24E1}"/>
              </a:ext>
            </a:extLst>
          </p:cNvPr>
          <p:cNvSpPr/>
          <p:nvPr/>
        </p:nvSpPr>
        <p:spPr>
          <a:xfrm>
            <a:off x="803658" y="3547706"/>
            <a:ext cx="3187366" cy="1249348"/>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smtClean="0">
                <a:solidFill>
                  <a:srgbClr val="C00000"/>
                </a:solidFill>
                <a:latin typeface="UTM Avo" panose="02040603050506020204" pitchFamily="18" charset="0"/>
              </a:rPr>
              <a:t>Bồi</a:t>
            </a:r>
            <a:endParaRPr sz="3600" b="1" dirty="0">
              <a:solidFill>
                <a:srgbClr val="C00000"/>
              </a:solidFill>
              <a:latin typeface="UTM Avo" panose="02040603050506020204" pitchFamily="18" charset="0"/>
            </a:endParaRPr>
          </a:p>
        </p:txBody>
      </p:sp>
      <p:sp>
        <p:nvSpPr>
          <p:cNvPr id="17" name="TextBox 16"/>
          <p:cNvSpPr txBox="1"/>
          <p:nvPr/>
        </p:nvSpPr>
        <p:spPr>
          <a:xfrm>
            <a:off x="4146149" y="3787659"/>
            <a:ext cx="6451897" cy="830997"/>
          </a:xfrm>
          <a:prstGeom prst="rect">
            <a:avLst/>
          </a:prstGeom>
          <a:noFill/>
        </p:spPr>
        <p:txBody>
          <a:bodyPr wrap="square" rtlCol="0">
            <a:spAutoFit/>
          </a:bodyPr>
          <a:lstStyle/>
          <a:p>
            <a:pPr algn="just"/>
            <a:r>
              <a:rPr lang="en-US" sz="4800" b="1" smtClean="0">
                <a:solidFill>
                  <a:srgbClr val="002060"/>
                </a:solidFill>
                <a:latin typeface="Cambria" panose="02040503050406030204" pitchFamily="18" charset="0"/>
                <a:ea typeface="Cambria" panose="02040503050406030204" pitchFamily="18" charset="0"/>
              </a:rPr>
              <a:t>: thêm vào, đắp nên.</a:t>
            </a:r>
            <a:endParaRPr lang="en-US" sz="48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820164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righ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4"/>
            <a:ext cx="12193057" cy="6858594"/>
          </a:xfrm>
          <a:prstGeom prst="rect">
            <a:avLst/>
          </a:prstGeom>
        </p:spPr>
      </p:pic>
      <p:pic>
        <p:nvPicPr>
          <p:cNvPr id="3" name="Picture 2"/>
          <p:cNvPicPr>
            <a:picLocks noChangeAspect="1"/>
          </p:cNvPicPr>
          <p:nvPr/>
        </p:nvPicPr>
        <p:blipFill>
          <a:blip r:embed="rId3"/>
          <a:stretch>
            <a:fillRect/>
          </a:stretch>
        </p:blipFill>
        <p:spPr>
          <a:xfrm>
            <a:off x="7180291" y="-138083"/>
            <a:ext cx="4052897" cy="1878293"/>
          </a:xfrm>
          <a:prstGeom prst="rect">
            <a:avLst/>
          </a:prstGeom>
        </p:spPr>
      </p:pic>
      <p:sp>
        <p:nvSpPr>
          <p:cNvPr id="4" name="TextBox 3"/>
          <p:cNvSpPr txBox="1"/>
          <p:nvPr/>
        </p:nvSpPr>
        <p:spPr>
          <a:xfrm>
            <a:off x="570701" y="367374"/>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Con ong làm mật, yêu hoa</a:t>
            </a:r>
          </a:p>
          <a:p>
            <a:pPr algn="ctr">
              <a:lnSpc>
                <a:spcPct val="85000"/>
              </a:lnSpc>
            </a:pPr>
            <a:r>
              <a:rPr lang="vi-VN" sz="2800">
                <a:solidFill>
                  <a:srgbClr val="002060"/>
                </a:solidFill>
                <a:latin typeface="Cambria" panose="02040503050406030204" pitchFamily="18" charset="0"/>
                <a:ea typeface="Cambria" panose="02040503050406030204" pitchFamily="18" charset="0"/>
              </a:rPr>
              <a:t>Con cá bơi, yêu nước; con chim ca, yêu trời</a:t>
            </a:r>
          </a:p>
          <a:p>
            <a:pPr algn="ctr">
              <a:lnSpc>
                <a:spcPct val="85000"/>
              </a:lnSpc>
            </a:pPr>
            <a:r>
              <a:rPr lang="vi-VN" sz="2800">
                <a:solidFill>
                  <a:srgbClr val="002060"/>
                </a:solidFill>
                <a:latin typeface="Cambria" panose="02040503050406030204" pitchFamily="18" charset="0"/>
                <a:ea typeface="Cambria" panose="02040503050406030204" pitchFamily="18" charset="0"/>
              </a:rPr>
              <a:t>Con người muốn sống, con ơi</a:t>
            </a:r>
          </a:p>
          <a:p>
            <a:pPr algn="ctr">
              <a:lnSpc>
                <a:spcPct val="85000"/>
              </a:lnSpc>
            </a:pPr>
            <a:r>
              <a:rPr lang="vi-VN" sz="2800">
                <a:solidFill>
                  <a:srgbClr val="002060"/>
                </a:solidFill>
                <a:latin typeface="Cambria" panose="02040503050406030204" pitchFamily="18" charset="0"/>
                <a:ea typeface="Cambria" panose="02040503050406030204" pitchFamily="18" charset="0"/>
              </a:rPr>
              <a:t>Phải yêu đồng chí, yêu người anh em</a:t>
            </a:r>
            <a:r>
              <a:rPr lang="vi-VN" sz="2800" smtClean="0">
                <a:solidFill>
                  <a:srgbClr val="002060"/>
                </a:solidFill>
                <a:latin typeface="Cambria" panose="02040503050406030204" pitchFamily="18" charset="0"/>
                <a:ea typeface="Cambria" panose="02040503050406030204" pitchFamily="18" charset="0"/>
              </a:rPr>
              <a:t>.</a:t>
            </a:r>
            <a:endParaRPr lang="vi-VN" sz="2800">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649215" y="1909733"/>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Một ngôi sao, chẳng sáng đêm</a:t>
            </a:r>
          </a:p>
          <a:p>
            <a:pPr algn="ctr">
              <a:lnSpc>
                <a:spcPct val="85000"/>
              </a:lnSpc>
            </a:pPr>
            <a:r>
              <a:rPr lang="vi-VN" sz="2800">
                <a:solidFill>
                  <a:srgbClr val="002060"/>
                </a:solidFill>
                <a:latin typeface="Cambria" panose="02040503050406030204" pitchFamily="18" charset="0"/>
                <a:ea typeface="Cambria" panose="02040503050406030204" pitchFamily="18" charset="0"/>
              </a:rPr>
              <a:t>Một thân lúa chín, chẳng nên mùa vàng.</a:t>
            </a:r>
          </a:p>
          <a:p>
            <a:pPr algn="ctr">
              <a:lnSpc>
                <a:spcPct val="85000"/>
              </a:lnSpc>
            </a:pPr>
            <a:r>
              <a:rPr lang="vi-VN" sz="2800">
                <a:solidFill>
                  <a:srgbClr val="002060"/>
                </a:solidFill>
                <a:latin typeface="Cambria" panose="02040503050406030204" pitchFamily="18" charset="0"/>
                <a:ea typeface="Cambria" panose="02040503050406030204" pitchFamily="18" charset="0"/>
              </a:rPr>
              <a:t>Một người – đâu phải nhân gian?</a:t>
            </a:r>
          </a:p>
          <a:p>
            <a:pPr algn="ctr">
              <a:lnSpc>
                <a:spcPct val="85000"/>
              </a:lnSpc>
            </a:pPr>
            <a:r>
              <a:rPr lang="vi-VN" sz="2800">
                <a:solidFill>
                  <a:srgbClr val="002060"/>
                </a:solidFill>
                <a:latin typeface="Cambria" panose="02040503050406030204" pitchFamily="18" charset="0"/>
                <a:ea typeface="Cambria" panose="02040503050406030204" pitchFamily="18" charset="0"/>
              </a:rPr>
              <a:t>Sống chăng, một đốm lửa tàn mà thôi</a:t>
            </a:r>
            <a:r>
              <a:rPr lang="vi-VN" sz="2800" smtClean="0">
                <a:solidFill>
                  <a:srgbClr val="002060"/>
                </a:solidFill>
                <a:latin typeface="Cambria" panose="02040503050406030204" pitchFamily="18" charset="0"/>
                <a:ea typeface="Cambria" panose="02040503050406030204" pitchFamily="18" charset="0"/>
              </a:rPr>
              <a:t>!</a:t>
            </a:r>
            <a:endParaRPr lang="vi-VN" sz="2800">
              <a:solidFill>
                <a:srgbClr val="002060"/>
              </a:solidFill>
              <a:latin typeface="Cambria" panose="02040503050406030204" pitchFamily="18" charset="0"/>
              <a:ea typeface="Cambria" panose="02040503050406030204" pitchFamily="18" charset="0"/>
            </a:endParaRPr>
          </a:p>
        </p:txBody>
      </p:sp>
      <p:sp>
        <p:nvSpPr>
          <p:cNvPr id="7" name="TextBox 6"/>
          <p:cNvSpPr txBox="1"/>
          <p:nvPr/>
        </p:nvSpPr>
        <p:spPr>
          <a:xfrm>
            <a:off x="367796" y="3453859"/>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Núi cao bởi có đất bồi</a:t>
            </a:r>
          </a:p>
          <a:p>
            <a:pPr algn="ctr">
              <a:lnSpc>
                <a:spcPct val="85000"/>
              </a:lnSpc>
            </a:pPr>
            <a:r>
              <a:rPr lang="vi-VN" sz="2800">
                <a:solidFill>
                  <a:srgbClr val="002060"/>
                </a:solidFill>
                <a:latin typeface="Cambria" panose="02040503050406030204" pitchFamily="18" charset="0"/>
                <a:ea typeface="Cambria" panose="02040503050406030204" pitchFamily="18" charset="0"/>
              </a:rPr>
              <a:t>Núi chê đất thấp, núi ngồi ở đâu?</a:t>
            </a:r>
          </a:p>
          <a:p>
            <a:pPr algn="ctr">
              <a:lnSpc>
                <a:spcPct val="85000"/>
              </a:lnSpc>
            </a:pPr>
            <a:r>
              <a:rPr lang="vi-VN" sz="2800">
                <a:solidFill>
                  <a:srgbClr val="002060"/>
                </a:solidFill>
                <a:latin typeface="Cambria" panose="02040503050406030204" pitchFamily="18" charset="0"/>
                <a:ea typeface="Cambria" panose="02040503050406030204" pitchFamily="18" charset="0"/>
              </a:rPr>
              <a:t>Muôn dòng sông đổ biển sâu</a:t>
            </a:r>
          </a:p>
          <a:p>
            <a:pPr algn="ctr">
              <a:lnSpc>
                <a:spcPct val="85000"/>
              </a:lnSpc>
            </a:pPr>
            <a:r>
              <a:rPr lang="vi-VN" sz="2800">
                <a:solidFill>
                  <a:srgbClr val="002060"/>
                </a:solidFill>
                <a:latin typeface="Cambria" panose="02040503050406030204" pitchFamily="18" charset="0"/>
                <a:ea typeface="Cambria" panose="02040503050406030204" pitchFamily="18" charset="0"/>
              </a:rPr>
              <a:t>Biển chê sông nhỏ, biển đâu nước </a:t>
            </a:r>
            <a:r>
              <a:rPr lang="vi-VN" sz="2800" smtClean="0">
                <a:solidFill>
                  <a:srgbClr val="002060"/>
                </a:solidFill>
                <a:latin typeface="Cambria" panose="02040503050406030204" pitchFamily="18" charset="0"/>
                <a:ea typeface="Cambria" panose="02040503050406030204" pitchFamily="18" charset="0"/>
              </a:rPr>
              <a:t>còn?</a:t>
            </a:r>
            <a:endParaRPr lang="vi-VN" sz="2800">
              <a:solidFill>
                <a:srgbClr val="002060"/>
              </a:solidFill>
              <a:latin typeface="Cambria" panose="02040503050406030204" pitchFamily="18" charset="0"/>
              <a:ea typeface="Cambria" panose="02040503050406030204" pitchFamily="18" charset="0"/>
            </a:endParaRPr>
          </a:p>
        </p:txBody>
      </p:sp>
      <p:sp>
        <p:nvSpPr>
          <p:cNvPr id="8" name="TextBox 7"/>
          <p:cNvSpPr txBox="1"/>
          <p:nvPr/>
        </p:nvSpPr>
        <p:spPr>
          <a:xfrm>
            <a:off x="555711" y="5011208"/>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Tre già yêu lấy măng non</a:t>
            </a:r>
          </a:p>
          <a:p>
            <a:pPr algn="ctr">
              <a:lnSpc>
                <a:spcPct val="85000"/>
              </a:lnSpc>
            </a:pPr>
            <a:r>
              <a:rPr lang="vi-VN" sz="2800">
                <a:solidFill>
                  <a:srgbClr val="002060"/>
                </a:solidFill>
                <a:latin typeface="Cambria" panose="02040503050406030204" pitchFamily="18" charset="0"/>
                <a:ea typeface="Cambria" panose="02040503050406030204" pitchFamily="18" charset="0"/>
              </a:rPr>
              <a:t>Chắt chiu như mẹ yêu con tháng ngày</a:t>
            </a:r>
          </a:p>
          <a:p>
            <a:pPr algn="ctr">
              <a:lnSpc>
                <a:spcPct val="85000"/>
              </a:lnSpc>
            </a:pPr>
            <a:r>
              <a:rPr lang="vi-VN" sz="2800">
                <a:solidFill>
                  <a:srgbClr val="002060"/>
                </a:solidFill>
                <a:latin typeface="Cambria" panose="02040503050406030204" pitchFamily="18" charset="0"/>
                <a:ea typeface="Cambria" panose="02040503050406030204" pitchFamily="18" charset="0"/>
              </a:rPr>
              <a:t>Mai sau con lớn hơn thầy</a:t>
            </a:r>
          </a:p>
          <a:p>
            <a:pPr algn="ctr">
              <a:lnSpc>
                <a:spcPct val="85000"/>
              </a:lnSpc>
            </a:pPr>
            <a:r>
              <a:rPr lang="vi-VN" sz="2800">
                <a:solidFill>
                  <a:srgbClr val="002060"/>
                </a:solidFill>
                <a:latin typeface="Cambria" panose="02040503050406030204" pitchFamily="18" charset="0"/>
                <a:ea typeface="Cambria" panose="02040503050406030204" pitchFamily="18" charset="0"/>
              </a:rPr>
              <a:t>Các con ôm cả hai tay đất tròn.</a:t>
            </a:r>
          </a:p>
        </p:txBody>
      </p:sp>
      <p:pic>
        <p:nvPicPr>
          <p:cNvPr id="9" name="Picture 8"/>
          <p:cNvPicPr>
            <a:picLocks noChangeAspect="1"/>
          </p:cNvPicPr>
          <p:nvPr/>
        </p:nvPicPr>
        <p:blipFill>
          <a:blip r:embed="rId4"/>
          <a:stretch>
            <a:fillRect/>
          </a:stretch>
        </p:blipFill>
        <p:spPr>
          <a:xfrm>
            <a:off x="6570366" y="6236358"/>
            <a:ext cx="2222444" cy="924140"/>
          </a:xfrm>
          <a:prstGeom prst="rect">
            <a:avLst/>
          </a:prstGeom>
        </p:spPr>
      </p:pic>
      <p:pic>
        <p:nvPicPr>
          <p:cNvPr id="10" name="Picture 9">
            <a:extLst>
              <a:ext uri="{FF2B5EF4-FFF2-40B4-BE49-F238E27FC236}">
                <a16:creationId xmlns:a16="http://schemas.microsoft.com/office/drawing/2014/main" id="{CEAA3EAE-9A31-9165-F0BC-00EC536FEB59}"/>
              </a:ext>
            </a:extLst>
          </p:cNvPr>
          <p:cNvPicPr>
            <a:picLocks noChangeAspect="1"/>
          </p:cNvPicPr>
          <p:nvPr/>
        </p:nvPicPr>
        <p:blipFill>
          <a:blip r:embed="rId5"/>
          <a:stretch>
            <a:fillRect/>
          </a:stretch>
        </p:blipFill>
        <p:spPr>
          <a:xfrm>
            <a:off x="3524316" y="1914210"/>
            <a:ext cx="8667684" cy="4943790"/>
          </a:xfrm>
          <a:prstGeom prst="rect">
            <a:avLst/>
          </a:prstGeom>
        </p:spPr>
      </p:pic>
      <p:pic>
        <p:nvPicPr>
          <p:cNvPr id="12" name="Picture 11">
            <a:extLst>
              <a:ext uri="{FF2B5EF4-FFF2-40B4-BE49-F238E27FC236}">
                <a16:creationId xmlns:a16="http://schemas.microsoft.com/office/drawing/2014/main" id="{CEAA3EAE-9A31-9165-F0BC-00EC536FEB59}"/>
              </a:ext>
            </a:extLst>
          </p:cNvPr>
          <p:cNvPicPr>
            <a:picLocks noChangeAspect="1"/>
          </p:cNvPicPr>
          <p:nvPr/>
        </p:nvPicPr>
        <p:blipFill>
          <a:blip r:embed="rId5"/>
          <a:stretch>
            <a:fillRect/>
          </a:stretch>
        </p:blipFill>
        <p:spPr>
          <a:xfrm>
            <a:off x="6820915" y="3839527"/>
            <a:ext cx="5128415" cy="2925096"/>
          </a:xfrm>
          <a:prstGeom prst="rect">
            <a:avLst/>
          </a:prstGeom>
        </p:spPr>
      </p:pic>
    </p:spTree>
    <p:extLst>
      <p:ext uri="{BB962C8B-B14F-4D97-AF65-F5344CB8AC3E}">
        <p14:creationId xmlns:p14="http://schemas.microsoft.com/office/powerpoint/2010/main" val="6851285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0.00169 -3.33333E-6 L -0.01042 0.15625 " pathEditMode="relative" rAng="0" ptsTypes="AA">
                                      <p:cBhvr>
                                        <p:cTn id="13" dur="2000" fill="hold"/>
                                        <p:tgtEl>
                                          <p:spTgt spid="10"/>
                                        </p:tgtEl>
                                        <p:attrNameLst>
                                          <p:attrName>ppt_x</p:attrName>
                                          <p:attrName>ppt_y</p:attrName>
                                        </p:attrNameLst>
                                      </p:cBhvr>
                                      <p:rCtr x="-443" y="7801"/>
                                    </p:animMotion>
                                  </p:childTnLst>
                                </p:cTn>
                              </p:par>
                              <p:par>
                                <p:cTn id="14" presetID="6" presetClass="emph" presetSubtype="0" fill="hold" nodeType="withEffect">
                                  <p:stCondLst>
                                    <p:cond delay="0"/>
                                  </p:stCondLst>
                                  <p:childTnLst>
                                    <p:animScale>
                                      <p:cBhvr>
                                        <p:cTn id="15" dur="2000" fill="hold"/>
                                        <p:tgtEl>
                                          <p:spTgt spid="10"/>
                                        </p:tgtEl>
                                      </p:cBhvr>
                                      <p:by x="25000" y="25000"/>
                                    </p:animScale>
                                  </p:childTnLst>
                                </p:cTn>
                              </p:par>
                              <p:par>
                                <p:cTn id="16" presetID="10" presetClass="exit" presetSubtype="0" fill="hold"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7" name="Picture 6"/>
          <p:cNvPicPr>
            <a:picLocks noChangeAspect="1"/>
          </p:cNvPicPr>
          <p:nvPr/>
        </p:nvPicPr>
        <p:blipFill>
          <a:blip r:embed="rId7"/>
          <a:stretch>
            <a:fillRect/>
          </a:stretch>
        </p:blipFill>
        <p:spPr>
          <a:xfrm>
            <a:off x="534562" y="1783830"/>
            <a:ext cx="9233147" cy="2616325"/>
          </a:xfrm>
          <a:prstGeom prst="rect">
            <a:avLst/>
          </a:prstGeom>
        </p:spPr>
      </p:pic>
    </p:spTree>
    <p:extLst>
      <p:ext uri="{BB962C8B-B14F-4D97-AF65-F5344CB8AC3E}">
        <p14:creationId xmlns:p14="http://schemas.microsoft.com/office/powerpoint/2010/main" val="4271844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590448" y="204844"/>
            <a:ext cx="11280928" cy="2114100"/>
            <a:chOff x="381683" y="292216"/>
            <a:chExt cx="11280928" cy="2114100"/>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60652"/>
              <a:ext cx="10127168" cy="1323439"/>
            </a:xfrm>
            <a:prstGeom prst="rect">
              <a:avLst/>
            </a:prstGeom>
            <a:noFill/>
          </p:spPr>
          <p:txBody>
            <a:bodyPr wrap="square" rtlCol="0">
              <a:spAutoFit/>
            </a:bodyPr>
            <a:lstStyle/>
            <a:p>
              <a:pPr marL="742950" indent="-742950" algn="just">
                <a:buAutoNum type="arabicPeriod"/>
              </a:pPr>
              <a:r>
                <a:rPr lang="vi-VN" sz="4000" b="1" dirty="0" smtClean="0">
                  <a:latin typeface="Cambria" panose="02040503050406030204" pitchFamily="18" charset="0"/>
                  <a:ea typeface="Cambria" panose="02040503050406030204" pitchFamily="18" charset="0"/>
                </a:rPr>
                <a:t>Bài </a:t>
              </a:r>
              <a:r>
                <a:rPr lang="vi-VN" sz="4000" b="1" dirty="0">
                  <a:latin typeface="Cambria" panose="02040503050406030204" pitchFamily="18" charset="0"/>
                  <a:ea typeface="Cambria" panose="02040503050406030204" pitchFamily="18" charset="0"/>
                </a:rPr>
                <a:t>thơ là lời của ai, nói với ai? </a:t>
              </a:r>
              <a:endParaRPr lang="en-US" sz="4000" b="1" dirty="0" smtClean="0">
                <a:latin typeface="Cambria" panose="02040503050406030204" pitchFamily="18" charset="0"/>
                <a:ea typeface="Cambria" panose="02040503050406030204" pitchFamily="18" charset="0"/>
              </a:endParaRPr>
            </a:p>
            <a:p>
              <a:pPr algn="just"/>
              <a:r>
                <a:rPr lang="en-US" sz="4000" b="1" dirty="0">
                  <a:latin typeface="Cambria" panose="02040503050406030204" pitchFamily="18" charset="0"/>
                  <a:ea typeface="Cambria" panose="02040503050406030204" pitchFamily="18" charset="0"/>
                </a:rPr>
                <a:t> </a:t>
              </a:r>
              <a:r>
                <a:rPr lang="en-US" sz="4000" b="1" dirty="0" smtClean="0">
                  <a:latin typeface="Cambria" panose="02040503050406030204" pitchFamily="18" charset="0"/>
                  <a:ea typeface="Cambria" panose="02040503050406030204" pitchFamily="18" charset="0"/>
                </a:rPr>
                <a:t>     </a:t>
              </a:r>
              <a:r>
                <a:rPr lang="vi-VN" sz="4000" b="1" dirty="0" smtClean="0">
                  <a:latin typeface="Cambria" panose="02040503050406030204" pitchFamily="18" charset="0"/>
                  <a:ea typeface="Cambria" panose="02040503050406030204" pitchFamily="18" charset="0"/>
                </a:rPr>
                <a:t>Từ </a:t>
              </a:r>
              <a:r>
                <a:rPr lang="vi-VN" sz="4000" b="1" dirty="0">
                  <a:latin typeface="Cambria" panose="02040503050406030204" pitchFamily="18" charset="0"/>
                  <a:ea typeface="Cambria" panose="02040503050406030204" pitchFamily="18" charset="0"/>
                </a:rPr>
                <a:t>ngữ nào cho em biết điều đó?</a:t>
              </a:r>
              <a:endParaRPr lang="en-US" sz="4000" b="1" dirty="0">
                <a:solidFill>
                  <a:srgbClr val="002060"/>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820005" y="2318944"/>
            <a:ext cx="10551989" cy="4178710"/>
            <a:chOff x="1170319" y="2385870"/>
            <a:chExt cx="9842090" cy="4178710"/>
          </a:xfrm>
        </p:grpSpPr>
        <p:sp>
          <p:nvSpPr>
            <p:cNvPr id="12"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3"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4" name="TextBox 13"/>
          <p:cNvSpPr txBox="1"/>
          <p:nvPr/>
        </p:nvSpPr>
        <p:spPr>
          <a:xfrm>
            <a:off x="1376454" y="2748579"/>
            <a:ext cx="9708915" cy="707886"/>
          </a:xfrm>
          <a:prstGeom prst="rect">
            <a:avLst/>
          </a:prstGeom>
          <a:noFill/>
        </p:spPr>
        <p:txBody>
          <a:bodyPr wrap="square" rtlCol="0">
            <a:spAutoFit/>
          </a:bodyPr>
          <a:lstStyle/>
          <a:p>
            <a:pPr algn="just"/>
            <a:r>
              <a:rPr lang="en-US" sz="4000" b="1">
                <a:solidFill>
                  <a:srgbClr val="C00000"/>
                </a:solidFill>
                <a:latin typeface="Cambria" panose="02040503050406030204" pitchFamily="18" charset="0"/>
                <a:ea typeface="Cambria" panose="02040503050406030204" pitchFamily="18" charset="0"/>
              </a:rPr>
              <a:t>Bài thơ là lời của </a:t>
            </a:r>
            <a:r>
              <a:rPr lang="vi-VN" sz="4000" b="1">
                <a:solidFill>
                  <a:srgbClr val="C00000"/>
                </a:solidFill>
                <a:latin typeface="Cambria" panose="02040503050406030204" pitchFamily="18" charset="0"/>
                <a:ea typeface="Cambria" panose="02040503050406030204" pitchFamily="18" charset="0"/>
              </a:rPr>
              <a:t>cha mẹ nói với con cái</a:t>
            </a:r>
            <a:r>
              <a:rPr lang="en-US" sz="4000" b="1">
                <a:solidFill>
                  <a:srgbClr val="C00000"/>
                </a:solidFill>
                <a:latin typeface="Cambria" panose="02040503050406030204" pitchFamily="18" charset="0"/>
                <a:ea typeface="Cambria" panose="02040503050406030204" pitchFamily="18" charset="0"/>
              </a:rPr>
              <a:t>. </a:t>
            </a:r>
            <a:endParaRPr lang="en-US" sz="6600" b="1">
              <a:solidFill>
                <a:srgbClr val="C00000"/>
              </a:solidFill>
              <a:latin typeface="Cambria" panose="02040503050406030204" pitchFamily="18" charset="0"/>
              <a:ea typeface="Cambria" panose="02040503050406030204" pitchFamily="18" charset="0"/>
            </a:endParaRPr>
          </a:p>
        </p:txBody>
      </p:sp>
      <p:sp>
        <p:nvSpPr>
          <p:cNvPr id="15" name="TextBox 14"/>
          <p:cNvSpPr txBox="1"/>
          <p:nvPr/>
        </p:nvSpPr>
        <p:spPr>
          <a:xfrm>
            <a:off x="1376454" y="3660450"/>
            <a:ext cx="9319170" cy="1323439"/>
          </a:xfrm>
          <a:prstGeom prst="rect">
            <a:avLst/>
          </a:prstGeom>
          <a:noFill/>
        </p:spPr>
        <p:txBody>
          <a:bodyPr wrap="square" rtlCol="0">
            <a:spAutoFit/>
          </a:bodyPr>
          <a:lstStyle/>
          <a:p>
            <a:pPr algn="just"/>
            <a:r>
              <a:rPr lang="en-US" sz="4000" b="1" smtClean="0">
                <a:solidFill>
                  <a:srgbClr val="002060"/>
                </a:solidFill>
                <a:latin typeface="Cambria" panose="02040503050406030204" pitchFamily="18" charset="0"/>
                <a:ea typeface="Cambria" panose="02040503050406030204" pitchFamily="18" charset="0"/>
              </a:rPr>
              <a:t>Từ </a:t>
            </a:r>
            <a:r>
              <a:rPr lang="en-US" sz="4000" b="1">
                <a:solidFill>
                  <a:srgbClr val="002060"/>
                </a:solidFill>
                <a:latin typeface="Cambria" panose="02040503050406030204" pitchFamily="18" charset="0"/>
                <a:ea typeface="Cambria" panose="02040503050406030204" pitchFamily="18" charset="0"/>
              </a:rPr>
              <a:t>ngữ: con ơi, mẹ yêu con</a:t>
            </a:r>
            <a:r>
              <a:rPr lang="vi-VN" sz="4000" b="1">
                <a:solidFill>
                  <a:srgbClr val="002060"/>
                </a:solidFill>
                <a:latin typeface="Cambria" panose="02040503050406030204" pitchFamily="18" charset="0"/>
                <a:ea typeface="Cambria" panose="02040503050406030204" pitchFamily="18" charset="0"/>
              </a:rPr>
              <a:t>, con – thầy, các con</a:t>
            </a:r>
            <a:r>
              <a:rPr lang="en-US" sz="4000" b="1">
                <a:solidFill>
                  <a:srgbClr val="002060"/>
                </a:solidFill>
                <a:latin typeface="Cambria" panose="02040503050406030204" pitchFamily="18" charset="0"/>
                <a:ea typeface="Cambria" panose="02040503050406030204" pitchFamily="18" charset="0"/>
              </a:rPr>
              <a:t>.</a:t>
            </a:r>
            <a:endParaRPr lang="en-US" sz="66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46798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590448" y="204844"/>
            <a:ext cx="11280928" cy="2114100"/>
            <a:chOff x="381683" y="292216"/>
            <a:chExt cx="11280928" cy="2114100"/>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60652"/>
              <a:ext cx="10127168" cy="1323439"/>
            </a:xfrm>
            <a:prstGeom prst="rect">
              <a:avLst/>
            </a:prstGeom>
            <a:noFill/>
          </p:spPr>
          <p:txBody>
            <a:bodyPr wrap="square" rtlCol="0">
              <a:spAutoFit/>
            </a:bodyPr>
            <a:lstStyle/>
            <a:p>
              <a:pPr algn="just"/>
              <a:r>
                <a:rPr lang="vi-VN" sz="4000" b="1">
                  <a:latin typeface="Cambria" panose="02040503050406030204" pitchFamily="18" charset="0"/>
                  <a:ea typeface="Cambria" panose="02040503050406030204" pitchFamily="18" charset="0"/>
                </a:rPr>
                <a:t>2. Khổ thơ đầu khuyên chúng ta điều gì? Tìm câu trả lời đúng.</a:t>
              </a:r>
              <a:endParaRPr lang="en-US" sz="7200" b="1">
                <a:solidFill>
                  <a:srgbClr val="002060"/>
                </a:solidFill>
                <a:latin typeface="Cambria" panose="02040503050406030204" pitchFamily="18" charset="0"/>
                <a:ea typeface="Cambria" panose="02040503050406030204" pitchFamily="18" charset="0"/>
              </a:endParaRPr>
            </a:p>
          </p:txBody>
        </p:sp>
      </p:grpSp>
      <p:grpSp>
        <p:nvGrpSpPr>
          <p:cNvPr id="16" name="Group 15"/>
          <p:cNvGrpSpPr/>
          <p:nvPr/>
        </p:nvGrpSpPr>
        <p:grpSpPr>
          <a:xfrm>
            <a:off x="585642" y="2337416"/>
            <a:ext cx="10455789" cy="858129"/>
            <a:chOff x="2024693" y="3080825"/>
            <a:chExt cx="11121676" cy="858129"/>
          </a:xfrm>
        </p:grpSpPr>
        <p:grpSp>
          <p:nvGrpSpPr>
            <p:cNvPr id="17" name="Group 16"/>
            <p:cNvGrpSpPr/>
            <p:nvPr/>
          </p:nvGrpSpPr>
          <p:grpSpPr>
            <a:xfrm>
              <a:off x="2024693" y="3080825"/>
              <a:ext cx="11121676" cy="858129"/>
              <a:chOff x="2024693" y="3080825"/>
              <a:chExt cx="11121676" cy="858129"/>
            </a:xfrm>
          </p:grpSpPr>
          <p:sp>
            <p:nvSpPr>
              <p:cNvPr id="19" name="Rounded Rectangle 18"/>
              <p:cNvSpPr/>
              <p:nvPr/>
            </p:nvSpPr>
            <p:spPr>
              <a:xfrm>
                <a:off x="2686930" y="3080825"/>
                <a:ext cx="10459439" cy="858129"/>
              </a:xfrm>
              <a:prstGeom prst="roundRect">
                <a:avLst/>
              </a:prstGeom>
              <a:solidFill>
                <a:srgbClr val="FFCCFF"/>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grpSp>
        <p:sp>
          <p:nvSpPr>
            <p:cNvPr id="18" name="TextBox 17"/>
            <p:cNvSpPr txBox="1"/>
            <p:nvPr/>
          </p:nvSpPr>
          <p:spPr>
            <a:xfrm>
              <a:off x="2973189" y="3239186"/>
              <a:ext cx="10147698" cy="584775"/>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Cần phải sống chan hoà với thiên nhiên.</a:t>
              </a:r>
              <a:endParaRPr lang="en-US" sz="4000" b="1">
                <a:latin typeface="Cambria" panose="02040503050406030204" pitchFamily="18" charset="0"/>
                <a:ea typeface="Cambria" panose="02040503050406030204" pitchFamily="18" charset="0"/>
              </a:endParaRPr>
            </a:p>
          </p:txBody>
        </p:sp>
      </p:grpSp>
      <p:grpSp>
        <p:nvGrpSpPr>
          <p:cNvPr id="21" name="Group 20"/>
          <p:cNvGrpSpPr/>
          <p:nvPr/>
        </p:nvGrpSpPr>
        <p:grpSpPr>
          <a:xfrm>
            <a:off x="585643" y="3418901"/>
            <a:ext cx="10711399" cy="904470"/>
            <a:chOff x="2024693" y="4120263"/>
            <a:chExt cx="11393565" cy="904470"/>
          </a:xfrm>
        </p:grpSpPr>
        <p:sp>
          <p:nvSpPr>
            <p:cNvPr id="22" name="Rounded Rectangle 21"/>
            <p:cNvSpPr/>
            <p:nvPr/>
          </p:nvSpPr>
          <p:spPr>
            <a:xfrm>
              <a:off x="2686930" y="4166604"/>
              <a:ext cx="10459439" cy="858129"/>
            </a:xfrm>
            <a:prstGeom prst="roundRect">
              <a:avLst/>
            </a:prstGeom>
            <a:solidFill>
              <a:srgbClr val="FFCCFF"/>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B</a:t>
              </a:r>
            </a:p>
          </p:txBody>
        </p:sp>
        <p:sp>
          <p:nvSpPr>
            <p:cNvPr id="24" name="TextBox 23"/>
            <p:cNvSpPr txBox="1"/>
            <p:nvPr/>
          </p:nvSpPr>
          <p:spPr>
            <a:xfrm>
              <a:off x="2968564" y="4292693"/>
              <a:ext cx="10449694" cy="584775"/>
            </a:xfrm>
            <a:prstGeom prst="rect">
              <a:avLst/>
            </a:prstGeom>
            <a:noFill/>
          </p:spPr>
          <p:txBody>
            <a:bodyPr wrap="square" rtlCol="0">
              <a:spAutoFit/>
            </a:bodyPr>
            <a:lstStyle/>
            <a:p>
              <a:r>
                <a:rPr lang="vi-VN" sz="3200" b="1">
                  <a:latin typeface="Cambria" panose="02040503050406030204" pitchFamily="18" charset="0"/>
                  <a:ea typeface="Cambria" panose="02040503050406030204" pitchFamily="18" charset="0"/>
                </a:rPr>
                <a:t> Cần phải biết bảo vệ môi trường sống của mình.</a:t>
              </a:r>
              <a:endParaRPr lang="en-US" sz="4400" b="1">
                <a:latin typeface="Cambria" panose="02040503050406030204" pitchFamily="18" charset="0"/>
                <a:ea typeface="Cambria" panose="02040503050406030204" pitchFamily="18" charset="0"/>
              </a:endParaRPr>
            </a:p>
          </p:txBody>
        </p:sp>
      </p:grpSp>
      <p:grpSp>
        <p:nvGrpSpPr>
          <p:cNvPr id="25" name="Group 24"/>
          <p:cNvGrpSpPr/>
          <p:nvPr/>
        </p:nvGrpSpPr>
        <p:grpSpPr>
          <a:xfrm>
            <a:off x="606950" y="4605706"/>
            <a:ext cx="10448871" cy="808085"/>
            <a:chOff x="2046001" y="5252383"/>
            <a:chExt cx="11114317" cy="808085"/>
          </a:xfrm>
        </p:grpSpPr>
        <p:sp>
          <p:nvSpPr>
            <p:cNvPr id="26" name="Rounded Rectangle 25"/>
            <p:cNvSpPr/>
            <p:nvPr/>
          </p:nvSpPr>
          <p:spPr>
            <a:xfrm>
              <a:off x="2753771" y="5252383"/>
              <a:ext cx="10392598" cy="808085"/>
            </a:xfrm>
            <a:prstGeom prst="roundRect">
              <a:avLst/>
            </a:prstGeom>
            <a:solidFill>
              <a:srgbClr val="FFCCFF">
                <a:alpha val="79000"/>
              </a:srgb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sp>
          <p:nvSpPr>
            <p:cNvPr id="28" name="TextBox 27"/>
            <p:cNvSpPr txBox="1"/>
            <p:nvPr/>
          </p:nvSpPr>
          <p:spPr>
            <a:xfrm>
              <a:off x="2984393" y="5393576"/>
              <a:ext cx="10175925" cy="535531"/>
            </a:xfrm>
            <a:prstGeom prst="rect">
              <a:avLst/>
            </a:prstGeom>
            <a:noFill/>
          </p:spPr>
          <p:txBody>
            <a:bodyPr wrap="square" rtlCol="0">
              <a:spAutoFit/>
            </a:bodyPr>
            <a:lstStyle/>
            <a:p>
              <a:pPr algn="just">
                <a:lnSpc>
                  <a:spcPct val="90000"/>
                </a:lnSpc>
              </a:pPr>
              <a:r>
                <a:rPr lang="vi-VN" sz="3200" b="1">
                  <a:latin typeface="Cambria" panose="02040503050406030204" pitchFamily="18" charset="0"/>
                  <a:ea typeface="Cambria" panose="02040503050406030204" pitchFamily="18" charset="0"/>
                </a:rPr>
                <a:t>Cần phải biết yêu thương các loài vật.</a:t>
              </a:r>
              <a:endParaRPr lang="en-US" sz="44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9" name="Group 28"/>
          <p:cNvGrpSpPr/>
          <p:nvPr/>
        </p:nvGrpSpPr>
        <p:grpSpPr>
          <a:xfrm>
            <a:off x="585642" y="5642096"/>
            <a:ext cx="10448871" cy="1119922"/>
            <a:chOff x="2046001" y="5252383"/>
            <a:chExt cx="11114317" cy="1119922"/>
          </a:xfrm>
        </p:grpSpPr>
        <p:sp>
          <p:nvSpPr>
            <p:cNvPr id="30" name="Rounded Rectangle 29"/>
            <p:cNvSpPr/>
            <p:nvPr/>
          </p:nvSpPr>
          <p:spPr>
            <a:xfrm>
              <a:off x="2753771" y="5252383"/>
              <a:ext cx="10392598" cy="1119922"/>
            </a:xfrm>
            <a:prstGeom prst="roundRect">
              <a:avLst/>
            </a:prstGeom>
            <a:solidFill>
              <a:srgbClr val="FFCCFF">
                <a:alpha val="79000"/>
              </a:srgb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046001" y="5252383"/>
              <a:ext cx="875526" cy="808085"/>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smtClean="0">
                  <a:effectLst>
                    <a:outerShdw blurRad="38100" dist="38100" dir="2700000" algn="tl">
                      <a:srgbClr val="000000">
                        <a:alpha val="43137"/>
                      </a:srgbClr>
                    </a:outerShdw>
                  </a:effectLst>
                  <a:latin typeface="UTM Futura Extra" panose="02040603050506020204" pitchFamily="18" charset="0"/>
                </a:rPr>
                <a:t>D</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32" name="TextBox 31"/>
            <p:cNvSpPr txBox="1"/>
            <p:nvPr/>
          </p:nvSpPr>
          <p:spPr>
            <a:xfrm>
              <a:off x="2984393" y="5393576"/>
              <a:ext cx="10175925" cy="978729"/>
            </a:xfrm>
            <a:prstGeom prst="rect">
              <a:avLst/>
            </a:prstGeom>
            <a:noFill/>
          </p:spPr>
          <p:txBody>
            <a:bodyPr wrap="square" rtlCol="0">
              <a:spAutoFit/>
            </a:bodyPr>
            <a:lstStyle/>
            <a:p>
              <a:pPr algn="just">
                <a:lnSpc>
                  <a:spcPct val="90000"/>
                </a:lnSpc>
              </a:pPr>
              <a:r>
                <a:rPr lang="vi-VN" sz="3200" b="1">
                  <a:latin typeface="Cambria" panose="02040503050406030204" pitchFamily="18" charset="0"/>
                  <a:ea typeface="Cambria" panose="02040503050406030204" pitchFamily="18" charset="0"/>
                </a:rPr>
                <a:t>Cần phải gắn bó với cộng đồng, yêu thương mọi người.</a:t>
              </a:r>
              <a:endParaRPr lang="en-US" sz="44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258597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par>
                                <p:cTn id="26" presetID="22" presetClass="entr" presetSubtype="8"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par>
                                <p:cTn id="29" presetID="22" presetClass="entr" presetSubtype="8"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par>
                                <p:cTn id="32" presetID="22" presetClass="entr" presetSubtype="8"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left)">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16"/>
                                        </p:tgtEl>
                                      </p:cBhvr>
                                    </p:animEffect>
                                    <p:anim calcmode="lin" valueType="num">
                                      <p:cBhvr>
                                        <p:cTn id="39" dur="1000"/>
                                        <p:tgtEl>
                                          <p:spTgt spid="16"/>
                                        </p:tgtEl>
                                        <p:attrNameLst>
                                          <p:attrName>ppt_x</p:attrName>
                                        </p:attrNameLst>
                                      </p:cBhvr>
                                      <p:tavLst>
                                        <p:tav tm="0">
                                          <p:val>
                                            <p:strVal val="ppt_x"/>
                                          </p:val>
                                        </p:tav>
                                        <p:tav tm="100000">
                                          <p:val>
                                            <p:strVal val="ppt_x"/>
                                          </p:val>
                                        </p:tav>
                                      </p:tavLst>
                                    </p:anim>
                                    <p:anim calcmode="lin" valueType="num">
                                      <p:cBhvr>
                                        <p:cTn id="40" dur="1000"/>
                                        <p:tgtEl>
                                          <p:spTgt spid="16"/>
                                        </p:tgtEl>
                                        <p:attrNameLst>
                                          <p:attrName>ppt_y</p:attrName>
                                        </p:attrNameLst>
                                      </p:cBhvr>
                                      <p:tavLst>
                                        <p:tav tm="0">
                                          <p:val>
                                            <p:strVal val="ppt_y"/>
                                          </p:val>
                                        </p:tav>
                                        <p:tav tm="100000">
                                          <p:val>
                                            <p:strVal val="ppt_y+.1"/>
                                          </p:val>
                                        </p:tav>
                                      </p:tavLst>
                                    </p:anim>
                                    <p:set>
                                      <p:cBhvr>
                                        <p:cTn id="41" dur="1" fill="hold">
                                          <p:stCondLst>
                                            <p:cond delay="999"/>
                                          </p:stCondLst>
                                        </p:cTn>
                                        <p:tgtEl>
                                          <p:spTgt spid="16"/>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21"/>
                                        </p:tgtEl>
                                      </p:cBhvr>
                                    </p:animEffect>
                                    <p:anim calcmode="lin" valueType="num">
                                      <p:cBhvr>
                                        <p:cTn id="44" dur="1000"/>
                                        <p:tgtEl>
                                          <p:spTgt spid="21"/>
                                        </p:tgtEl>
                                        <p:attrNameLst>
                                          <p:attrName>ppt_x</p:attrName>
                                        </p:attrNameLst>
                                      </p:cBhvr>
                                      <p:tavLst>
                                        <p:tav tm="0">
                                          <p:val>
                                            <p:strVal val="ppt_x"/>
                                          </p:val>
                                        </p:tav>
                                        <p:tav tm="100000">
                                          <p:val>
                                            <p:strVal val="ppt_x"/>
                                          </p:val>
                                        </p:tav>
                                      </p:tavLst>
                                    </p:anim>
                                    <p:anim calcmode="lin" valueType="num">
                                      <p:cBhvr>
                                        <p:cTn id="45" dur="1000"/>
                                        <p:tgtEl>
                                          <p:spTgt spid="21"/>
                                        </p:tgtEl>
                                        <p:attrNameLst>
                                          <p:attrName>ppt_y</p:attrName>
                                        </p:attrNameLst>
                                      </p:cBhvr>
                                      <p:tavLst>
                                        <p:tav tm="0">
                                          <p:val>
                                            <p:strVal val="ppt_y"/>
                                          </p:val>
                                        </p:tav>
                                        <p:tav tm="100000">
                                          <p:val>
                                            <p:strVal val="ppt_y+.1"/>
                                          </p:val>
                                        </p:tav>
                                      </p:tavLst>
                                    </p:anim>
                                    <p:set>
                                      <p:cBhvr>
                                        <p:cTn id="46" dur="1" fill="hold">
                                          <p:stCondLst>
                                            <p:cond delay="999"/>
                                          </p:stCondLst>
                                        </p:cTn>
                                        <p:tgtEl>
                                          <p:spTgt spid="21"/>
                                        </p:tgtEl>
                                        <p:attrNameLst>
                                          <p:attrName>style.visibility</p:attrName>
                                        </p:attrNameLst>
                                      </p:cBhvr>
                                      <p:to>
                                        <p:strVal val="hidden"/>
                                      </p:to>
                                    </p:set>
                                  </p:childTnLst>
                                </p:cTn>
                              </p:par>
                              <p:par>
                                <p:cTn id="47" presetID="42" presetClass="exit" presetSubtype="0" fill="hold" nodeType="withEffect">
                                  <p:stCondLst>
                                    <p:cond delay="0"/>
                                  </p:stCondLst>
                                  <p:childTnLst>
                                    <p:animEffect transition="out" filter="fade">
                                      <p:cBhvr>
                                        <p:cTn id="48" dur="1000"/>
                                        <p:tgtEl>
                                          <p:spTgt spid="25"/>
                                        </p:tgtEl>
                                      </p:cBhvr>
                                    </p:animEffect>
                                    <p:anim calcmode="lin" valueType="num">
                                      <p:cBhvr>
                                        <p:cTn id="49" dur="1000"/>
                                        <p:tgtEl>
                                          <p:spTgt spid="25"/>
                                        </p:tgtEl>
                                        <p:attrNameLst>
                                          <p:attrName>ppt_x</p:attrName>
                                        </p:attrNameLst>
                                      </p:cBhvr>
                                      <p:tavLst>
                                        <p:tav tm="0">
                                          <p:val>
                                            <p:strVal val="ppt_x"/>
                                          </p:val>
                                        </p:tav>
                                        <p:tav tm="100000">
                                          <p:val>
                                            <p:strVal val="ppt_x"/>
                                          </p:val>
                                        </p:tav>
                                      </p:tavLst>
                                    </p:anim>
                                    <p:anim calcmode="lin" valueType="num">
                                      <p:cBhvr>
                                        <p:cTn id="50" dur="1000"/>
                                        <p:tgtEl>
                                          <p:spTgt spid="25"/>
                                        </p:tgtEl>
                                        <p:attrNameLst>
                                          <p:attrName>ppt_y</p:attrName>
                                        </p:attrNameLst>
                                      </p:cBhvr>
                                      <p:tavLst>
                                        <p:tav tm="0">
                                          <p:val>
                                            <p:strVal val="ppt_y"/>
                                          </p:val>
                                        </p:tav>
                                        <p:tav tm="100000">
                                          <p:val>
                                            <p:strVal val="ppt_y+.1"/>
                                          </p:val>
                                        </p:tav>
                                      </p:tavLst>
                                    </p:anim>
                                    <p:set>
                                      <p:cBhvr>
                                        <p:cTn id="51" dur="1" fill="hold">
                                          <p:stCondLst>
                                            <p:cond delay="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590448" y="204844"/>
            <a:ext cx="11280928" cy="2114100"/>
            <a:chOff x="381683" y="292216"/>
            <a:chExt cx="11280928" cy="2114100"/>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30672"/>
              <a:ext cx="10127168" cy="1323439"/>
            </a:xfrm>
            <a:prstGeom prst="rect">
              <a:avLst/>
            </a:prstGeom>
            <a:noFill/>
          </p:spPr>
          <p:txBody>
            <a:bodyPr wrap="square" rtlCol="0">
              <a:spAutoFit/>
            </a:bodyPr>
            <a:lstStyle/>
            <a:p>
              <a:pPr algn="just"/>
              <a:r>
                <a:rPr lang="en-US" sz="4000" b="1">
                  <a:latin typeface="Cambria" panose="02040503050406030204" pitchFamily="18" charset="0"/>
                  <a:ea typeface="Cambria" panose="02040503050406030204" pitchFamily="18" charset="0"/>
                </a:rPr>
                <a:t>3. Hình ảnh nào giúp chúng ta hiểu vai trò, sức mạnh của sự đoàn kết?</a:t>
              </a:r>
              <a:endParaRPr lang="en-US" sz="7200" b="1">
                <a:solidFill>
                  <a:srgbClr val="002060"/>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820005" y="2318944"/>
            <a:ext cx="10551989" cy="4178710"/>
            <a:chOff x="1170319" y="2385870"/>
            <a:chExt cx="9842090" cy="4178710"/>
          </a:xfrm>
        </p:grpSpPr>
        <p:sp>
          <p:nvSpPr>
            <p:cNvPr id="12"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3"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4" name="TextBox 13"/>
          <p:cNvSpPr txBox="1"/>
          <p:nvPr/>
        </p:nvSpPr>
        <p:spPr>
          <a:xfrm>
            <a:off x="2178985" y="2850682"/>
            <a:ext cx="9708915" cy="707886"/>
          </a:xfrm>
          <a:prstGeom prst="rect">
            <a:avLst/>
          </a:prstGeom>
          <a:noFill/>
        </p:spPr>
        <p:txBody>
          <a:bodyPr wrap="square" rtlCol="0">
            <a:spAutoFit/>
          </a:bodyPr>
          <a:lstStyle/>
          <a:p>
            <a:r>
              <a:rPr lang="vi-VN" sz="4000" b="1">
                <a:solidFill>
                  <a:srgbClr val="C00000"/>
                </a:solidFill>
                <a:latin typeface="Cambria" panose="02040503050406030204" pitchFamily="18" charset="0"/>
                <a:ea typeface="Cambria" panose="02040503050406030204" pitchFamily="18" charset="0"/>
              </a:rPr>
              <a:t>Một ngôi sao, chẳng sáng </a:t>
            </a:r>
            <a:r>
              <a:rPr lang="vi-VN" sz="4000" b="1" smtClean="0">
                <a:solidFill>
                  <a:srgbClr val="C00000"/>
                </a:solidFill>
                <a:latin typeface="Cambria" panose="02040503050406030204" pitchFamily="18" charset="0"/>
                <a:ea typeface="Cambria" panose="02040503050406030204" pitchFamily="18" charset="0"/>
              </a:rPr>
              <a:t>đêm</a:t>
            </a:r>
            <a:endParaRPr lang="vi-VN" sz="4000" b="1">
              <a:solidFill>
                <a:srgbClr val="C00000"/>
              </a:solidFill>
              <a:latin typeface="Cambria" panose="02040503050406030204" pitchFamily="18" charset="0"/>
              <a:ea typeface="Cambria" panose="02040503050406030204" pitchFamily="18" charset="0"/>
            </a:endParaRPr>
          </a:p>
        </p:txBody>
      </p:sp>
      <p:sp>
        <p:nvSpPr>
          <p:cNvPr id="15" name="TextBox 14"/>
          <p:cNvSpPr txBox="1"/>
          <p:nvPr/>
        </p:nvSpPr>
        <p:spPr>
          <a:xfrm>
            <a:off x="1436377" y="3749086"/>
            <a:ext cx="9319170" cy="707886"/>
          </a:xfrm>
          <a:prstGeom prst="rect">
            <a:avLst/>
          </a:prstGeom>
          <a:noFill/>
        </p:spPr>
        <p:txBody>
          <a:bodyPr wrap="square" rtlCol="0">
            <a:spAutoFit/>
          </a:bodyPr>
          <a:lstStyle/>
          <a:p>
            <a:r>
              <a:rPr lang="vi-VN" sz="4000" b="1">
                <a:solidFill>
                  <a:srgbClr val="00B0F0"/>
                </a:solidFill>
                <a:latin typeface="Cambria" panose="02040503050406030204" pitchFamily="18" charset="0"/>
                <a:ea typeface="Cambria" panose="02040503050406030204" pitchFamily="18" charset="0"/>
              </a:rPr>
              <a:t>Một thân lúa chín, chẳng nên mùa vàng</a:t>
            </a:r>
            <a:r>
              <a:rPr lang="vi-VN" sz="4000" b="1" smtClean="0">
                <a:solidFill>
                  <a:srgbClr val="00B0F0"/>
                </a:solidFill>
                <a:latin typeface="Cambria" panose="02040503050406030204" pitchFamily="18" charset="0"/>
                <a:ea typeface="Cambria" panose="02040503050406030204" pitchFamily="18" charset="0"/>
              </a:rPr>
              <a:t>.</a:t>
            </a:r>
            <a:endParaRPr lang="vi-VN" sz="4000" b="1">
              <a:solidFill>
                <a:srgbClr val="00B0F0"/>
              </a:solidFill>
              <a:latin typeface="Cambria" panose="02040503050406030204" pitchFamily="18" charset="0"/>
              <a:ea typeface="Cambria" panose="02040503050406030204" pitchFamily="18" charset="0"/>
            </a:endParaRPr>
          </a:p>
        </p:txBody>
      </p:sp>
      <p:sp>
        <p:nvSpPr>
          <p:cNvPr id="16" name="TextBox 15"/>
          <p:cNvSpPr txBox="1"/>
          <p:nvPr/>
        </p:nvSpPr>
        <p:spPr>
          <a:xfrm>
            <a:off x="1983414" y="4647491"/>
            <a:ext cx="8464730" cy="707886"/>
          </a:xfrm>
          <a:prstGeom prst="rect">
            <a:avLst/>
          </a:prstGeom>
          <a:noFill/>
        </p:spPr>
        <p:txBody>
          <a:bodyPr wrap="square" rtlCol="0">
            <a:spAutoFit/>
          </a:bodyPr>
          <a:lstStyle/>
          <a:p>
            <a:r>
              <a:rPr lang="vi-VN" sz="4000" b="1">
                <a:solidFill>
                  <a:srgbClr val="00CC00"/>
                </a:solidFill>
                <a:latin typeface="Cambria" panose="02040503050406030204" pitchFamily="18" charset="0"/>
                <a:ea typeface="Cambria" panose="02040503050406030204" pitchFamily="18" charset="0"/>
              </a:rPr>
              <a:t>Một người – đâu phải nhân gian?</a:t>
            </a:r>
          </a:p>
        </p:txBody>
      </p:sp>
    </p:spTree>
    <p:extLst>
      <p:ext uri="{BB962C8B-B14F-4D97-AF65-F5344CB8AC3E}">
        <p14:creationId xmlns:p14="http://schemas.microsoft.com/office/powerpoint/2010/main" val="39442629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455536" y="0"/>
            <a:ext cx="11280928" cy="2114100"/>
            <a:chOff x="381683" y="292216"/>
            <a:chExt cx="11280928" cy="2114100"/>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30672"/>
              <a:ext cx="10127168" cy="1323439"/>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4. Em nhận được lời khuyên gì từ khổ thơ thứ ba? </a:t>
              </a:r>
              <a:endParaRPr lang="en-US" sz="16600" b="1" dirty="0">
                <a:solidFill>
                  <a:srgbClr val="002060"/>
                </a:solidFill>
                <a:latin typeface="Cambria" panose="02040503050406030204" pitchFamily="18" charset="0"/>
                <a:ea typeface="Cambria" panose="02040503050406030204" pitchFamily="18" charset="0"/>
              </a:endParaRPr>
            </a:p>
          </p:txBody>
        </p:sp>
      </p:grpSp>
      <p:grpSp>
        <p:nvGrpSpPr>
          <p:cNvPr id="5" name="Group 4"/>
          <p:cNvGrpSpPr/>
          <p:nvPr/>
        </p:nvGrpSpPr>
        <p:grpSpPr>
          <a:xfrm>
            <a:off x="2326567" y="1721855"/>
            <a:ext cx="7315199" cy="2407060"/>
            <a:chOff x="269823" y="2333933"/>
            <a:chExt cx="7315199" cy="3122487"/>
          </a:xfrm>
        </p:grpSpPr>
        <p:grpSp>
          <p:nvGrpSpPr>
            <p:cNvPr id="11" name="Group 10"/>
            <p:cNvGrpSpPr/>
            <p:nvPr/>
          </p:nvGrpSpPr>
          <p:grpSpPr>
            <a:xfrm>
              <a:off x="269823" y="2333933"/>
              <a:ext cx="7315199" cy="3122487"/>
              <a:chOff x="1170319" y="2385870"/>
              <a:chExt cx="9842090" cy="4178710"/>
            </a:xfrm>
          </p:grpSpPr>
          <p:sp>
            <p:nvSpPr>
              <p:cNvPr id="12"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3"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7" name="TextBox 16"/>
            <p:cNvSpPr txBox="1"/>
            <p:nvPr/>
          </p:nvSpPr>
          <p:spPr>
            <a:xfrm>
              <a:off x="335878" y="2523788"/>
              <a:ext cx="7054271" cy="2675002"/>
            </a:xfrm>
            <a:prstGeom prst="rect">
              <a:avLst/>
            </a:prstGeom>
            <a:noFill/>
          </p:spPr>
          <p:txBody>
            <a:bodyPr wrap="square" rtlCol="0">
              <a:spAutoFit/>
            </a:bodyPr>
            <a:lstStyle/>
            <a:p>
              <a:pPr algn="ctr"/>
              <a:r>
                <a:rPr lang="vi-VN" sz="3200">
                  <a:solidFill>
                    <a:schemeClr val="accent2">
                      <a:lumMod val="75000"/>
                    </a:schemeClr>
                  </a:solidFill>
                  <a:latin typeface="Cambria" panose="02040503050406030204" pitchFamily="18" charset="0"/>
                  <a:ea typeface="Cambria" panose="02040503050406030204" pitchFamily="18" charset="0"/>
                </a:rPr>
                <a:t>Núi cao bởi có đất bồi</a:t>
              </a:r>
            </a:p>
            <a:p>
              <a:pPr algn="ctr"/>
              <a:r>
                <a:rPr lang="vi-VN" sz="3200">
                  <a:solidFill>
                    <a:schemeClr val="accent2">
                      <a:lumMod val="75000"/>
                    </a:schemeClr>
                  </a:solidFill>
                  <a:latin typeface="Cambria" panose="02040503050406030204" pitchFamily="18" charset="0"/>
                  <a:ea typeface="Cambria" panose="02040503050406030204" pitchFamily="18" charset="0"/>
                </a:rPr>
                <a:t>Núi chê đất thấp, núi ngồi ở đâu?</a:t>
              </a:r>
            </a:p>
            <a:p>
              <a:pPr algn="ctr"/>
              <a:r>
                <a:rPr lang="vi-VN" sz="3200">
                  <a:solidFill>
                    <a:schemeClr val="accent2">
                      <a:lumMod val="75000"/>
                    </a:schemeClr>
                  </a:solidFill>
                  <a:latin typeface="Cambria" panose="02040503050406030204" pitchFamily="18" charset="0"/>
                  <a:ea typeface="Cambria" panose="02040503050406030204" pitchFamily="18" charset="0"/>
                </a:rPr>
                <a:t>Muôn dòng sông đổ biển sâu</a:t>
              </a:r>
            </a:p>
            <a:p>
              <a:pPr algn="ctr"/>
              <a:r>
                <a:rPr lang="vi-VN" sz="3200">
                  <a:solidFill>
                    <a:schemeClr val="accent2">
                      <a:lumMod val="75000"/>
                    </a:schemeClr>
                  </a:solidFill>
                  <a:latin typeface="Cambria" panose="02040503050406030204" pitchFamily="18" charset="0"/>
                  <a:ea typeface="Cambria" panose="02040503050406030204" pitchFamily="18" charset="0"/>
                </a:rPr>
                <a:t>Biển chê sông nhỏ, biển đâu nước </a:t>
              </a:r>
              <a:r>
                <a:rPr lang="vi-VN" sz="3200" smtClean="0">
                  <a:solidFill>
                    <a:schemeClr val="accent2">
                      <a:lumMod val="75000"/>
                    </a:schemeClr>
                  </a:solidFill>
                  <a:latin typeface="Cambria" panose="02040503050406030204" pitchFamily="18" charset="0"/>
                  <a:ea typeface="Cambria" panose="02040503050406030204" pitchFamily="18" charset="0"/>
                </a:rPr>
                <a:t>còn?</a:t>
              </a:r>
              <a:endParaRPr lang="vi-VN" sz="3200">
                <a:solidFill>
                  <a:schemeClr val="accent2">
                    <a:lumMod val="75000"/>
                  </a:schemeClr>
                </a:solidFill>
                <a:latin typeface="Cambria" panose="02040503050406030204" pitchFamily="18" charset="0"/>
                <a:ea typeface="Cambria" panose="02040503050406030204" pitchFamily="18" charset="0"/>
              </a:endParaRPr>
            </a:p>
          </p:txBody>
        </p:sp>
      </p:grpSp>
      <p:grpSp>
        <p:nvGrpSpPr>
          <p:cNvPr id="7" name="Group 6"/>
          <p:cNvGrpSpPr/>
          <p:nvPr/>
        </p:nvGrpSpPr>
        <p:grpSpPr>
          <a:xfrm>
            <a:off x="0" y="4227229"/>
            <a:ext cx="12192000" cy="2555821"/>
            <a:chOff x="0" y="4227229"/>
            <a:chExt cx="12192000" cy="2555821"/>
          </a:xfrm>
        </p:grpSpPr>
        <p:sp>
          <p:nvSpPr>
            <p:cNvPr id="6" name="Rectangle 5"/>
            <p:cNvSpPr/>
            <p:nvPr/>
          </p:nvSpPr>
          <p:spPr>
            <a:xfrm>
              <a:off x="0" y="4227229"/>
              <a:ext cx="12192000" cy="255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94872" y="4299492"/>
              <a:ext cx="11797258" cy="2431435"/>
            </a:xfrm>
            <a:prstGeom prst="rect">
              <a:avLst/>
            </a:prstGeom>
            <a:noFill/>
          </p:spPr>
          <p:txBody>
            <a:bodyPr wrap="square" rtlCol="0">
              <a:spAutoFit/>
            </a:bodyPr>
            <a:lstStyle/>
            <a:p>
              <a:pPr algn="just"/>
              <a:r>
                <a:rPr lang="en-US" sz="3800" b="1" smtClean="0">
                  <a:solidFill>
                    <a:srgbClr val="002060"/>
                  </a:solidFill>
                  <a:latin typeface="Cambria" panose="02040503050406030204" pitchFamily="18" charset="0"/>
                  <a:ea typeface="Cambria" panose="02040503050406030204" pitchFamily="18" charset="0"/>
                </a:rPr>
                <a:t>Lời khuyên: </a:t>
              </a:r>
              <a:r>
                <a:rPr lang="vi-VN" sz="3800">
                  <a:latin typeface="Cambria" panose="02040503050406030204" pitchFamily="18" charset="0"/>
                  <a:ea typeface="Cambria" panose="02040503050406030204" pitchFamily="18" charset="0"/>
                </a:rPr>
                <a:t>Chúng ta phải biết khiêm tốn, không nên quá đề cao bản thân mình, hạ thấp người khác bởi mình giỏi sẽ có người giỏi hơn, không nên tự mãn, tự cao tự đại.</a:t>
              </a:r>
              <a:r>
                <a:rPr lang="en-US" sz="3800" b="1" smtClean="0">
                  <a:solidFill>
                    <a:srgbClr val="002060"/>
                  </a:solidFill>
                  <a:latin typeface="Cambria" panose="02040503050406030204" pitchFamily="18" charset="0"/>
                  <a:ea typeface="Cambria" panose="02040503050406030204" pitchFamily="18" charset="0"/>
                </a:rPr>
                <a:t> </a:t>
              </a:r>
              <a:endParaRPr lang="vi-VN" sz="38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133870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6" name="Picture 5"/>
          <p:cNvPicPr>
            <a:picLocks noChangeAspect="1"/>
          </p:cNvPicPr>
          <p:nvPr/>
        </p:nvPicPr>
        <p:blipFill>
          <a:blip r:embed="rId7"/>
          <a:stretch>
            <a:fillRect/>
          </a:stretch>
        </p:blipFill>
        <p:spPr>
          <a:xfrm>
            <a:off x="602696" y="2050869"/>
            <a:ext cx="7952380" cy="2614667"/>
          </a:xfrm>
          <a:prstGeom prst="rect">
            <a:avLst/>
          </a:prstGeom>
        </p:spPr>
      </p:pic>
    </p:spTree>
    <p:extLst>
      <p:ext uri="{BB962C8B-B14F-4D97-AF65-F5344CB8AC3E}">
        <p14:creationId xmlns:p14="http://schemas.microsoft.com/office/powerpoint/2010/main" val="8840235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453037" y="59974"/>
            <a:ext cx="11280928" cy="2114100"/>
            <a:chOff x="381683" y="292216"/>
            <a:chExt cx="11280928" cy="2114100"/>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30672"/>
              <a:ext cx="10127168" cy="1323439"/>
            </a:xfrm>
            <a:prstGeom prst="rect">
              <a:avLst/>
            </a:prstGeom>
            <a:noFill/>
          </p:spPr>
          <p:txBody>
            <a:bodyPr wrap="square" rtlCol="0">
              <a:spAutoFit/>
            </a:bodyPr>
            <a:lstStyle/>
            <a:p>
              <a:pPr algn="just"/>
              <a:r>
                <a:rPr lang="vi-VN" sz="4000" b="1">
                  <a:latin typeface="Cambria" panose="02040503050406030204" pitchFamily="18" charset="0"/>
                  <a:ea typeface="Cambria" panose="02040503050406030204" pitchFamily="18" charset="0"/>
                </a:rPr>
                <a:t>5. Khổ thơ cuối nói gì về tình cảm của cha mẹ dành cho con cái? </a:t>
              </a:r>
              <a:endParaRPr lang="en-US" sz="16600" b="1">
                <a:solidFill>
                  <a:srgbClr val="002060"/>
                </a:solidFill>
                <a:latin typeface="Cambria" panose="02040503050406030204" pitchFamily="18" charset="0"/>
                <a:ea typeface="Cambria" panose="02040503050406030204" pitchFamily="18" charset="0"/>
              </a:endParaRPr>
            </a:p>
          </p:txBody>
        </p:sp>
      </p:grpSp>
      <p:grpSp>
        <p:nvGrpSpPr>
          <p:cNvPr id="17" name="Group 16"/>
          <p:cNvGrpSpPr/>
          <p:nvPr/>
        </p:nvGrpSpPr>
        <p:grpSpPr>
          <a:xfrm>
            <a:off x="2296586" y="1794132"/>
            <a:ext cx="7315199" cy="2407060"/>
            <a:chOff x="269823" y="2333933"/>
            <a:chExt cx="7315199" cy="3122487"/>
          </a:xfrm>
        </p:grpSpPr>
        <p:grpSp>
          <p:nvGrpSpPr>
            <p:cNvPr id="18" name="Group 17"/>
            <p:cNvGrpSpPr/>
            <p:nvPr/>
          </p:nvGrpSpPr>
          <p:grpSpPr>
            <a:xfrm>
              <a:off x="269823" y="2333933"/>
              <a:ext cx="7315199" cy="3122487"/>
              <a:chOff x="1170319" y="2385870"/>
              <a:chExt cx="9842090" cy="4178710"/>
            </a:xfrm>
          </p:grpSpPr>
          <p:sp>
            <p:nvSpPr>
              <p:cNvPr id="20"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21"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9" name="TextBox 18"/>
            <p:cNvSpPr txBox="1"/>
            <p:nvPr/>
          </p:nvSpPr>
          <p:spPr>
            <a:xfrm>
              <a:off x="335878" y="2523788"/>
              <a:ext cx="7054271" cy="2675002"/>
            </a:xfrm>
            <a:prstGeom prst="rect">
              <a:avLst/>
            </a:prstGeom>
            <a:noFill/>
          </p:spPr>
          <p:txBody>
            <a:bodyPr wrap="square" rtlCol="0">
              <a:spAutoFit/>
            </a:bodyPr>
            <a:lstStyle/>
            <a:p>
              <a:pPr algn="ctr"/>
              <a:r>
                <a:rPr lang="vi-VN" sz="3200">
                  <a:solidFill>
                    <a:srgbClr val="002060"/>
                  </a:solidFill>
                  <a:latin typeface="Cambria" panose="02040503050406030204" pitchFamily="18" charset="0"/>
                  <a:ea typeface="Cambria" panose="02040503050406030204" pitchFamily="18" charset="0"/>
                </a:rPr>
                <a:t>Tre già yêu lấy măng non</a:t>
              </a:r>
            </a:p>
            <a:p>
              <a:pPr algn="ctr"/>
              <a:r>
                <a:rPr lang="vi-VN" sz="3200">
                  <a:solidFill>
                    <a:srgbClr val="002060"/>
                  </a:solidFill>
                  <a:latin typeface="Cambria" panose="02040503050406030204" pitchFamily="18" charset="0"/>
                  <a:ea typeface="Cambria" panose="02040503050406030204" pitchFamily="18" charset="0"/>
                </a:rPr>
                <a:t>Chắt chiu như mẹ yêu con tháng ngày</a:t>
              </a:r>
            </a:p>
            <a:p>
              <a:pPr algn="ctr"/>
              <a:r>
                <a:rPr lang="vi-VN" sz="3200">
                  <a:solidFill>
                    <a:srgbClr val="002060"/>
                  </a:solidFill>
                  <a:latin typeface="Cambria" panose="02040503050406030204" pitchFamily="18" charset="0"/>
                  <a:ea typeface="Cambria" panose="02040503050406030204" pitchFamily="18" charset="0"/>
                </a:rPr>
                <a:t>Mai sau con lớn hơn thầy</a:t>
              </a:r>
            </a:p>
            <a:p>
              <a:pPr algn="ctr"/>
              <a:r>
                <a:rPr lang="vi-VN" sz="3200">
                  <a:solidFill>
                    <a:srgbClr val="002060"/>
                  </a:solidFill>
                  <a:latin typeface="Cambria" panose="02040503050406030204" pitchFamily="18" charset="0"/>
                  <a:ea typeface="Cambria" panose="02040503050406030204" pitchFamily="18" charset="0"/>
                </a:rPr>
                <a:t>Các con ôm cả hai tay đất tròn.</a:t>
              </a:r>
            </a:p>
          </p:txBody>
        </p:sp>
      </p:grpSp>
      <p:grpSp>
        <p:nvGrpSpPr>
          <p:cNvPr id="22" name="Group 21"/>
          <p:cNvGrpSpPr/>
          <p:nvPr/>
        </p:nvGrpSpPr>
        <p:grpSpPr>
          <a:xfrm>
            <a:off x="0" y="4227229"/>
            <a:ext cx="12192000" cy="2218541"/>
            <a:chOff x="0" y="4227229"/>
            <a:chExt cx="12192000" cy="2218541"/>
          </a:xfrm>
        </p:grpSpPr>
        <p:sp>
          <p:nvSpPr>
            <p:cNvPr id="23" name="Rectangle 22"/>
            <p:cNvSpPr/>
            <p:nvPr/>
          </p:nvSpPr>
          <p:spPr>
            <a:xfrm>
              <a:off x="0" y="4227229"/>
              <a:ext cx="12192000" cy="2218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94872" y="4299492"/>
              <a:ext cx="11797258" cy="1938992"/>
            </a:xfrm>
            <a:prstGeom prst="rect">
              <a:avLst/>
            </a:prstGeom>
            <a:noFill/>
          </p:spPr>
          <p:txBody>
            <a:bodyPr wrap="square" rtlCol="0">
              <a:spAutoFit/>
            </a:bodyPr>
            <a:lstStyle/>
            <a:p>
              <a:pPr algn="just"/>
              <a:r>
                <a:rPr lang="vi-VN" sz="4000">
                  <a:solidFill>
                    <a:schemeClr val="accent2">
                      <a:lumMod val="75000"/>
                    </a:schemeClr>
                  </a:solidFill>
                  <a:latin typeface="Cambria" panose="02040503050406030204" pitchFamily="18" charset="0"/>
                  <a:ea typeface="Cambria" panose="02040503050406030204" pitchFamily="18" charset="0"/>
                </a:rPr>
                <a:t>Khổ thơ cuối nói về tình cảm yêu thương vô bờ của cha mẹ dành cho con cái và niềm tin về sự trưởng thành, phát triển của con trong tương lai.</a:t>
              </a:r>
              <a:endParaRPr lang="vi-VN" sz="6600" b="1">
                <a:solidFill>
                  <a:schemeClr val="accent2">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524089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171" r="67378"/>
                    </a14:imgEffect>
                  </a14:imgLayer>
                </a14:imgProps>
              </a:ext>
              <a:ext uri="{28A0092B-C50C-407E-A947-70E740481C1C}">
                <a14:useLocalDpi xmlns:a14="http://schemas.microsoft.com/office/drawing/2010/main" val="0"/>
              </a:ext>
            </a:extLst>
          </a:blip>
          <a:stretch>
            <a:fillRect/>
          </a:stretch>
        </p:blipFill>
        <p:spPr>
          <a:xfrm>
            <a:off x="-47060" y="0"/>
            <a:ext cx="4863509" cy="6858000"/>
          </a:xfrm>
          <a:prstGeom prst="rect">
            <a:avLst/>
          </a:prstGeom>
        </p:spPr>
      </p:pic>
      <p:sp>
        <p:nvSpPr>
          <p:cNvPr id="22" name="圆角矩形 1">
            <a:extLst>
              <a:ext uri="{FF2B5EF4-FFF2-40B4-BE49-F238E27FC236}">
                <a16:creationId xmlns:a16="http://schemas.microsoft.com/office/drawing/2014/main" id="{88C76DCA-B0BE-9D4D-AE74-9B1582ED390D}"/>
              </a:ext>
            </a:extLst>
          </p:cNvPr>
          <p:cNvSpPr/>
          <p:nvPr/>
        </p:nvSpPr>
        <p:spPr>
          <a:xfrm>
            <a:off x="1818323" y="1640215"/>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23" name="圆角矩形 56">
            <a:extLst>
              <a:ext uri="{FF2B5EF4-FFF2-40B4-BE49-F238E27FC236}">
                <a16:creationId xmlns:a16="http://schemas.microsoft.com/office/drawing/2014/main" id="{D22807AB-AB9F-314B-8025-A79CD730A7BC}"/>
              </a:ext>
            </a:extLst>
          </p:cNvPr>
          <p:cNvSpPr/>
          <p:nvPr/>
        </p:nvSpPr>
        <p:spPr>
          <a:xfrm>
            <a:off x="1981775" y="1805975"/>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24" name="图片 64">
            <a:extLst>
              <a:ext uri="{FF2B5EF4-FFF2-40B4-BE49-F238E27FC236}">
                <a16:creationId xmlns:a16="http://schemas.microsoft.com/office/drawing/2014/main" id="{1C474A4B-66C5-6246-8015-F7CCBC6C972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324774">
            <a:off x="440094" y="313558"/>
            <a:ext cx="2682483" cy="3515170"/>
          </a:xfrm>
          <a:prstGeom prst="rect">
            <a:avLst/>
          </a:prstGeom>
        </p:spPr>
      </p:pic>
      <p:pic>
        <p:nvPicPr>
          <p:cNvPr id="25" name="图片 16">
            <a:extLst>
              <a:ext uri="{FF2B5EF4-FFF2-40B4-BE49-F238E27FC236}">
                <a16:creationId xmlns:a16="http://schemas.microsoft.com/office/drawing/2014/main" id="{E712629F-2109-A741-A017-34236DF04BA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10725926" y="1281210"/>
            <a:ext cx="1210756" cy="1210756"/>
          </a:xfrm>
          <a:prstGeom prst="rect">
            <a:avLst/>
          </a:prstGeom>
        </p:spPr>
      </p:pic>
      <p:pic>
        <p:nvPicPr>
          <p:cNvPr id="26" name="Picture 25"/>
          <p:cNvPicPr>
            <a:picLocks noChangeAspect="1"/>
          </p:cNvPicPr>
          <p:nvPr/>
        </p:nvPicPr>
        <p:blipFill>
          <a:blip r:embed="rId10"/>
          <a:stretch>
            <a:fillRect/>
          </a:stretch>
        </p:blipFill>
        <p:spPr>
          <a:xfrm>
            <a:off x="3282394" y="603228"/>
            <a:ext cx="6581740" cy="1659694"/>
          </a:xfrm>
          <a:prstGeom prst="rect">
            <a:avLst/>
          </a:prstGeom>
        </p:spPr>
      </p:pic>
      <p:sp>
        <p:nvSpPr>
          <p:cNvPr id="27" name="TextBox 26"/>
          <p:cNvSpPr txBox="1"/>
          <p:nvPr/>
        </p:nvSpPr>
        <p:spPr>
          <a:xfrm>
            <a:off x="2504667" y="2574846"/>
            <a:ext cx="8782926" cy="2308324"/>
          </a:xfrm>
          <a:prstGeom prst="rect">
            <a:avLst/>
          </a:prstGeom>
          <a:noFill/>
        </p:spPr>
        <p:txBody>
          <a:bodyPr wrap="square" rtlCol="0">
            <a:spAutoFit/>
          </a:bodyPr>
          <a:lstStyle/>
          <a:p>
            <a:pPr algn="just"/>
            <a:r>
              <a:rPr lang="en-US" sz="4800" b="1">
                <a:solidFill>
                  <a:schemeClr val="accent2">
                    <a:lumMod val="75000"/>
                  </a:schemeClr>
                </a:solidFill>
                <a:latin typeface="Cambria" panose="02040503050406030204" pitchFamily="18" charset="0"/>
                <a:ea typeface="Cambria" panose="02040503050406030204" pitchFamily="18" charset="0"/>
              </a:rPr>
              <a:t>Con người sống giữa cộng đồng phải yêu thương anh em, bạn bè, đồng chí.</a:t>
            </a:r>
          </a:p>
        </p:txBody>
      </p:sp>
    </p:spTree>
    <p:extLst>
      <p:ext uri="{BB962C8B-B14F-4D97-AF65-F5344CB8AC3E}">
        <p14:creationId xmlns:p14="http://schemas.microsoft.com/office/powerpoint/2010/main" val="7989797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par>
                                <p:cTn id="23" presetID="53" presetClass="entr" presetSubtype="16"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171" r="67378"/>
                    </a14:imgEffect>
                  </a14:imgLayer>
                </a14:imgProps>
              </a:ext>
              <a:ext uri="{28A0092B-C50C-407E-A947-70E740481C1C}">
                <a14:useLocalDpi xmlns:a14="http://schemas.microsoft.com/office/drawing/2010/main" val="0"/>
              </a:ext>
            </a:extLst>
          </a:blip>
          <a:stretch>
            <a:fillRect/>
          </a:stretch>
        </p:blipFill>
        <p:spPr>
          <a:xfrm>
            <a:off x="-47060" y="0"/>
            <a:ext cx="4863509" cy="6858000"/>
          </a:xfrm>
          <a:prstGeom prst="rect">
            <a:avLst/>
          </a:prstGeom>
        </p:spPr>
      </p:pic>
      <p:pic>
        <p:nvPicPr>
          <p:cNvPr id="12" name="Picture 11"/>
          <p:cNvPicPr>
            <a:picLocks noChangeAspect="1"/>
          </p:cNvPicPr>
          <p:nvPr/>
        </p:nvPicPr>
        <p:blipFill>
          <a:blip r:embed="rId8"/>
          <a:stretch>
            <a:fillRect/>
          </a:stretch>
        </p:blipFill>
        <p:spPr>
          <a:xfrm>
            <a:off x="1601047" y="1034321"/>
            <a:ext cx="9489107" cy="4278570"/>
          </a:xfrm>
          <a:prstGeom prst="rect">
            <a:avLst/>
          </a:prstGeom>
        </p:spPr>
      </p:pic>
    </p:spTree>
    <p:extLst>
      <p:ext uri="{BB962C8B-B14F-4D97-AF65-F5344CB8AC3E}">
        <p14:creationId xmlns:p14="http://schemas.microsoft.com/office/powerpoint/2010/main" val="2776323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grpSp>
        <p:nvGrpSpPr>
          <p:cNvPr id="7" name="Group 6"/>
          <p:cNvGrpSpPr/>
          <p:nvPr/>
        </p:nvGrpSpPr>
        <p:grpSpPr>
          <a:xfrm>
            <a:off x="599162" y="260442"/>
            <a:ext cx="11163353" cy="1303724"/>
            <a:chOff x="197374" y="173695"/>
            <a:chExt cx="11163353" cy="1303724"/>
          </a:xfrm>
        </p:grpSpPr>
        <p:sp>
          <p:nvSpPr>
            <p:cNvPr id="8" name="Rounded Rectangle 7"/>
            <p:cNvSpPr/>
            <p:nvPr/>
          </p:nvSpPr>
          <p:spPr>
            <a:xfrm>
              <a:off x="197374" y="173695"/>
              <a:ext cx="11163353" cy="1303724"/>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51976" y="337052"/>
              <a:ext cx="10654148" cy="707886"/>
            </a:xfrm>
            <a:prstGeom prst="rect">
              <a:avLst/>
            </a:prstGeom>
            <a:noFill/>
          </p:spPr>
          <p:txBody>
            <a:bodyPr wrap="square" rtlCol="0">
              <a:spAutoFit/>
            </a:bodyPr>
            <a:lstStyle/>
            <a:p>
              <a:pPr algn="just"/>
              <a:r>
                <a:rPr lang="vi-VN" sz="4000" b="1">
                  <a:latin typeface="Cambria" panose="02040503050406030204" pitchFamily="18" charset="0"/>
                  <a:ea typeface="Cambria" panose="02040503050406030204" pitchFamily="18" charset="0"/>
                </a:rPr>
                <a:t>1. Tìm tính từ có trong khổ thơ thứ ba.  </a:t>
              </a:r>
              <a:endParaRPr lang="en-US" sz="6600" b="1">
                <a:solidFill>
                  <a:schemeClr val="accent2">
                    <a:lumMod val="75000"/>
                  </a:schemeClr>
                </a:solidFill>
                <a:latin typeface="Cambria" panose="02040503050406030204" pitchFamily="18" charset="0"/>
                <a:ea typeface="Cambria" panose="02040503050406030204" pitchFamily="18" charset="0"/>
              </a:endParaRPr>
            </a:p>
          </p:txBody>
        </p:sp>
      </p:grpSp>
      <p:grpSp>
        <p:nvGrpSpPr>
          <p:cNvPr id="10" name="Group 9"/>
          <p:cNvGrpSpPr/>
          <p:nvPr/>
        </p:nvGrpSpPr>
        <p:grpSpPr>
          <a:xfrm>
            <a:off x="853764" y="1796805"/>
            <a:ext cx="10654147" cy="3569673"/>
            <a:chOff x="269823" y="2333933"/>
            <a:chExt cx="7315199" cy="3122487"/>
          </a:xfrm>
        </p:grpSpPr>
        <p:grpSp>
          <p:nvGrpSpPr>
            <p:cNvPr id="11" name="Group 10"/>
            <p:cNvGrpSpPr/>
            <p:nvPr/>
          </p:nvGrpSpPr>
          <p:grpSpPr>
            <a:xfrm>
              <a:off x="269823" y="2333933"/>
              <a:ext cx="7315199" cy="3122487"/>
              <a:chOff x="1170319" y="2385870"/>
              <a:chExt cx="9842090" cy="4178710"/>
            </a:xfrm>
          </p:grpSpPr>
          <p:sp>
            <p:nvSpPr>
              <p:cNvPr id="14"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5"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3" name="TextBox 12"/>
            <p:cNvSpPr txBox="1"/>
            <p:nvPr/>
          </p:nvSpPr>
          <p:spPr>
            <a:xfrm>
              <a:off x="331523" y="2674886"/>
              <a:ext cx="7054271" cy="2151725"/>
            </a:xfrm>
            <a:prstGeom prst="rect">
              <a:avLst/>
            </a:prstGeom>
            <a:noFill/>
          </p:spPr>
          <p:txBody>
            <a:bodyPr wrap="square" rtlCol="0">
              <a:spAutoFit/>
            </a:bodyPr>
            <a:lstStyle/>
            <a:p>
              <a:pPr algn="ctr"/>
              <a:r>
                <a:rPr lang="vi-VN" sz="4400" b="1">
                  <a:solidFill>
                    <a:schemeClr val="accent2">
                      <a:lumMod val="75000"/>
                    </a:schemeClr>
                  </a:solidFill>
                  <a:latin typeface="Cambria" panose="02040503050406030204" pitchFamily="18" charset="0"/>
                  <a:ea typeface="Cambria" panose="02040503050406030204" pitchFamily="18" charset="0"/>
                </a:rPr>
                <a:t>Núi cao bởi có đất bồi</a:t>
              </a:r>
            </a:p>
            <a:p>
              <a:pPr algn="ctr"/>
              <a:r>
                <a:rPr lang="vi-VN" sz="4400" b="1">
                  <a:solidFill>
                    <a:schemeClr val="accent2">
                      <a:lumMod val="75000"/>
                    </a:schemeClr>
                  </a:solidFill>
                  <a:latin typeface="Cambria" panose="02040503050406030204" pitchFamily="18" charset="0"/>
                  <a:ea typeface="Cambria" panose="02040503050406030204" pitchFamily="18" charset="0"/>
                </a:rPr>
                <a:t>Núi chê đất thấp, núi ngồi ở đâu?</a:t>
              </a:r>
            </a:p>
            <a:p>
              <a:pPr algn="ctr"/>
              <a:r>
                <a:rPr lang="vi-VN" sz="4400" b="1">
                  <a:solidFill>
                    <a:schemeClr val="accent2">
                      <a:lumMod val="75000"/>
                    </a:schemeClr>
                  </a:solidFill>
                  <a:latin typeface="Cambria" panose="02040503050406030204" pitchFamily="18" charset="0"/>
                  <a:ea typeface="Cambria" panose="02040503050406030204" pitchFamily="18" charset="0"/>
                </a:rPr>
                <a:t>Muôn dòng sông đổ biển sâu</a:t>
              </a:r>
            </a:p>
            <a:p>
              <a:pPr algn="ctr"/>
              <a:r>
                <a:rPr lang="vi-VN" sz="4400" b="1">
                  <a:solidFill>
                    <a:schemeClr val="accent2">
                      <a:lumMod val="75000"/>
                    </a:schemeClr>
                  </a:solidFill>
                  <a:latin typeface="Cambria" panose="02040503050406030204" pitchFamily="18" charset="0"/>
                  <a:ea typeface="Cambria" panose="02040503050406030204" pitchFamily="18" charset="0"/>
                </a:rPr>
                <a:t>Biển chê sông nhỏ, biển đâu nước </a:t>
              </a:r>
              <a:r>
                <a:rPr lang="vi-VN" sz="4400" b="1" smtClean="0">
                  <a:solidFill>
                    <a:schemeClr val="accent2">
                      <a:lumMod val="75000"/>
                    </a:schemeClr>
                  </a:solidFill>
                  <a:latin typeface="Cambria" panose="02040503050406030204" pitchFamily="18" charset="0"/>
                  <a:ea typeface="Cambria" panose="02040503050406030204" pitchFamily="18" charset="0"/>
                </a:rPr>
                <a:t>còn?</a:t>
              </a:r>
              <a:endParaRPr lang="vi-VN" sz="4400" b="1">
                <a:solidFill>
                  <a:schemeClr val="accent2">
                    <a:lumMod val="75000"/>
                  </a:schemeClr>
                </a:solidFill>
                <a:latin typeface="Cambria" panose="02040503050406030204" pitchFamily="18" charset="0"/>
                <a:ea typeface="Cambria" panose="02040503050406030204" pitchFamily="18" charset="0"/>
              </a:endParaRPr>
            </a:p>
          </p:txBody>
        </p:sp>
      </p:grpSp>
      <p:cxnSp>
        <p:nvCxnSpPr>
          <p:cNvPr id="16" name="Straight Connector 15"/>
          <p:cNvCxnSpPr/>
          <p:nvPr/>
        </p:nvCxnSpPr>
        <p:spPr>
          <a:xfrm>
            <a:off x="4362138" y="2833141"/>
            <a:ext cx="839449" cy="0"/>
          </a:xfrm>
          <a:prstGeom prst="line">
            <a:avLst/>
          </a:prstGeom>
          <a:ln w="3810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874301" y="3506075"/>
            <a:ext cx="1188720" cy="0"/>
          </a:xfrm>
          <a:prstGeom prst="line">
            <a:avLst/>
          </a:prstGeom>
          <a:ln w="3810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816715" y="4184754"/>
            <a:ext cx="839449" cy="0"/>
          </a:xfrm>
          <a:prstGeom prst="line">
            <a:avLst/>
          </a:prstGeom>
          <a:ln w="3810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769371" y="4863987"/>
            <a:ext cx="1005840" cy="0"/>
          </a:xfrm>
          <a:prstGeom prst="line">
            <a:avLst/>
          </a:prstGeom>
          <a:ln w="38100">
            <a:solidFill>
              <a:srgbClr val="00C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8014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grpSp>
        <p:nvGrpSpPr>
          <p:cNvPr id="7" name="Group 6"/>
          <p:cNvGrpSpPr/>
          <p:nvPr/>
        </p:nvGrpSpPr>
        <p:grpSpPr>
          <a:xfrm>
            <a:off x="599162" y="260442"/>
            <a:ext cx="11163353" cy="1303724"/>
            <a:chOff x="197374" y="173695"/>
            <a:chExt cx="11163353" cy="1303724"/>
          </a:xfrm>
        </p:grpSpPr>
        <p:sp>
          <p:nvSpPr>
            <p:cNvPr id="8" name="Rounded Rectangle 7"/>
            <p:cNvSpPr/>
            <p:nvPr/>
          </p:nvSpPr>
          <p:spPr>
            <a:xfrm>
              <a:off x="197374" y="173695"/>
              <a:ext cx="11163353" cy="1303724"/>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51976" y="202142"/>
              <a:ext cx="10654148" cy="1200329"/>
            </a:xfrm>
            <a:prstGeom prst="rect">
              <a:avLst/>
            </a:prstGeom>
            <a:noFill/>
          </p:spPr>
          <p:txBody>
            <a:bodyPr wrap="square" rtlCol="0">
              <a:spAutoFit/>
            </a:bodyPr>
            <a:lstStyle/>
            <a:p>
              <a:pPr algn="just"/>
              <a:r>
                <a:rPr lang="vi-VN" sz="3600" b="1">
                  <a:latin typeface="Cambria" panose="02040503050406030204" pitchFamily="18" charset="0"/>
                  <a:ea typeface="Cambria" panose="02040503050406030204" pitchFamily="18" charset="0"/>
                </a:rPr>
                <a:t>2. Đặt 2 – 3 câu với những tính từ vừa tìm được. Xác định chủ ngữ, vị ngữ của từng câu.</a:t>
              </a:r>
              <a:endParaRPr lang="en-US" sz="11500" b="1">
                <a:solidFill>
                  <a:schemeClr val="accent2">
                    <a:lumMod val="75000"/>
                  </a:schemeClr>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439257" y="2814637"/>
            <a:ext cx="11313485" cy="3569673"/>
            <a:chOff x="1170319" y="2385870"/>
            <a:chExt cx="9842090" cy="4178710"/>
          </a:xfrm>
        </p:grpSpPr>
        <p:sp>
          <p:nvSpPr>
            <p:cNvPr id="14"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5"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2" name="Group 1"/>
          <p:cNvGrpSpPr/>
          <p:nvPr/>
        </p:nvGrpSpPr>
        <p:grpSpPr>
          <a:xfrm>
            <a:off x="817994" y="1699368"/>
            <a:ext cx="1933732" cy="1289153"/>
            <a:chOff x="554192" y="1708881"/>
            <a:chExt cx="1933732" cy="1289153"/>
          </a:xfrm>
        </p:grpSpPr>
        <p:sp>
          <p:nvSpPr>
            <p:cNvPr id="20" name="Cloud 19"/>
            <p:cNvSpPr/>
            <p:nvPr/>
          </p:nvSpPr>
          <p:spPr>
            <a:xfrm>
              <a:off x="554192" y="1708881"/>
              <a:ext cx="1933732" cy="1289153"/>
            </a:xfrm>
            <a:prstGeom prst="cloud">
              <a:avLst/>
            </a:prstGeom>
            <a:solidFill>
              <a:srgbClr val="1C8416"/>
            </a:solidFill>
            <a:ln>
              <a:solidFill>
                <a:srgbClr val="2E25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TextBox 20"/>
            <p:cNvSpPr txBox="1"/>
            <p:nvPr/>
          </p:nvSpPr>
          <p:spPr>
            <a:xfrm>
              <a:off x="839006" y="1939554"/>
              <a:ext cx="1603948" cy="707886"/>
            </a:xfrm>
            <a:prstGeom prst="rect">
              <a:avLst/>
            </a:prstGeom>
            <a:noFill/>
          </p:spPr>
          <p:txBody>
            <a:bodyPr wrap="square" rtlCol="0">
              <a:spAutoFit/>
            </a:bodyPr>
            <a:lstStyle/>
            <a:p>
              <a:r>
                <a:rPr lang="en-US" sz="4000" b="1" dirty="0">
                  <a:solidFill>
                    <a:schemeClr val="bg1"/>
                  </a:solidFill>
                  <a:latin typeface="Cambria" panose="02040503050406030204" pitchFamily="18" charset="0"/>
                  <a:ea typeface="Cambria" panose="02040503050406030204" pitchFamily="18" charset="0"/>
                </a:rPr>
                <a:t> </a:t>
              </a:r>
              <a:r>
                <a:rPr lang="en-US" sz="4000" b="1" dirty="0" err="1" smtClean="0">
                  <a:solidFill>
                    <a:schemeClr val="bg1"/>
                  </a:solidFill>
                  <a:latin typeface="Cambria" panose="02040503050406030204" pitchFamily="18" charset="0"/>
                  <a:ea typeface="Cambria" panose="02040503050406030204" pitchFamily="18" charset="0"/>
                </a:rPr>
                <a:t>cao</a:t>
              </a:r>
              <a:endParaRPr lang="en-US" sz="4000" b="1" dirty="0">
                <a:solidFill>
                  <a:schemeClr val="bg1"/>
                </a:solidFill>
                <a:latin typeface="Cambria" panose="02040503050406030204" pitchFamily="18" charset="0"/>
                <a:ea typeface="Cambria" panose="02040503050406030204" pitchFamily="18" charset="0"/>
              </a:endParaRPr>
            </a:p>
          </p:txBody>
        </p:sp>
      </p:grpSp>
      <p:grpSp>
        <p:nvGrpSpPr>
          <p:cNvPr id="23" name="Group 22"/>
          <p:cNvGrpSpPr/>
          <p:nvPr/>
        </p:nvGrpSpPr>
        <p:grpSpPr>
          <a:xfrm>
            <a:off x="3692798" y="1675710"/>
            <a:ext cx="1933732" cy="1289153"/>
            <a:chOff x="554192" y="1708881"/>
            <a:chExt cx="1933732" cy="1289153"/>
          </a:xfrm>
        </p:grpSpPr>
        <p:sp>
          <p:nvSpPr>
            <p:cNvPr id="24" name="Cloud 23"/>
            <p:cNvSpPr/>
            <p:nvPr/>
          </p:nvSpPr>
          <p:spPr>
            <a:xfrm>
              <a:off x="554192" y="1708881"/>
              <a:ext cx="1933732" cy="1289153"/>
            </a:xfrm>
            <a:prstGeom prst="cloud">
              <a:avLst/>
            </a:prstGeom>
            <a:solidFill>
              <a:srgbClr val="1C8416"/>
            </a:solidFill>
            <a:ln>
              <a:solidFill>
                <a:srgbClr val="2E25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TextBox 24"/>
            <p:cNvSpPr txBox="1"/>
            <p:nvPr/>
          </p:nvSpPr>
          <p:spPr>
            <a:xfrm>
              <a:off x="839006" y="1939554"/>
              <a:ext cx="1603948" cy="707886"/>
            </a:xfrm>
            <a:prstGeom prst="rect">
              <a:avLst/>
            </a:prstGeom>
            <a:noFill/>
          </p:spPr>
          <p:txBody>
            <a:bodyPr wrap="square" rtlCol="0">
              <a:spAutoFit/>
            </a:bodyPr>
            <a:lstStyle/>
            <a:p>
              <a:r>
                <a:rPr lang="en-US" sz="4000" b="1" dirty="0">
                  <a:solidFill>
                    <a:schemeClr val="bg1"/>
                  </a:solidFill>
                  <a:latin typeface="Cambria" panose="02040503050406030204" pitchFamily="18" charset="0"/>
                  <a:ea typeface="Cambria" panose="02040503050406030204" pitchFamily="18" charset="0"/>
                </a:rPr>
                <a:t> </a:t>
              </a:r>
              <a:r>
                <a:rPr lang="en-US" sz="4000" b="1" dirty="0" err="1" smtClean="0">
                  <a:solidFill>
                    <a:schemeClr val="bg1"/>
                  </a:solidFill>
                  <a:latin typeface="Cambria" panose="02040503050406030204" pitchFamily="18" charset="0"/>
                  <a:ea typeface="Cambria" panose="02040503050406030204" pitchFamily="18" charset="0"/>
                </a:rPr>
                <a:t>thấp</a:t>
              </a:r>
              <a:endParaRPr lang="en-US" sz="4000" b="1" dirty="0">
                <a:solidFill>
                  <a:schemeClr val="bg1"/>
                </a:solidFill>
                <a:latin typeface="Cambria" panose="02040503050406030204" pitchFamily="18" charset="0"/>
                <a:ea typeface="Cambria" panose="02040503050406030204" pitchFamily="18" charset="0"/>
              </a:endParaRPr>
            </a:p>
          </p:txBody>
        </p:sp>
      </p:grpSp>
      <p:grpSp>
        <p:nvGrpSpPr>
          <p:cNvPr id="26" name="Group 25"/>
          <p:cNvGrpSpPr/>
          <p:nvPr/>
        </p:nvGrpSpPr>
        <p:grpSpPr>
          <a:xfrm>
            <a:off x="6428417" y="1645405"/>
            <a:ext cx="1933732" cy="1289153"/>
            <a:chOff x="554192" y="1708881"/>
            <a:chExt cx="1933732" cy="1289153"/>
          </a:xfrm>
        </p:grpSpPr>
        <p:sp>
          <p:nvSpPr>
            <p:cNvPr id="27" name="Cloud 26"/>
            <p:cNvSpPr/>
            <p:nvPr/>
          </p:nvSpPr>
          <p:spPr>
            <a:xfrm>
              <a:off x="554192" y="1708881"/>
              <a:ext cx="1933732" cy="1289153"/>
            </a:xfrm>
            <a:prstGeom prst="cloud">
              <a:avLst/>
            </a:prstGeom>
            <a:solidFill>
              <a:srgbClr val="1C8416"/>
            </a:solidFill>
            <a:ln>
              <a:solidFill>
                <a:srgbClr val="2E25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TextBox 27"/>
            <p:cNvSpPr txBox="1"/>
            <p:nvPr/>
          </p:nvSpPr>
          <p:spPr>
            <a:xfrm>
              <a:off x="839006" y="1939554"/>
              <a:ext cx="1603948" cy="707886"/>
            </a:xfrm>
            <a:prstGeom prst="rect">
              <a:avLst/>
            </a:prstGeom>
            <a:noFill/>
          </p:spPr>
          <p:txBody>
            <a:bodyPr wrap="square" rtlCol="0">
              <a:spAutoFit/>
            </a:bodyPr>
            <a:lstStyle/>
            <a:p>
              <a:r>
                <a:rPr lang="en-US" sz="4000" b="1">
                  <a:solidFill>
                    <a:schemeClr val="bg1"/>
                  </a:solidFill>
                  <a:latin typeface="Cambria" panose="02040503050406030204" pitchFamily="18" charset="0"/>
                  <a:ea typeface="Cambria" panose="02040503050406030204" pitchFamily="18" charset="0"/>
                </a:rPr>
                <a:t> </a:t>
              </a:r>
              <a:r>
                <a:rPr lang="en-US" sz="4000" b="1" smtClean="0">
                  <a:solidFill>
                    <a:schemeClr val="bg1"/>
                  </a:solidFill>
                  <a:latin typeface="Cambria" panose="02040503050406030204" pitchFamily="18" charset="0"/>
                  <a:ea typeface="Cambria" panose="02040503050406030204" pitchFamily="18" charset="0"/>
                </a:rPr>
                <a:t>sâu</a:t>
              </a:r>
              <a:endParaRPr lang="en-US" sz="4000" b="1">
                <a:solidFill>
                  <a:schemeClr val="bg1"/>
                </a:solidFill>
                <a:latin typeface="Cambria" panose="02040503050406030204" pitchFamily="18" charset="0"/>
                <a:ea typeface="Cambria" panose="02040503050406030204" pitchFamily="18" charset="0"/>
              </a:endParaRPr>
            </a:p>
          </p:txBody>
        </p:sp>
      </p:grpSp>
      <p:grpSp>
        <p:nvGrpSpPr>
          <p:cNvPr id="29" name="Group 28"/>
          <p:cNvGrpSpPr/>
          <p:nvPr/>
        </p:nvGrpSpPr>
        <p:grpSpPr>
          <a:xfrm>
            <a:off x="9340091" y="1584236"/>
            <a:ext cx="1933732" cy="1289153"/>
            <a:chOff x="554192" y="1708881"/>
            <a:chExt cx="1933732" cy="1289153"/>
          </a:xfrm>
        </p:grpSpPr>
        <p:sp>
          <p:nvSpPr>
            <p:cNvPr id="30" name="Cloud 29"/>
            <p:cNvSpPr/>
            <p:nvPr/>
          </p:nvSpPr>
          <p:spPr>
            <a:xfrm>
              <a:off x="554192" y="1708881"/>
              <a:ext cx="1933732" cy="1289153"/>
            </a:xfrm>
            <a:prstGeom prst="cloud">
              <a:avLst/>
            </a:prstGeom>
            <a:solidFill>
              <a:srgbClr val="1C8416"/>
            </a:solidFill>
            <a:ln>
              <a:solidFill>
                <a:srgbClr val="2E25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TextBox 30"/>
            <p:cNvSpPr txBox="1"/>
            <p:nvPr/>
          </p:nvSpPr>
          <p:spPr>
            <a:xfrm>
              <a:off x="839006" y="1939554"/>
              <a:ext cx="1603948" cy="707886"/>
            </a:xfrm>
            <a:prstGeom prst="rect">
              <a:avLst/>
            </a:prstGeom>
            <a:noFill/>
          </p:spPr>
          <p:txBody>
            <a:bodyPr wrap="square" rtlCol="0">
              <a:spAutoFit/>
            </a:bodyPr>
            <a:lstStyle/>
            <a:p>
              <a:r>
                <a:rPr lang="en-US" sz="4000" b="1">
                  <a:solidFill>
                    <a:schemeClr val="bg1"/>
                  </a:solidFill>
                  <a:latin typeface="Cambria" panose="02040503050406030204" pitchFamily="18" charset="0"/>
                  <a:ea typeface="Cambria" panose="02040503050406030204" pitchFamily="18" charset="0"/>
                </a:rPr>
                <a:t> </a:t>
              </a:r>
              <a:r>
                <a:rPr lang="en-US" sz="4000" b="1" smtClean="0">
                  <a:solidFill>
                    <a:schemeClr val="bg1"/>
                  </a:solidFill>
                  <a:latin typeface="Cambria" panose="02040503050406030204" pitchFamily="18" charset="0"/>
                  <a:ea typeface="Cambria" panose="02040503050406030204" pitchFamily="18" charset="0"/>
                </a:rPr>
                <a:t>nhỏ</a:t>
              </a:r>
              <a:endParaRPr lang="en-US" sz="4000" b="1">
                <a:solidFill>
                  <a:schemeClr val="bg1"/>
                </a:solidFill>
                <a:latin typeface="Cambria" panose="02040503050406030204" pitchFamily="18" charset="0"/>
                <a:ea typeface="Cambria" panose="02040503050406030204" pitchFamily="18" charset="0"/>
              </a:endParaRPr>
            </a:p>
          </p:txBody>
        </p:sp>
      </p:grpSp>
      <p:sp>
        <p:nvSpPr>
          <p:cNvPr id="32" name="TextBox 31"/>
          <p:cNvSpPr txBox="1"/>
          <p:nvPr/>
        </p:nvSpPr>
        <p:spPr>
          <a:xfrm>
            <a:off x="653215" y="3193118"/>
            <a:ext cx="10885570" cy="646331"/>
          </a:xfrm>
          <a:prstGeom prst="rect">
            <a:avLst/>
          </a:prstGeom>
          <a:noFill/>
        </p:spPr>
        <p:txBody>
          <a:bodyPr wrap="square" rtlCol="0">
            <a:spAutoFit/>
          </a:bodyPr>
          <a:lstStyle/>
          <a:p>
            <a:pPr algn="just"/>
            <a:r>
              <a:rPr lang="en-US" sz="3600" b="1" dirty="0">
                <a:solidFill>
                  <a:srgbClr val="0070C0"/>
                </a:solidFill>
                <a:latin typeface="Cambria" panose="02040503050406030204" pitchFamily="18" charset="0"/>
                <a:ea typeface="Cambria" panose="02040503050406030204" pitchFamily="18" charset="0"/>
              </a:rPr>
              <a:t>-</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Vận</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động</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viên</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bóng</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rổ</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rất</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cao</a:t>
            </a:r>
            <a:r>
              <a:rPr lang="en-US" sz="3600" b="1" dirty="0" smtClean="0">
                <a:solidFill>
                  <a:srgbClr val="0070C0"/>
                </a:solidFill>
                <a:latin typeface="Cambria" panose="02040503050406030204" pitchFamily="18" charset="0"/>
                <a:ea typeface="Cambria" panose="02040503050406030204" pitchFamily="18" charset="0"/>
              </a:rPr>
              <a:t>.</a:t>
            </a:r>
            <a:endParaRPr lang="en-US" sz="3600" b="1" dirty="0">
              <a:solidFill>
                <a:srgbClr val="0070C0"/>
              </a:solidFill>
              <a:latin typeface="Cambria" panose="02040503050406030204" pitchFamily="18" charset="0"/>
              <a:ea typeface="Cambria" panose="02040503050406030204" pitchFamily="18" charset="0"/>
            </a:endParaRPr>
          </a:p>
        </p:txBody>
      </p:sp>
      <p:cxnSp>
        <p:nvCxnSpPr>
          <p:cNvPr id="12" name="Straight Connector 11"/>
          <p:cNvCxnSpPr/>
          <p:nvPr/>
        </p:nvCxnSpPr>
        <p:spPr>
          <a:xfrm flipH="1">
            <a:off x="5681272" y="3311058"/>
            <a:ext cx="74951" cy="4104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158140" y="3721507"/>
            <a:ext cx="1014634" cy="646331"/>
          </a:xfrm>
          <a:prstGeom prst="rect">
            <a:avLst/>
          </a:prstGeom>
          <a:noFill/>
        </p:spPr>
        <p:txBody>
          <a:bodyPr wrap="square" rtlCol="0">
            <a:spAutoFit/>
          </a:bodyPr>
          <a:lstStyle/>
          <a:p>
            <a:pPr algn="ctr"/>
            <a:r>
              <a:rPr lang="en-US" sz="3600" b="1" smtClean="0">
                <a:solidFill>
                  <a:srgbClr val="FF3300"/>
                </a:solidFill>
                <a:latin typeface="Cambria" panose="02040503050406030204" pitchFamily="18" charset="0"/>
                <a:ea typeface="Cambria" panose="02040503050406030204" pitchFamily="18" charset="0"/>
              </a:rPr>
              <a:t>CN</a:t>
            </a:r>
            <a:endParaRPr lang="en-US" sz="3600" b="1">
              <a:solidFill>
                <a:srgbClr val="FF3300"/>
              </a:solidFill>
              <a:latin typeface="Cambria" panose="02040503050406030204" pitchFamily="18" charset="0"/>
              <a:ea typeface="Cambria" panose="02040503050406030204" pitchFamily="18" charset="0"/>
            </a:endParaRPr>
          </a:p>
        </p:txBody>
      </p:sp>
      <p:sp>
        <p:nvSpPr>
          <p:cNvPr id="34" name="TextBox 33"/>
          <p:cNvSpPr txBox="1"/>
          <p:nvPr/>
        </p:nvSpPr>
        <p:spPr>
          <a:xfrm>
            <a:off x="5921100" y="3684979"/>
            <a:ext cx="1014634" cy="646331"/>
          </a:xfrm>
          <a:prstGeom prst="rect">
            <a:avLst/>
          </a:prstGeom>
          <a:noFill/>
        </p:spPr>
        <p:txBody>
          <a:bodyPr wrap="square" rtlCol="0">
            <a:spAutoFit/>
          </a:bodyPr>
          <a:lstStyle/>
          <a:p>
            <a:pPr algn="ctr"/>
            <a:r>
              <a:rPr lang="en-US" sz="3600" b="1" smtClean="0">
                <a:solidFill>
                  <a:srgbClr val="FF3300"/>
                </a:solidFill>
                <a:latin typeface="Cambria" panose="02040503050406030204" pitchFamily="18" charset="0"/>
                <a:ea typeface="Cambria" panose="02040503050406030204" pitchFamily="18" charset="0"/>
              </a:rPr>
              <a:t>VN</a:t>
            </a:r>
            <a:endParaRPr lang="en-US" sz="3600" b="1">
              <a:solidFill>
                <a:srgbClr val="FF3300"/>
              </a:solidFill>
              <a:latin typeface="Cambria" panose="02040503050406030204" pitchFamily="18" charset="0"/>
              <a:ea typeface="Cambria" panose="02040503050406030204" pitchFamily="18" charset="0"/>
            </a:endParaRPr>
          </a:p>
        </p:txBody>
      </p:sp>
      <p:sp>
        <p:nvSpPr>
          <p:cNvPr id="35" name="TextBox 34"/>
          <p:cNvSpPr txBox="1"/>
          <p:nvPr/>
        </p:nvSpPr>
        <p:spPr>
          <a:xfrm>
            <a:off x="585764" y="4437251"/>
            <a:ext cx="10885570" cy="646331"/>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a:t>
            </a:r>
            <a:r>
              <a:rPr lang="en-US" sz="3600" b="1" smtClean="0">
                <a:solidFill>
                  <a:srgbClr val="0070C0"/>
                </a:solidFill>
                <a:latin typeface="Cambria" panose="02040503050406030204" pitchFamily="18" charset="0"/>
                <a:ea typeface="Cambria" panose="02040503050406030204" pitchFamily="18" charset="0"/>
              </a:rPr>
              <a:t> Dòng sông này khá sâu.</a:t>
            </a:r>
            <a:endParaRPr lang="en-US" sz="3600" b="1">
              <a:solidFill>
                <a:srgbClr val="0070C0"/>
              </a:solidFill>
              <a:latin typeface="Cambria" panose="02040503050406030204" pitchFamily="18" charset="0"/>
              <a:ea typeface="Cambria" panose="02040503050406030204" pitchFamily="18" charset="0"/>
            </a:endParaRPr>
          </a:p>
        </p:txBody>
      </p:sp>
      <p:cxnSp>
        <p:nvCxnSpPr>
          <p:cNvPr id="36" name="Straight Connector 35"/>
          <p:cNvCxnSpPr/>
          <p:nvPr/>
        </p:nvCxnSpPr>
        <p:spPr>
          <a:xfrm flipH="1">
            <a:off x="3949913" y="4555191"/>
            <a:ext cx="74951" cy="4104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836297" y="4919841"/>
            <a:ext cx="1014634" cy="646331"/>
          </a:xfrm>
          <a:prstGeom prst="rect">
            <a:avLst/>
          </a:prstGeom>
          <a:noFill/>
        </p:spPr>
        <p:txBody>
          <a:bodyPr wrap="square" rtlCol="0">
            <a:spAutoFit/>
          </a:bodyPr>
          <a:lstStyle/>
          <a:p>
            <a:pPr algn="ctr"/>
            <a:r>
              <a:rPr lang="en-US" sz="3600" b="1" smtClean="0">
                <a:solidFill>
                  <a:srgbClr val="FF3300"/>
                </a:solidFill>
                <a:latin typeface="Cambria" panose="02040503050406030204" pitchFamily="18" charset="0"/>
                <a:ea typeface="Cambria" panose="02040503050406030204" pitchFamily="18" charset="0"/>
              </a:rPr>
              <a:t>CN</a:t>
            </a:r>
            <a:endParaRPr lang="en-US" sz="3600" b="1">
              <a:solidFill>
                <a:srgbClr val="FF3300"/>
              </a:solidFill>
              <a:latin typeface="Cambria" panose="02040503050406030204" pitchFamily="18" charset="0"/>
              <a:ea typeface="Cambria" panose="02040503050406030204" pitchFamily="18" charset="0"/>
            </a:endParaRPr>
          </a:p>
        </p:txBody>
      </p:sp>
      <p:sp>
        <p:nvSpPr>
          <p:cNvPr id="38" name="TextBox 37"/>
          <p:cNvSpPr txBox="1"/>
          <p:nvPr/>
        </p:nvSpPr>
        <p:spPr>
          <a:xfrm>
            <a:off x="4418058" y="4866357"/>
            <a:ext cx="1014634" cy="646331"/>
          </a:xfrm>
          <a:prstGeom prst="rect">
            <a:avLst/>
          </a:prstGeom>
          <a:noFill/>
        </p:spPr>
        <p:txBody>
          <a:bodyPr wrap="square" rtlCol="0">
            <a:spAutoFit/>
          </a:bodyPr>
          <a:lstStyle/>
          <a:p>
            <a:pPr algn="ctr"/>
            <a:r>
              <a:rPr lang="en-US" sz="3600" b="1" smtClean="0">
                <a:solidFill>
                  <a:srgbClr val="FF3300"/>
                </a:solidFill>
                <a:latin typeface="Cambria" panose="02040503050406030204" pitchFamily="18" charset="0"/>
                <a:ea typeface="Cambria" panose="02040503050406030204" pitchFamily="18" charset="0"/>
              </a:rPr>
              <a:t>VN</a:t>
            </a:r>
            <a:endParaRPr lang="en-US" sz="3600" b="1">
              <a:solidFill>
                <a:srgbClr val="FF33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04749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par>
                                <p:cTn id="29" presetID="16" presetClass="entr" presetSubtype="21"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6" presetClass="entr" presetSubtype="21"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additive="base">
                                        <p:cTn id="44" dur="500" fill="hold"/>
                                        <p:tgtEl>
                                          <p:spTgt spid="32"/>
                                        </p:tgtEl>
                                        <p:attrNameLst>
                                          <p:attrName>ppt_x</p:attrName>
                                        </p:attrNameLst>
                                      </p:cBhvr>
                                      <p:tavLst>
                                        <p:tav tm="0">
                                          <p:val>
                                            <p:strVal val="0-#ppt_w/2"/>
                                          </p:val>
                                        </p:tav>
                                        <p:tav tm="100000">
                                          <p:val>
                                            <p:strVal val="#ppt_x"/>
                                          </p:val>
                                        </p:tav>
                                      </p:tavLst>
                                    </p:anim>
                                    <p:anim calcmode="lin" valueType="num">
                                      <p:cBhvr additive="base">
                                        <p:cTn id="45"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1000"/>
                                        <p:tgtEl>
                                          <p:spTgt spid="33"/>
                                        </p:tgtEl>
                                      </p:cBhvr>
                                    </p:animEffect>
                                    <p:anim calcmode="lin" valueType="num">
                                      <p:cBhvr>
                                        <p:cTn id="58" dur="1000" fill="hold"/>
                                        <p:tgtEl>
                                          <p:spTgt spid="33"/>
                                        </p:tgtEl>
                                        <p:attrNameLst>
                                          <p:attrName>ppt_x</p:attrName>
                                        </p:attrNameLst>
                                      </p:cBhvr>
                                      <p:tavLst>
                                        <p:tav tm="0">
                                          <p:val>
                                            <p:strVal val="#ppt_x"/>
                                          </p:val>
                                        </p:tav>
                                        <p:tav tm="100000">
                                          <p:val>
                                            <p:strVal val="#ppt_x"/>
                                          </p:val>
                                        </p:tav>
                                      </p:tavLst>
                                    </p:anim>
                                    <p:anim calcmode="lin" valueType="num">
                                      <p:cBhvr>
                                        <p:cTn id="5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1000"/>
                                        <p:tgtEl>
                                          <p:spTgt spid="34"/>
                                        </p:tgtEl>
                                      </p:cBhvr>
                                    </p:animEffect>
                                    <p:anim calcmode="lin" valueType="num">
                                      <p:cBhvr>
                                        <p:cTn id="65" dur="1000" fill="hold"/>
                                        <p:tgtEl>
                                          <p:spTgt spid="34"/>
                                        </p:tgtEl>
                                        <p:attrNameLst>
                                          <p:attrName>ppt_x</p:attrName>
                                        </p:attrNameLst>
                                      </p:cBhvr>
                                      <p:tavLst>
                                        <p:tav tm="0">
                                          <p:val>
                                            <p:strVal val="#ppt_x"/>
                                          </p:val>
                                        </p:tav>
                                        <p:tav tm="100000">
                                          <p:val>
                                            <p:strVal val="#ppt_x"/>
                                          </p:val>
                                        </p:tav>
                                      </p:tavLst>
                                    </p:anim>
                                    <p:anim calcmode="lin" valueType="num">
                                      <p:cBhvr>
                                        <p:cTn id="6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additive="base">
                                        <p:cTn id="71" dur="500" fill="hold"/>
                                        <p:tgtEl>
                                          <p:spTgt spid="35"/>
                                        </p:tgtEl>
                                        <p:attrNameLst>
                                          <p:attrName>ppt_x</p:attrName>
                                        </p:attrNameLst>
                                      </p:cBhvr>
                                      <p:tavLst>
                                        <p:tav tm="0">
                                          <p:val>
                                            <p:strVal val="0-#ppt_w/2"/>
                                          </p:val>
                                        </p:tav>
                                        <p:tav tm="100000">
                                          <p:val>
                                            <p:strVal val="#ppt_x"/>
                                          </p:val>
                                        </p:tav>
                                      </p:tavLst>
                                    </p:anim>
                                    <p:anim calcmode="lin" valueType="num">
                                      <p:cBhvr additive="base">
                                        <p:cTn id="72"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1000"/>
                                        <p:tgtEl>
                                          <p:spTgt spid="36"/>
                                        </p:tgtEl>
                                      </p:cBhvr>
                                    </p:animEffect>
                                    <p:anim calcmode="lin" valueType="num">
                                      <p:cBhvr>
                                        <p:cTn id="78" dur="1000" fill="hold"/>
                                        <p:tgtEl>
                                          <p:spTgt spid="36"/>
                                        </p:tgtEl>
                                        <p:attrNameLst>
                                          <p:attrName>ppt_x</p:attrName>
                                        </p:attrNameLst>
                                      </p:cBhvr>
                                      <p:tavLst>
                                        <p:tav tm="0">
                                          <p:val>
                                            <p:strVal val="#ppt_x"/>
                                          </p:val>
                                        </p:tav>
                                        <p:tav tm="100000">
                                          <p:val>
                                            <p:strVal val="#ppt_x"/>
                                          </p:val>
                                        </p:tav>
                                      </p:tavLst>
                                    </p:anim>
                                    <p:anim calcmode="lin" valueType="num">
                                      <p:cBhvr>
                                        <p:cTn id="7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1000"/>
                                        <p:tgtEl>
                                          <p:spTgt spid="37"/>
                                        </p:tgtEl>
                                      </p:cBhvr>
                                    </p:animEffect>
                                    <p:anim calcmode="lin" valueType="num">
                                      <p:cBhvr>
                                        <p:cTn id="85" dur="1000" fill="hold"/>
                                        <p:tgtEl>
                                          <p:spTgt spid="37"/>
                                        </p:tgtEl>
                                        <p:attrNameLst>
                                          <p:attrName>ppt_x</p:attrName>
                                        </p:attrNameLst>
                                      </p:cBhvr>
                                      <p:tavLst>
                                        <p:tav tm="0">
                                          <p:val>
                                            <p:strVal val="#ppt_x"/>
                                          </p:val>
                                        </p:tav>
                                        <p:tav tm="100000">
                                          <p:val>
                                            <p:strVal val="#ppt_x"/>
                                          </p:val>
                                        </p:tav>
                                      </p:tavLst>
                                    </p:anim>
                                    <p:anim calcmode="lin" valueType="num">
                                      <p:cBhvr>
                                        <p:cTn id="8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fade">
                                      <p:cBhvr>
                                        <p:cTn id="91" dur="1000"/>
                                        <p:tgtEl>
                                          <p:spTgt spid="38"/>
                                        </p:tgtEl>
                                      </p:cBhvr>
                                    </p:animEffect>
                                    <p:anim calcmode="lin" valueType="num">
                                      <p:cBhvr>
                                        <p:cTn id="92" dur="1000" fill="hold"/>
                                        <p:tgtEl>
                                          <p:spTgt spid="38"/>
                                        </p:tgtEl>
                                        <p:attrNameLst>
                                          <p:attrName>ppt_x</p:attrName>
                                        </p:attrNameLst>
                                      </p:cBhvr>
                                      <p:tavLst>
                                        <p:tav tm="0">
                                          <p:val>
                                            <p:strVal val="#ppt_x"/>
                                          </p:val>
                                        </p:tav>
                                        <p:tav tm="100000">
                                          <p:val>
                                            <p:strVal val="#ppt_x"/>
                                          </p:val>
                                        </p:tav>
                                      </p:tavLst>
                                    </p:anim>
                                    <p:anim calcmode="lin" valueType="num">
                                      <p:cBhvr>
                                        <p:cTn id="9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7" grpId="0"/>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pic>
        <p:nvPicPr>
          <p:cNvPr id="20" name="Picture 19"/>
          <p:cNvPicPr>
            <a:picLocks noChangeAspect="1"/>
          </p:cNvPicPr>
          <p:nvPr/>
        </p:nvPicPr>
        <p:blipFill>
          <a:blip r:embed="rId6"/>
          <a:stretch>
            <a:fillRect/>
          </a:stretch>
        </p:blipFill>
        <p:spPr>
          <a:xfrm>
            <a:off x="0" y="483531"/>
            <a:ext cx="5676769" cy="3039158"/>
          </a:xfrm>
          <a:prstGeom prst="rect">
            <a:avLst/>
          </a:prstGeom>
        </p:spPr>
      </p:pic>
      <p:grpSp>
        <p:nvGrpSpPr>
          <p:cNvPr id="21" name="Group 20"/>
          <p:cNvGrpSpPr/>
          <p:nvPr/>
        </p:nvGrpSpPr>
        <p:grpSpPr>
          <a:xfrm>
            <a:off x="3792511" y="2855380"/>
            <a:ext cx="7210269" cy="2995764"/>
            <a:chOff x="197374" y="173694"/>
            <a:chExt cx="11163353" cy="1588468"/>
          </a:xfrm>
        </p:grpSpPr>
        <p:sp>
          <p:nvSpPr>
            <p:cNvPr id="22" name="Rounded Rectangle 21"/>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43343" y="277089"/>
              <a:ext cx="10654148" cy="1485073"/>
            </a:xfrm>
            <a:prstGeom prst="rect">
              <a:avLst/>
            </a:prstGeom>
            <a:noFill/>
          </p:spPr>
          <p:txBody>
            <a:bodyPr wrap="square" rtlCol="0">
              <a:spAutoFit/>
            </a:bodyPr>
            <a:lstStyle/>
            <a:p>
              <a:pPr algn="just"/>
              <a:r>
                <a:rPr lang="en-US" sz="4400" b="1" smtClean="0">
                  <a:solidFill>
                    <a:schemeClr val="accent6">
                      <a:lumMod val="50000"/>
                    </a:schemeClr>
                  </a:solidFill>
                  <a:latin typeface="Cambria" panose="02040503050406030204" pitchFamily="18" charset="0"/>
                  <a:ea typeface="Cambria" panose="02040503050406030204" pitchFamily="18" charset="0"/>
                </a:rPr>
                <a:t>- Học thuộc lòng 3 khổ thơ đầu.</a:t>
              </a:r>
            </a:p>
            <a:p>
              <a:pPr algn="just"/>
              <a:r>
                <a:rPr lang="en-US" sz="4400" b="1" smtClean="0">
                  <a:solidFill>
                    <a:schemeClr val="accent6">
                      <a:lumMod val="50000"/>
                    </a:schemeClr>
                  </a:solidFill>
                  <a:latin typeface="Cambria" panose="02040503050406030204" pitchFamily="18" charset="0"/>
                  <a:ea typeface="Cambria" panose="02040503050406030204" pitchFamily="18" charset="0"/>
                </a:rPr>
                <a:t>- Chuẩn bị bài tiếp theo.</a:t>
              </a:r>
              <a:endParaRPr lang="en-US" sz="7200" b="1">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20660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171" r="67378"/>
                    </a14:imgEffect>
                  </a14:imgLayer>
                </a14:imgProps>
              </a:ext>
              <a:ext uri="{28A0092B-C50C-407E-A947-70E740481C1C}">
                <a14:useLocalDpi xmlns:a14="http://schemas.microsoft.com/office/drawing/2010/main" val="0"/>
              </a:ext>
            </a:extLst>
          </a:blip>
          <a:stretch>
            <a:fillRect/>
          </a:stretch>
        </p:blipFill>
        <p:spPr>
          <a:xfrm>
            <a:off x="-47060" y="0"/>
            <a:ext cx="4863509" cy="6858000"/>
          </a:xfrm>
          <a:prstGeom prst="rect">
            <a:avLst/>
          </a:prstGeom>
        </p:spPr>
      </p:pic>
      <p:pic>
        <p:nvPicPr>
          <p:cNvPr id="7" name="Picture 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10" name="Picture 9">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150125" y="-133694"/>
            <a:ext cx="1523956" cy="1508868"/>
          </a:xfrm>
          <a:prstGeom prst="rect">
            <a:avLst/>
          </a:prstGeom>
        </p:spPr>
      </p:pic>
      <p:pic>
        <p:nvPicPr>
          <p:cNvPr id="21" name="Picture 20"/>
          <p:cNvPicPr>
            <a:picLocks noChangeAspect="1"/>
          </p:cNvPicPr>
          <p:nvPr/>
        </p:nvPicPr>
        <p:blipFill>
          <a:blip r:embed="rId11"/>
          <a:stretch>
            <a:fillRect/>
          </a:stretch>
        </p:blipFill>
        <p:spPr>
          <a:xfrm>
            <a:off x="683512" y="1658770"/>
            <a:ext cx="10219224" cy="3916523"/>
          </a:xfrm>
          <a:prstGeom prst="rect">
            <a:avLst/>
          </a:prstGeom>
        </p:spPr>
      </p:pic>
    </p:spTree>
    <p:extLst>
      <p:ext uri="{BB962C8B-B14F-4D97-AF65-F5344CB8AC3E}">
        <p14:creationId xmlns:p14="http://schemas.microsoft.com/office/powerpoint/2010/main" val="23754898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27955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7244" y="3985469"/>
            <a:ext cx="3426823" cy="3426823"/>
          </a:xfrm>
          <a:prstGeom prst="rect">
            <a:avLst/>
          </a:prstGeom>
        </p:spPr>
      </p:pic>
      <p:sp>
        <p:nvSpPr>
          <p:cNvPr id="9"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0"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11" name="图片 4">
            <a:extLst>
              <a:ext uri="{FF2B5EF4-FFF2-40B4-BE49-F238E27FC236}">
                <a16:creationId xmlns:a16="http://schemas.microsoft.com/office/drawing/2014/main" id="{678BA657-4647-D440-85D5-F929B81597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61041" y="1716578"/>
            <a:ext cx="310781" cy="310781"/>
          </a:xfrm>
          <a:prstGeom prst="rect">
            <a:avLst/>
          </a:prstGeom>
        </p:spPr>
      </p:pic>
      <p:pic>
        <p:nvPicPr>
          <p:cNvPr id="12" name="图片 57">
            <a:extLst>
              <a:ext uri="{FF2B5EF4-FFF2-40B4-BE49-F238E27FC236}">
                <a16:creationId xmlns:a16="http://schemas.microsoft.com/office/drawing/2014/main" id="{2ECA8F83-3821-4F4D-A4D8-19CA7A2454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3775" y="4465953"/>
            <a:ext cx="310781" cy="310781"/>
          </a:xfrm>
          <a:prstGeom prst="rect">
            <a:avLst/>
          </a:prstGeom>
        </p:spPr>
      </p:pic>
      <p:pic>
        <p:nvPicPr>
          <p:cNvPr id="13" name="图片 60">
            <a:extLst>
              <a:ext uri="{FF2B5EF4-FFF2-40B4-BE49-F238E27FC236}">
                <a16:creationId xmlns:a16="http://schemas.microsoft.com/office/drawing/2014/main" id="{BA96528F-BAEB-6746-B30C-F924B377D3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95423" y="1716578"/>
            <a:ext cx="310781" cy="310781"/>
          </a:xfrm>
          <a:prstGeom prst="rect">
            <a:avLst/>
          </a:prstGeom>
        </p:spPr>
      </p:pic>
      <p:pic>
        <p:nvPicPr>
          <p:cNvPr id="14" name="图片 61">
            <a:extLst>
              <a:ext uri="{FF2B5EF4-FFF2-40B4-BE49-F238E27FC236}">
                <a16:creationId xmlns:a16="http://schemas.microsoft.com/office/drawing/2014/main" id="{034315AF-CBF1-9648-B904-B8DD19B057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4672" y="5002786"/>
            <a:ext cx="310781" cy="310781"/>
          </a:xfrm>
          <a:prstGeom prst="rect">
            <a:avLst/>
          </a:prstGeom>
        </p:spPr>
      </p:pic>
      <p:pic>
        <p:nvPicPr>
          <p:cNvPr id="15" name="图片 62">
            <a:extLst>
              <a:ext uri="{FF2B5EF4-FFF2-40B4-BE49-F238E27FC236}">
                <a16:creationId xmlns:a16="http://schemas.microsoft.com/office/drawing/2014/main" id="{319F1256-A90D-3946-9003-CA8C851930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34058" y="4855222"/>
            <a:ext cx="310781" cy="310781"/>
          </a:xfrm>
          <a:prstGeom prst="rect">
            <a:avLst/>
          </a:prstGeom>
        </p:spPr>
      </p:pic>
      <p:pic>
        <p:nvPicPr>
          <p:cNvPr id="16" name="图片 63">
            <a:extLst>
              <a:ext uri="{FF2B5EF4-FFF2-40B4-BE49-F238E27FC236}">
                <a16:creationId xmlns:a16="http://schemas.microsoft.com/office/drawing/2014/main" id="{16DA7A44-1CF9-5442-98B2-7D594AD4FF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4284" y="4465952"/>
            <a:ext cx="310781" cy="310781"/>
          </a:xfrm>
          <a:prstGeom prst="rect">
            <a:avLst/>
          </a:prstGeom>
        </p:spPr>
      </p:pic>
      <p:pic>
        <p:nvPicPr>
          <p:cNvPr id="17" name="图片 64">
            <a:extLst>
              <a:ext uri="{FF2B5EF4-FFF2-40B4-BE49-F238E27FC236}">
                <a16:creationId xmlns:a16="http://schemas.microsoft.com/office/drawing/2014/main" id="{1C474A4B-66C5-6246-8015-F7CCBC6C97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24774">
            <a:off x="382814" y="83853"/>
            <a:ext cx="1895218" cy="2483525"/>
          </a:xfrm>
          <a:prstGeom prst="rect">
            <a:avLst/>
          </a:prstGeom>
        </p:spPr>
      </p:pic>
      <p:pic>
        <p:nvPicPr>
          <p:cNvPr id="18" name="图片 16">
            <a:extLst>
              <a:ext uri="{FF2B5EF4-FFF2-40B4-BE49-F238E27FC236}">
                <a16:creationId xmlns:a16="http://schemas.microsoft.com/office/drawing/2014/main" id="{E712629F-2109-A741-A017-34236DF04B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9756270" y="890440"/>
            <a:ext cx="1497969" cy="1497969"/>
          </a:xfrm>
          <a:prstGeom prst="rect">
            <a:avLst/>
          </a:prstGeom>
        </p:spPr>
      </p:pic>
      <p:sp>
        <p:nvSpPr>
          <p:cNvPr id="20" name="TextBox 19"/>
          <p:cNvSpPr txBox="1"/>
          <p:nvPr/>
        </p:nvSpPr>
        <p:spPr>
          <a:xfrm>
            <a:off x="1715259" y="2403505"/>
            <a:ext cx="8908895"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C</a:t>
            </a:r>
            <a:r>
              <a:rPr lang="vi-VN" sz="4400" b="1" smtClean="0">
                <a:solidFill>
                  <a:srgbClr val="0070C0"/>
                </a:solidFill>
                <a:latin typeface="Cambria" panose="02040503050406030204" pitchFamily="18" charset="0"/>
                <a:ea typeface="Cambria" panose="02040503050406030204" pitchFamily="18" charset="0"/>
              </a:rPr>
              <a:t>hia </a:t>
            </a:r>
            <a:r>
              <a:rPr lang="vi-VN" sz="4400" b="1">
                <a:solidFill>
                  <a:srgbClr val="0070C0"/>
                </a:solidFill>
                <a:latin typeface="Cambria" panose="02040503050406030204" pitchFamily="18" charset="0"/>
                <a:ea typeface="Cambria" panose="02040503050406030204" pitchFamily="18" charset="0"/>
              </a:rPr>
              <a:t>sẻ một bài học cuộc sống mà em nhận được từ người thân. </a:t>
            </a:r>
            <a:endParaRPr lang="en-US" sz="85700" b="1">
              <a:solidFill>
                <a:srgbClr val="0070C0"/>
              </a:solidFill>
              <a:latin typeface="Cambria" panose="02040503050406030204" pitchFamily="18" charset="0"/>
              <a:ea typeface="Cambria" panose="02040503050406030204" pitchFamily="18" charset="0"/>
            </a:endParaRPr>
          </a:p>
        </p:txBody>
      </p:sp>
      <p:pic>
        <p:nvPicPr>
          <p:cNvPr id="21" name="Picture 20"/>
          <p:cNvPicPr>
            <a:picLocks noChangeAspect="1"/>
          </p:cNvPicPr>
          <p:nvPr/>
        </p:nvPicPr>
        <p:blipFill>
          <a:blip r:embed="rId7" cstate="print">
            <a:extLst>
              <a:ext uri="{BEBA8EAE-BF5A-486C-A8C5-ECC9F3942E4B}">
                <a14:imgProps xmlns:a14="http://schemas.microsoft.com/office/drawing/2010/main">
                  <a14:imgLayer r:embed="rId8">
                    <a14:imgEffect>
                      <a14:backgroundRemoval t="4306" b="95391" l="5571" r="96884"/>
                    </a14:imgEffect>
                  </a14:imgLayer>
                </a14:imgProps>
              </a:ext>
              <a:ext uri="{28A0092B-C50C-407E-A947-70E740481C1C}">
                <a14:useLocalDpi xmlns:a14="http://schemas.microsoft.com/office/drawing/2010/main" val="0"/>
              </a:ext>
            </a:extLst>
          </a:blip>
          <a:stretch>
            <a:fillRect/>
          </a:stretch>
        </p:blipFill>
        <p:spPr>
          <a:xfrm>
            <a:off x="0" y="3550857"/>
            <a:ext cx="4526772" cy="3525420"/>
          </a:xfrm>
          <a:prstGeom prst="rect">
            <a:avLst/>
          </a:prstGeom>
        </p:spPr>
      </p:pic>
    </p:spTree>
    <p:extLst>
      <p:ext uri="{BB962C8B-B14F-4D97-AF65-F5344CB8AC3E}">
        <p14:creationId xmlns:p14="http://schemas.microsoft.com/office/powerpoint/2010/main" val="13184142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par>
                                <p:cTn id="13" presetID="3"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par>
                                <p:cTn id="16" presetID="3"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par>
                                <p:cTn id="19" presetID="3"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linds(horizontal)">
                                      <p:cBhvr>
                                        <p:cTn id="21" dur="500"/>
                                        <p:tgtEl>
                                          <p:spTgt spid="14"/>
                                        </p:tgtEl>
                                      </p:cBhvr>
                                    </p:animEffect>
                                  </p:childTnLst>
                                </p:cTn>
                              </p:par>
                              <p:par>
                                <p:cTn id="22" presetID="3" presetClass="entr" presetSubtype="1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linds(horizontal)">
                                      <p:cBhvr>
                                        <p:cTn id="24" dur="500"/>
                                        <p:tgtEl>
                                          <p:spTgt spid="15"/>
                                        </p:tgtEl>
                                      </p:cBhvr>
                                    </p:animEffect>
                                  </p:childTnLst>
                                </p:cTn>
                              </p:par>
                              <p:par>
                                <p:cTn id="25" presetID="3"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childTnLst>
                          </p:cTn>
                        </p:par>
                        <p:par>
                          <p:cTn id="28" fill="hold">
                            <p:stCondLst>
                              <p:cond delay="1000"/>
                            </p:stCondLst>
                            <p:childTnLst>
                              <p:par>
                                <p:cTn id="29" presetID="14" presetClass="entr" presetSubtype="1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randombar(horizont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7244" y="3985469"/>
            <a:ext cx="3426823" cy="3426823"/>
          </a:xfrm>
          <a:prstGeom prst="rect">
            <a:avLst/>
          </a:prstGeom>
        </p:spPr>
      </p:pic>
      <p:grpSp>
        <p:nvGrpSpPr>
          <p:cNvPr id="4" name="Group 3"/>
          <p:cNvGrpSpPr/>
          <p:nvPr/>
        </p:nvGrpSpPr>
        <p:grpSpPr>
          <a:xfrm>
            <a:off x="824459" y="569626"/>
            <a:ext cx="10807908" cy="5054426"/>
            <a:chOff x="1248697" y="1445342"/>
            <a:chExt cx="9842090" cy="4178710"/>
          </a:xfrm>
        </p:grpSpPr>
        <p:sp>
          <p:nvSpPr>
            <p:cNvPr id="9"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0"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2" name="图片 57">
            <a:extLst>
              <a:ext uri="{FF2B5EF4-FFF2-40B4-BE49-F238E27FC236}">
                <a16:creationId xmlns:a16="http://schemas.microsoft.com/office/drawing/2014/main" id="{2ECA8F83-3821-4F4D-A4D8-19CA7A2454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3775" y="4465953"/>
            <a:ext cx="310781" cy="310781"/>
          </a:xfrm>
          <a:prstGeom prst="rect">
            <a:avLst/>
          </a:prstGeom>
        </p:spPr>
      </p:pic>
      <p:pic>
        <p:nvPicPr>
          <p:cNvPr id="18" name="图片 16">
            <a:extLst>
              <a:ext uri="{FF2B5EF4-FFF2-40B4-BE49-F238E27FC236}">
                <a16:creationId xmlns:a16="http://schemas.microsoft.com/office/drawing/2014/main" id="{E712629F-2109-A741-A017-34236DF04B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0523617" y="-134494"/>
            <a:ext cx="1497969" cy="1497969"/>
          </a:xfrm>
          <a:prstGeom prst="rect">
            <a:avLst/>
          </a:prstGeom>
        </p:spPr>
      </p:pic>
      <p:sp>
        <p:nvSpPr>
          <p:cNvPr id="20" name="TextBox 19"/>
          <p:cNvSpPr txBox="1"/>
          <p:nvPr/>
        </p:nvSpPr>
        <p:spPr>
          <a:xfrm>
            <a:off x="1139251" y="848707"/>
            <a:ext cx="10133351" cy="4524315"/>
          </a:xfrm>
          <a:prstGeom prst="rect">
            <a:avLst/>
          </a:prstGeom>
          <a:noFill/>
        </p:spPr>
        <p:txBody>
          <a:bodyPr wrap="square" rtlCol="0">
            <a:spAutoFit/>
          </a:bodyPr>
          <a:lstStyle/>
          <a:p>
            <a:pPr algn="just"/>
            <a:r>
              <a:rPr lang="en-US" sz="3200" smtClean="0">
                <a:latin typeface="Cambria" panose="02040503050406030204" pitchFamily="18" charset="0"/>
                <a:ea typeface="Cambria" panose="02040503050406030204" pitchFamily="18" charset="0"/>
              </a:rPr>
              <a:t>   </a:t>
            </a:r>
            <a:r>
              <a:rPr lang="vi-VN" sz="3200" smtClean="0">
                <a:latin typeface="Cambria" panose="02040503050406030204" pitchFamily="18" charset="0"/>
                <a:ea typeface="Cambria" panose="02040503050406030204" pitchFamily="18" charset="0"/>
              </a:rPr>
              <a:t>Bài </a:t>
            </a:r>
            <a:r>
              <a:rPr lang="vi-VN" sz="3200">
                <a:latin typeface="Cambria" panose="02040503050406030204" pitchFamily="18" charset="0"/>
                <a:ea typeface="Cambria" panose="02040503050406030204" pitchFamily="18" charset="0"/>
              </a:rPr>
              <a:t>học cuộc sống mà em nhận được từ người thân: Thuở bé, em thích nhất khi được trở về khu vườn của bà, nơi đầy ắp những trái cây ngon nhưng bà chẳng bao giờ bán mà thường để dành khi chín sẽ chia cho mọi người quanh nhà. Em thắc mắc tại sao bà không bán lấy tiền, bà đã dạy em một bài học mà em sẽ không bao giờ quên: “Chia sẻ với người khác là nhân thêm niềm vui cho mình. Trong cuộc sống, ai cũng có những lúc khó khăn, hàng xóm tối lửa tắt đèn có nhau.”</a:t>
            </a:r>
            <a:endParaRPr lang="en-US" sz="177700" b="1">
              <a:solidFill>
                <a:srgbClr val="0070C0"/>
              </a:solidFill>
              <a:latin typeface="Cambria" panose="02040503050406030204" pitchFamily="18" charset="0"/>
              <a:ea typeface="Cambria" panose="02040503050406030204" pitchFamily="18" charset="0"/>
            </a:endParaRPr>
          </a:p>
        </p:txBody>
      </p:sp>
      <p:pic>
        <p:nvPicPr>
          <p:cNvPr id="21" name="Picture 20"/>
          <p:cNvPicPr>
            <a:picLocks noChangeAspect="1"/>
          </p:cNvPicPr>
          <p:nvPr/>
        </p:nvPicPr>
        <p:blipFill>
          <a:blip r:embed="rId6" cstate="print">
            <a:extLst>
              <a:ext uri="{BEBA8EAE-BF5A-486C-A8C5-ECC9F3942E4B}">
                <a14:imgProps xmlns:a14="http://schemas.microsoft.com/office/drawing/2010/main">
                  <a14:imgLayer r:embed="rId7">
                    <a14:imgEffect>
                      <a14:backgroundRemoval t="4306" b="95391" l="5571" r="96884"/>
                    </a14:imgEffect>
                  </a14:imgLayer>
                </a14:imgProps>
              </a:ext>
              <a:ext uri="{28A0092B-C50C-407E-A947-70E740481C1C}">
                <a14:useLocalDpi xmlns:a14="http://schemas.microsoft.com/office/drawing/2010/main" val="0"/>
              </a:ext>
            </a:extLst>
          </a:blip>
          <a:stretch>
            <a:fillRect/>
          </a:stretch>
        </p:blipFill>
        <p:spPr>
          <a:xfrm>
            <a:off x="-207404" y="5077304"/>
            <a:ext cx="2560860" cy="1994381"/>
          </a:xfrm>
          <a:prstGeom prst="rect">
            <a:avLst/>
          </a:prstGeom>
        </p:spPr>
      </p:pic>
    </p:spTree>
    <p:extLst>
      <p:ext uri="{BB962C8B-B14F-4D97-AF65-F5344CB8AC3E}">
        <p14:creationId xmlns:p14="http://schemas.microsoft.com/office/powerpoint/2010/main" val="910301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594"/>
            <a:ext cx="12193057" cy="6858594"/>
          </a:xfrm>
          <a:prstGeom prst="rect">
            <a:avLst/>
          </a:prstGeom>
        </p:spPr>
      </p:pic>
      <p:pic>
        <p:nvPicPr>
          <p:cNvPr id="16"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98" y="3877203"/>
            <a:ext cx="3027790" cy="3027790"/>
          </a:xfrm>
          <a:prstGeom prst="rect">
            <a:avLst/>
          </a:prstGeom>
        </p:spPr>
      </p:pic>
      <p:pic>
        <p:nvPicPr>
          <p:cNvPr id="9" name="Picture 8">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105154" y="-594"/>
            <a:ext cx="1523956" cy="1508868"/>
          </a:xfrm>
          <a:prstGeom prst="rect">
            <a:avLst/>
          </a:prstGeom>
        </p:spPr>
      </p:pic>
      <p:pic>
        <p:nvPicPr>
          <p:cNvPr id="17"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27" name="Group 26"/>
          <p:cNvGrpSpPr/>
          <p:nvPr/>
        </p:nvGrpSpPr>
        <p:grpSpPr>
          <a:xfrm>
            <a:off x="0" y="810597"/>
            <a:ext cx="10142247" cy="5925516"/>
            <a:chOff x="0" y="810597"/>
            <a:chExt cx="10142247" cy="5925516"/>
          </a:xfrm>
        </p:grpSpPr>
        <p:pic>
          <p:nvPicPr>
            <p:cNvPr id="12" name="Picture 11"/>
            <p:cNvPicPr>
              <a:picLocks noChangeAspect="1"/>
            </p:cNvPicPr>
            <p:nvPr/>
          </p:nvPicPr>
          <p:blipFill rotWithShape="1">
            <a:blip r:embed="rId6"/>
            <a:srcRect l="16949" t="20749" r="26517" b="28944"/>
            <a:stretch/>
          </p:blipFill>
          <p:spPr>
            <a:xfrm>
              <a:off x="3897444" y="810597"/>
              <a:ext cx="2475848" cy="1748816"/>
            </a:xfrm>
            <a:prstGeom prst="rect">
              <a:avLst/>
            </a:prstGeom>
          </p:spPr>
        </p:pic>
        <p:pic>
          <p:nvPicPr>
            <p:cNvPr id="18" name="Picture 17"/>
            <p:cNvPicPr>
              <a:picLocks noChangeAspect="1"/>
            </p:cNvPicPr>
            <p:nvPr/>
          </p:nvPicPr>
          <p:blipFill>
            <a:blip r:embed="rId7"/>
            <a:stretch>
              <a:fillRect/>
            </a:stretch>
          </p:blipFill>
          <p:spPr>
            <a:xfrm>
              <a:off x="0" y="1876413"/>
              <a:ext cx="9839797" cy="4560203"/>
            </a:xfrm>
            <a:prstGeom prst="rect">
              <a:avLst/>
            </a:prstGeom>
          </p:spPr>
        </p:pic>
        <p:pic>
          <p:nvPicPr>
            <p:cNvPr id="22" name="Picture 21"/>
            <p:cNvPicPr>
              <a:picLocks noChangeAspect="1"/>
            </p:cNvPicPr>
            <p:nvPr/>
          </p:nvPicPr>
          <p:blipFill>
            <a:blip r:embed="rId8"/>
            <a:stretch>
              <a:fillRect/>
            </a:stretch>
          </p:blipFill>
          <p:spPr>
            <a:xfrm>
              <a:off x="6636743" y="5010795"/>
              <a:ext cx="3505504" cy="1725318"/>
            </a:xfrm>
            <a:prstGeom prst="rect">
              <a:avLst/>
            </a:prstGeom>
          </p:spPr>
        </p:pic>
      </p:grpSp>
    </p:spTree>
    <p:extLst>
      <p:ext uri="{BB962C8B-B14F-4D97-AF65-F5344CB8AC3E}">
        <p14:creationId xmlns:p14="http://schemas.microsoft.com/office/powerpoint/2010/main" val="2382678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3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3" presetClass="entr" presetSubtype="16"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sp>
        <p:nvSpPr>
          <p:cNvPr id="8" name="圆角矩形 1">
            <a:extLst>
              <a:ext uri="{FF2B5EF4-FFF2-40B4-BE49-F238E27FC236}">
                <a16:creationId xmlns:a16="http://schemas.microsoft.com/office/drawing/2014/main" id="{88C76DCA-B0BE-9D4D-AE74-9B1582ED390D}"/>
              </a:ext>
            </a:extLst>
          </p:cNvPr>
          <p:cNvSpPr/>
          <p:nvPr/>
        </p:nvSpPr>
        <p:spPr>
          <a:xfrm>
            <a:off x="516305" y="986450"/>
            <a:ext cx="10946672" cy="5560831"/>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9" name="圆角矩形 56">
            <a:extLst>
              <a:ext uri="{FF2B5EF4-FFF2-40B4-BE49-F238E27FC236}">
                <a16:creationId xmlns:a16="http://schemas.microsoft.com/office/drawing/2014/main" id="{D22807AB-AB9F-314B-8025-A79CD730A7BC}"/>
              </a:ext>
            </a:extLst>
          </p:cNvPr>
          <p:cNvSpPr/>
          <p:nvPr/>
        </p:nvSpPr>
        <p:spPr>
          <a:xfrm>
            <a:off x="691239" y="1139259"/>
            <a:ext cx="10583002" cy="5237990"/>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10" name="图片 16">
            <a:extLst>
              <a:ext uri="{FF2B5EF4-FFF2-40B4-BE49-F238E27FC236}">
                <a16:creationId xmlns:a16="http://schemas.microsoft.com/office/drawing/2014/main" id="{E712629F-2109-A741-A017-34236DF04B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0739255" y="754221"/>
            <a:ext cx="1210756" cy="1210756"/>
          </a:xfrm>
          <a:prstGeom prst="rect">
            <a:avLst/>
          </a:prstGeom>
        </p:spPr>
      </p:pic>
      <p:pic>
        <p:nvPicPr>
          <p:cNvPr id="11" name="Picture 10">
            <a:extLst>
              <a:ext uri="{FF2B5EF4-FFF2-40B4-BE49-F238E27FC236}">
                <a16:creationId xmlns:a16="http://schemas.microsoft.com/office/drawing/2014/main" id="{B5D2DAB1-4E2B-D3BA-EEFF-36D06A6A162B}"/>
              </a:ext>
            </a:extLst>
          </p:cNvPr>
          <p:cNvPicPr>
            <a:picLocks noChangeAspect="1"/>
          </p:cNvPicPr>
          <p:nvPr/>
        </p:nvPicPr>
        <p:blipFill>
          <a:blip r:embed="rId8"/>
          <a:stretch>
            <a:fillRect/>
          </a:stretch>
        </p:blipFill>
        <p:spPr>
          <a:xfrm>
            <a:off x="2095883" y="0"/>
            <a:ext cx="7206214" cy="1508443"/>
          </a:xfrm>
          <a:prstGeom prst="rect">
            <a:avLst/>
          </a:prstGeom>
        </p:spPr>
      </p:pic>
      <p:sp>
        <p:nvSpPr>
          <p:cNvPr id="12" name="TextBox 11"/>
          <p:cNvSpPr txBox="1"/>
          <p:nvPr/>
        </p:nvSpPr>
        <p:spPr>
          <a:xfrm>
            <a:off x="824459" y="1268984"/>
            <a:ext cx="10325010" cy="4832092"/>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ea typeface="Cambria" panose="02040503050406030204" pitchFamily="18" charset="0"/>
              </a:rPr>
              <a:t>* Năng lực đặc thù:</a:t>
            </a:r>
          </a:p>
          <a:p>
            <a:pPr algn="just"/>
            <a:r>
              <a:rPr lang="en-US" sz="2800">
                <a:solidFill>
                  <a:srgbClr val="002060"/>
                </a:solidFill>
                <a:latin typeface="Cambria" panose="02040503050406030204" pitchFamily="18" charset="0"/>
                <a:ea typeface="Cambria" panose="02040503050406030204" pitchFamily="18" charset="0"/>
              </a:rPr>
              <a:t>- </a:t>
            </a:r>
            <a:r>
              <a:rPr lang="vi-VN" sz="2800">
                <a:solidFill>
                  <a:srgbClr val="002060"/>
                </a:solidFill>
                <a:latin typeface="Cambria" panose="02040503050406030204" pitchFamily="18" charset="0"/>
                <a:ea typeface="Cambria" panose="02040503050406030204" pitchFamily="18" charset="0"/>
              </a:rPr>
              <a:t>Đọc đúng và diễn cảm bài thơ Tiếng ru, biết nhấn giọng vào những từ ngữ cần thiết để thể hiện rời khuyên nhủ, mong ước của cha mẹ dành cho con cái.</a:t>
            </a:r>
            <a:endParaRPr lang="en-US" sz="2800">
              <a:solidFill>
                <a:srgbClr val="002060"/>
              </a:solidFill>
              <a:latin typeface="Cambria" panose="02040503050406030204" pitchFamily="18" charset="0"/>
              <a:ea typeface="Cambria" panose="02040503050406030204" pitchFamily="18" charset="0"/>
            </a:endParaRPr>
          </a:p>
          <a:p>
            <a:pPr algn="just"/>
            <a:r>
              <a:rPr lang="vi-VN" sz="2800">
                <a:solidFill>
                  <a:srgbClr val="002060"/>
                </a:solidFill>
                <a:latin typeface="Cambria" panose="02040503050406030204" pitchFamily="18" charset="0"/>
                <a:ea typeface="Cambria" panose="02040503050406030204" pitchFamily="18" charset="0"/>
              </a:rPr>
              <a:t>- Nhận biết được hình ảnh thơ trong việc biểu đạt nội dung của mỗi khổ thơ. Hiểu điều tác giả muốn nói qua bài thơ.</a:t>
            </a:r>
            <a:endParaRPr lang="en-US" sz="2800">
              <a:solidFill>
                <a:srgbClr val="002060"/>
              </a:solidFill>
              <a:latin typeface="Cambria" panose="02040503050406030204" pitchFamily="18" charset="0"/>
              <a:ea typeface="Cambria" panose="02040503050406030204" pitchFamily="18" charset="0"/>
            </a:endParaRPr>
          </a:p>
          <a:p>
            <a:pPr algn="just"/>
            <a:r>
              <a:rPr lang="vi-VN" sz="2800">
                <a:solidFill>
                  <a:srgbClr val="002060"/>
                </a:solidFill>
                <a:latin typeface="Cambria" panose="02040503050406030204" pitchFamily="18" charset="0"/>
                <a:ea typeface="Cambria" panose="02040503050406030204" pitchFamily="18" charset="0"/>
              </a:rPr>
              <a:t>- Sử dụng được một tính từ trong bài thơ để viết câu. Xác định được chủ ngữ, vị ngữ của câu đã viết.</a:t>
            </a:r>
            <a:endParaRPr lang="en-US" sz="2800">
              <a:solidFill>
                <a:srgbClr val="002060"/>
              </a:solidFill>
              <a:latin typeface="Cambria" panose="02040503050406030204" pitchFamily="18" charset="0"/>
              <a:ea typeface="Cambria" panose="02040503050406030204" pitchFamily="18" charset="0"/>
            </a:endParaRPr>
          </a:p>
          <a:p>
            <a:pPr algn="just"/>
            <a:r>
              <a:rPr lang="en-US" sz="2800" b="1">
                <a:solidFill>
                  <a:srgbClr val="002060"/>
                </a:solidFill>
                <a:latin typeface="Cambria" panose="02040503050406030204" pitchFamily="18" charset="0"/>
                <a:ea typeface="Cambria" panose="02040503050406030204" pitchFamily="18" charset="0"/>
              </a:rPr>
              <a:t>* Năng lực chung: </a:t>
            </a:r>
            <a:r>
              <a:rPr lang="en-US" sz="2800">
                <a:solidFill>
                  <a:srgbClr val="002060"/>
                </a:solidFill>
                <a:latin typeface="Cambria" panose="02040503050406030204" pitchFamily="18" charset="0"/>
                <a:ea typeface="Cambria" panose="02040503050406030204" pitchFamily="18" charset="0"/>
              </a:rPr>
              <a:t>năng lực ngôn ngữ, giao tiếp và hợp tác, tự giải quyết vấn đề và sáng tạo.</a:t>
            </a:r>
          </a:p>
          <a:p>
            <a:pPr algn="just"/>
            <a:r>
              <a:rPr lang="en-US" sz="2800" b="1">
                <a:solidFill>
                  <a:srgbClr val="002060"/>
                </a:solidFill>
                <a:latin typeface="Cambria" panose="02040503050406030204" pitchFamily="18" charset="0"/>
                <a:ea typeface="Cambria" panose="02040503050406030204" pitchFamily="18" charset="0"/>
              </a:rPr>
              <a:t>* Phẩm chất: </a:t>
            </a:r>
            <a:r>
              <a:rPr lang="en-US" sz="2800">
                <a:solidFill>
                  <a:srgbClr val="002060"/>
                </a:solidFill>
                <a:latin typeface="Cambria" panose="02040503050406030204" pitchFamily="18" charset="0"/>
                <a:ea typeface="Cambria" panose="02040503050406030204" pitchFamily="18" charset="0"/>
              </a:rPr>
              <a:t>chăm chỉ, trách nhiệm.</a:t>
            </a:r>
          </a:p>
        </p:txBody>
      </p:sp>
    </p:spTree>
    <p:extLst>
      <p:ext uri="{BB962C8B-B14F-4D97-AF65-F5344CB8AC3E}">
        <p14:creationId xmlns:p14="http://schemas.microsoft.com/office/powerpoint/2010/main" val="15655955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7" name="Picture 6"/>
          <p:cNvPicPr>
            <a:picLocks noChangeAspect="1"/>
          </p:cNvPicPr>
          <p:nvPr/>
        </p:nvPicPr>
        <p:blipFill>
          <a:blip r:embed="rId7"/>
          <a:stretch>
            <a:fillRect/>
          </a:stretch>
        </p:blipFill>
        <p:spPr>
          <a:xfrm>
            <a:off x="859872" y="1959430"/>
            <a:ext cx="8923268" cy="2982168"/>
          </a:xfrm>
          <a:prstGeom prst="rect">
            <a:avLst/>
          </a:prstGeom>
        </p:spPr>
      </p:pic>
    </p:spTree>
    <p:extLst>
      <p:ext uri="{BB962C8B-B14F-4D97-AF65-F5344CB8AC3E}">
        <p14:creationId xmlns:p14="http://schemas.microsoft.com/office/powerpoint/2010/main" val="3146868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4"/>
            <a:ext cx="12193057" cy="6858594"/>
          </a:xfrm>
          <a:prstGeom prst="rect">
            <a:avLst/>
          </a:prstGeom>
        </p:spPr>
      </p:pic>
      <p:pic>
        <p:nvPicPr>
          <p:cNvPr id="3" name="Picture 2"/>
          <p:cNvPicPr>
            <a:picLocks noChangeAspect="1"/>
          </p:cNvPicPr>
          <p:nvPr/>
        </p:nvPicPr>
        <p:blipFill>
          <a:blip r:embed="rId3"/>
          <a:stretch>
            <a:fillRect/>
          </a:stretch>
        </p:blipFill>
        <p:spPr>
          <a:xfrm>
            <a:off x="7180291" y="-138083"/>
            <a:ext cx="4052897" cy="1878293"/>
          </a:xfrm>
          <a:prstGeom prst="rect">
            <a:avLst/>
          </a:prstGeom>
        </p:spPr>
      </p:pic>
      <p:sp>
        <p:nvSpPr>
          <p:cNvPr id="4" name="TextBox 3"/>
          <p:cNvSpPr txBox="1"/>
          <p:nvPr/>
        </p:nvSpPr>
        <p:spPr>
          <a:xfrm>
            <a:off x="570701" y="367374"/>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Con ong làm mật, yêu hoa</a:t>
            </a:r>
          </a:p>
          <a:p>
            <a:pPr algn="ctr">
              <a:lnSpc>
                <a:spcPct val="85000"/>
              </a:lnSpc>
            </a:pPr>
            <a:r>
              <a:rPr lang="vi-VN" sz="2800">
                <a:solidFill>
                  <a:srgbClr val="002060"/>
                </a:solidFill>
                <a:latin typeface="Cambria" panose="02040503050406030204" pitchFamily="18" charset="0"/>
                <a:ea typeface="Cambria" panose="02040503050406030204" pitchFamily="18" charset="0"/>
              </a:rPr>
              <a:t>Con cá bơi, yêu nước; con chim ca, yêu trời</a:t>
            </a:r>
          </a:p>
          <a:p>
            <a:pPr algn="ctr">
              <a:lnSpc>
                <a:spcPct val="85000"/>
              </a:lnSpc>
            </a:pPr>
            <a:r>
              <a:rPr lang="vi-VN" sz="2800">
                <a:solidFill>
                  <a:srgbClr val="002060"/>
                </a:solidFill>
                <a:latin typeface="Cambria" panose="02040503050406030204" pitchFamily="18" charset="0"/>
                <a:ea typeface="Cambria" panose="02040503050406030204" pitchFamily="18" charset="0"/>
              </a:rPr>
              <a:t>Con người muốn sống, con ơi</a:t>
            </a:r>
          </a:p>
          <a:p>
            <a:pPr algn="ctr">
              <a:lnSpc>
                <a:spcPct val="85000"/>
              </a:lnSpc>
            </a:pPr>
            <a:r>
              <a:rPr lang="vi-VN" sz="2800">
                <a:solidFill>
                  <a:srgbClr val="002060"/>
                </a:solidFill>
                <a:latin typeface="Cambria" panose="02040503050406030204" pitchFamily="18" charset="0"/>
                <a:ea typeface="Cambria" panose="02040503050406030204" pitchFamily="18" charset="0"/>
              </a:rPr>
              <a:t>Phải yêu đồng chí, yêu người anh em</a:t>
            </a:r>
            <a:r>
              <a:rPr lang="vi-VN" sz="2800" smtClean="0">
                <a:solidFill>
                  <a:srgbClr val="002060"/>
                </a:solidFill>
                <a:latin typeface="Cambria" panose="02040503050406030204" pitchFamily="18" charset="0"/>
                <a:ea typeface="Cambria" panose="02040503050406030204" pitchFamily="18" charset="0"/>
              </a:rPr>
              <a:t>.</a:t>
            </a:r>
            <a:endParaRPr lang="vi-VN" sz="2800">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649215" y="1909733"/>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Một ngôi sao, chẳng sáng đêm</a:t>
            </a:r>
          </a:p>
          <a:p>
            <a:pPr algn="ctr">
              <a:lnSpc>
                <a:spcPct val="85000"/>
              </a:lnSpc>
            </a:pPr>
            <a:r>
              <a:rPr lang="vi-VN" sz="2800">
                <a:solidFill>
                  <a:srgbClr val="002060"/>
                </a:solidFill>
                <a:latin typeface="Cambria" panose="02040503050406030204" pitchFamily="18" charset="0"/>
                <a:ea typeface="Cambria" panose="02040503050406030204" pitchFamily="18" charset="0"/>
              </a:rPr>
              <a:t>Một thân lúa chín, chẳng nên mùa vàng.</a:t>
            </a:r>
          </a:p>
          <a:p>
            <a:pPr algn="ctr">
              <a:lnSpc>
                <a:spcPct val="85000"/>
              </a:lnSpc>
            </a:pPr>
            <a:r>
              <a:rPr lang="vi-VN" sz="2800">
                <a:solidFill>
                  <a:srgbClr val="002060"/>
                </a:solidFill>
                <a:latin typeface="Cambria" panose="02040503050406030204" pitchFamily="18" charset="0"/>
                <a:ea typeface="Cambria" panose="02040503050406030204" pitchFamily="18" charset="0"/>
              </a:rPr>
              <a:t>Một người – đâu phải nhân gian?</a:t>
            </a:r>
          </a:p>
          <a:p>
            <a:pPr algn="ctr">
              <a:lnSpc>
                <a:spcPct val="85000"/>
              </a:lnSpc>
            </a:pPr>
            <a:r>
              <a:rPr lang="vi-VN" sz="2800">
                <a:solidFill>
                  <a:srgbClr val="002060"/>
                </a:solidFill>
                <a:latin typeface="Cambria" panose="02040503050406030204" pitchFamily="18" charset="0"/>
                <a:ea typeface="Cambria" panose="02040503050406030204" pitchFamily="18" charset="0"/>
              </a:rPr>
              <a:t>Sống chăng, một đốm lửa tàn mà thôi</a:t>
            </a:r>
            <a:r>
              <a:rPr lang="vi-VN" sz="2800" smtClean="0">
                <a:solidFill>
                  <a:srgbClr val="002060"/>
                </a:solidFill>
                <a:latin typeface="Cambria" panose="02040503050406030204" pitchFamily="18" charset="0"/>
                <a:ea typeface="Cambria" panose="02040503050406030204" pitchFamily="18" charset="0"/>
              </a:rPr>
              <a:t>!</a:t>
            </a:r>
            <a:endParaRPr lang="vi-VN" sz="2800">
              <a:solidFill>
                <a:srgbClr val="002060"/>
              </a:solidFill>
              <a:latin typeface="Cambria" panose="02040503050406030204" pitchFamily="18" charset="0"/>
              <a:ea typeface="Cambria" panose="02040503050406030204" pitchFamily="18" charset="0"/>
            </a:endParaRPr>
          </a:p>
        </p:txBody>
      </p:sp>
      <p:sp>
        <p:nvSpPr>
          <p:cNvPr id="7" name="TextBox 6"/>
          <p:cNvSpPr txBox="1"/>
          <p:nvPr/>
        </p:nvSpPr>
        <p:spPr>
          <a:xfrm>
            <a:off x="367796" y="3453859"/>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Núi cao bởi có đất bồi</a:t>
            </a:r>
          </a:p>
          <a:p>
            <a:pPr algn="ctr">
              <a:lnSpc>
                <a:spcPct val="85000"/>
              </a:lnSpc>
            </a:pPr>
            <a:r>
              <a:rPr lang="vi-VN" sz="2800">
                <a:solidFill>
                  <a:srgbClr val="002060"/>
                </a:solidFill>
                <a:latin typeface="Cambria" panose="02040503050406030204" pitchFamily="18" charset="0"/>
                <a:ea typeface="Cambria" panose="02040503050406030204" pitchFamily="18" charset="0"/>
              </a:rPr>
              <a:t>Núi chê đất thấp, núi ngồi ở đâu?</a:t>
            </a:r>
          </a:p>
          <a:p>
            <a:pPr algn="ctr">
              <a:lnSpc>
                <a:spcPct val="85000"/>
              </a:lnSpc>
            </a:pPr>
            <a:r>
              <a:rPr lang="vi-VN" sz="2800">
                <a:solidFill>
                  <a:srgbClr val="002060"/>
                </a:solidFill>
                <a:latin typeface="Cambria" panose="02040503050406030204" pitchFamily="18" charset="0"/>
                <a:ea typeface="Cambria" panose="02040503050406030204" pitchFamily="18" charset="0"/>
              </a:rPr>
              <a:t>Muôn dòng sông đổ biển sâu</a:t>
            </a:r>
          </a:p>
          <a:p>
            <a:pPr algn="ctr">
              <a:lnSpc>
                <a:spcPct val="85000"/>
              </a:lnSpc>
            </a:pPr>
            <a:r>
              <a:rPr lang="vi-VN" sz="2800">
                <a:solidFill>
                  <a:srgbClr val="002060"/>
                </a:solidFill>
                <a:latin typeface="Cambria" panose="02040503050406030204" pitchFamily="18" charset="0"/>
                <a:ea typeface="Cambria" panose="02040503050406030204" pitchFamily="18" charset="0"/>
              </a:rPr>
              <a:t>Biển chê sông nhỏ, biển đâu nước </a:t>
            </a:r>
            <a:r>
              <a:rPr lang="vi-VN" sz="2800" smtClean="0">
                <a:solidFill>
                  <a:srgbClr val="002060"/>
                </a:solidFill>
                <a:latin typeface="Cambria" panose="02040503050406030204" pitchFamily="18" charset="0"/>
                <a:ea typeface="Cambria" panose="02040503050406030204" pitchFamily="18" charset="0"/>
              </a:rPr>
              <a:t>còn?</a:t>
            </a:r>
            <a:endParaRPr lang="vi-VN" sz="2800">
              <a:solidFill>
                <a:srgbClr val="002060"/>
              </a:solidFill>
              <a:latin typeface="Cambria" panose="02040503050406030204" pitchFamily="18" charset="0"/>
              <a:ea typeface="Cambria" panose="02040503050406030204" pitchFamily="18" charset="0"/>
            </a:endParaRPr>
          </a:p>
        </p:txBody>
      </p:sp>
      <p:sp>
        <p:nvSpPr>
          <p:cNvPr id="8" name="TextBox 7"/>
          <p:cNvSpPr txBox="1"/>
          <p:nvPr/>
        </p:nvSpPr>
        <p:spPr>
          <a:xfrm>
            <a:off x="555711" y="5011208"/>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Tre già yêu lấy măng non</a:t>
            </a:r>
          </a:p>
          <a:p>
            <a:pPr algn="ctr">
              <a:lnSpc>
                <a:spcPct val="85000"/>
              </a:lnSpc>
            </a:pPr>
            <a:r>
              <a:rPr lang="vi-VN" sz="2800">
                <a:solidFill>
                  <a:srgbClr val="002060"/>
                </a:solidFill>
                <a:latin typeface="Cambria" panose="02040503050406030204" pitchFamily="18" charset="0"/>
                <a:ea typeface="Cambria" panose="02040503050406030204" pitchFamily="18" charset="0"/>
              </a:rPr>
              <a:t>Chắt chiu như mẹ yêu con tháng ngày</a:t>
            </a:r>
          </a:p>
          <a:p>
            <a:pPr algn="ctr">
              <a:lnSpc>
                <a:spcPct val="85000"/>
              </a:lnSpc>
            </a:pPr>
            <a:r>
              <a:rPr lang="vi-VN" sz="2800">
                <a:solidFill>
                  <a:srgbClr val="002060"/>
                </a:solidFill>
                <a:latin typeface="Cambria" panose="02040503050406030204" pitchFamily="18" charset="0"/>
                <a:ea typeface="Cambria" panose="02040503050406030204" pitchFamily="18" charset="0"/>
              </a:rPr>
              <a:t>Mai sau con lớn hơn thầy</a:t>
            </a:r>
          </a:p>
          <a:p>
            <a:pPr algn="ctr">
              <a:lnSpc>
                <a:spcPct val="85000"/>
              </a:lnSpc>
            </a:pPr>
            <a:r>
              <a:rPr lang="vi-VN" sz="2800">
                <a:solidFill>
                  <a:srgbClr val="002060"/>
                </a:solidFill>
                <a:latin typeface="Cambria" panose="02040503050406030204" pitchFamily="18" charset="0"/>
                <a:ea typeface="Cambria" panose="02040503050406030204" pitchFamily="18" charset="0"/>
              </a:rPr>
              <a:t>Các con ôm cả hai tay đất tròn.</a:t>
            </a:r>
          </a:p>
        </p:txBody>
      </p:sp>
      <p:pic>
        <p:nvPicPr>
          <p:cNvPr id="9" name="Picture 8"/>
          <p:cNvPicPr>
            <a:picLocks noChangeAspect="1"/>
          </p:cNvPicPr>
          <p:nvPr/>
        </p:nvPicPr>
        <p:blipFill>
          <a:blip r:embed="rId4"/>
          <a:stretch>
            <a:fillRect/>
          </a:stretch>
        </p:blipFill>
        <p:spPr>
          <a:xfrm>
            <a:off x="6570366" y="6236358"/>
            <a:ext cx="2222444" cy="924140"/>
          </a:xfrm>
          <a:prstGeom prst="rect">
            <a:avLst/>
          </a:prstGeom>
        </p:spPr>
      </p:pic>
      <p:pic>
        <p:nvPicPr>
          <p:cNvPr id="10" name="Picture 9"/>
          <p:cNvPicPr>
            <a:picLocks noChangeAspect="1"/>
          </p:cNvPicPr>
          <p:nvPr/>
        </p:nvPicPr>
        <p:blipFill>
          <a:blip r:embed="rId5"/>
          <a:stretch>
            <a:fillRect/>
          </a:stretch>
        </p:blipFill>
        <p:spPr>
          <a:xfrm>
            <a:off x="7209084" y="2893470"/>
            <a:ext cx="4983973" cy="3232031"/>
          </a:xfrm>
          <a:prstGeom prst="rect">
            <a:avLst/>
          </a:prstGeom>
        </p:spPr>
      </p:pic>
    </p:spTree>
    <p:extLst>
      <p:ext uri="{BB962C8B-B14F-4D97-AF65-F5344CB8AC3E}">
        <p14:creationId xmlns:p14="http://schemas.microsoft.com/office/powerpoint/2010/main" val="15224594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4"/>
            <a:ext cx="12193057" cy="6858594"/>
          </a:xfrm>
          <a:prstGeom prst="rect">
            <a:avLst/>
          </a:prstGeom>
        </p:spPr>
      </p:pic>
      <p:sp>
        <p:nvSpPr>
          <p:cNvPr id="14" name="Rectangle 13"/>
          <p:cNvSpPr/>
          <p:nvPr/>
        </p:nvSpPr>
        <p:spPr>
          <a:xfrm>
            <a:off x="809469" y="4962258"/>
            <a:ext cx="6805538" cy="15591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24459" y="3391592"/>
            <a:ext cx="6805538" cy="155911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09469" y="1833359"/>
            <a:ext cx="6805538" cy="155911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09469" y="320637"/>
            <a:ext cx="6805538" cy="155911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7180291" y="-138083"/>
            <a:ext cx="4052897" cy="1878293"/>
          </a:xfrm>
          <a:prstGeom prst="rect">
            <a:avLst/>
          </a:prstGeom>
        </p:spPr>
      </p:pic>
      <p:sp>
        <p:nvSpPr>
          <p:cNvPr id="4" name="TextBox 3"/>
          <p:cNvSpPr txBox="1"/>
          <p:nvPr/>
        </p:nvSpPr>
        <p:spPr>
          <a:xfrm>
            <a:off x="570701" y="367374"/>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Con ong làm mật, yêu hoa</a:t>
            </a:r>
          </a:p>
          <a:p>
            <a:pPr algn="ctr">
              <a:lnSpc>
                <a:spcPct val="85000"/>
              </a:lnSpc>
            </a:pPr>
            <a:r>
              <a:rPr lang="vi-VN" sz="2800">
                <a:solidFill>
                  <a:srgbClr val="002060"/>
                </a:solidFill>
                <a:latin typeface="Cambria" panose="02040503050406030204" pitchFamily="18" charset="0"/>
                <a:ea typeface="Cambria" panose="02040503050406030204" pitchFamily="18" charset="0"/>
              </a:rPr>
              <a:t>Con cá bơi, yêu nước; con chim ca, yêu trời</a:t>
            </a:r>
          </a:p>
          <a:p>
            <a:pPr algn="ctr">
              <a:lnSpc>
                <a:spcPct val="85000"/>
              </a:lnSpc>
            </a:pPr>
            <a:r>
              <a:rPr lang="vi-VN" sz="2800">
                <a:solidFill>
                  <a:srgbClr val="002060"/>
                </a:solidFill>
                <a:latin typeface="Cambria" panose="02040503050406030204" pitchFamily="18" charset="0"/>
                <a:ea typeface="Cambria" panose="02040503050406030204" pitchFamily="18" charset="0"/>
              </a:rPr>
              <a:t>Con người muốn sống, con ơi</a:t>
            </a:r>
          </a:p>
          <a:p>
            <a:pPr algn="ctr">
              <a:lnSpc>
                <a:spcPct val="85000"/>
              </a:lnSpc>
            </a:pPr>
            <a:r>
              <a:rPr lang="vi-VN" sz="2800">
                <a:solidFill>
                  <a:srgbClr val="002060"/>
                </a:solidFill>
                <a:latin typeface="Cambria" panose="02040503050406030204" pitchFamily="18" charset="0"/>
                <a:ea typeface="Cambria" panose="02040503050406030204" pitchFamily="18" charset="0"/>
              </a:rPr>
              <a:t>Phải yêu đồng chí, yêu người anh em</a:t>
            </a:r>
            <a:r>
              <a:rPr lang="vi-VN" sz="2800" smtClean="0">
                <a:solidFill>
                  <a:srgbClr val="002060"/>
                </a:solidFill>
                <a:latin typeface="Cambria" panose="02040503050406030204" pitchFamily="18" charset="0"/>
                <a:ea typeface="Cambria" panose="02040503050406030204" pitchFamily="18" charset="0"/>
              </a:rPr>
              <a:t>.</a:t>
            </a:r>
            <a:endParaRPr lang="vi-VN" sz="2800">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649215" y="1909733"/>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Một ngôi sao, chẳng sáng đêm</a:t>
            </a:r>
          </a:p>
          <a:p>
            <a:pPr algn="ctr">
              <a:lnSpc>
                <a:spcPct val="85000"/>
              </a:lnSpc>
            </a:pPr>
            <a:r>
              <a:rPr lang="vi-VN" sz="2800">
                <a:solidFill>
                  <a:srgbClr val="002060"/>
                </a:solidFill>
                <a:latin typeface="Cambria" panose="02040503050406030204" pitchFamily="18" charset="0"/>
                <a:ea typeface="Cambria" panose="02040503050406030204" pitchFamily="18" charset="0"/>
              </a:rPr>
              <a:t>Một thân lúa chín, chẳng nên mùa vàng.</a:t>
            </a:r>
          </a:p>
          <a:p>
            <a:pPr algn="ctr">
              <a:lnSpc>
                <a:spcPct val="85000"/>
              </a:lnSpc>
            </a:pPr>
            <a:r>
              <a:rPr lang="vi-VN" sz="2800">
                <a:solidFill>
                  <a:srgbClr val="002060"/>
                </a:solidFill>
                <a:latin typeface="Cambria" panose="02040503050406030204" pitchFamily="18" charset="0"/>
                <a:ea typeface="Cambria" panose="02040503050406030204" pitchFamily="18" charset="0"/>
              </a:rPr>
              <a:t>Một người – đâu phải nhân gian?</a:t>
            </a:r>
          </a:p>
          <a:p>
            <a:pPr algn="ctr">
              <a:lnSpc>
                <a:spcPct val="85000"/>
              </a:lnSpc>
            </a:pPr>
            <a:r>
              <a:rPr lang="vi-VN" sz="2800">
                <a:solidFill>
                  <a:srgbClr val="002060"/>
                </a:solidFill>
                <a:latin typeface="Cambria" panose="02040503050406030204" pitchFamily="18" charset="0"/>
                <a:ea typeface="Cambria" panose="02040503050406030204" pitchFamily="18" charset="0"/>
              </a:rPr>
              <a:t>Sống chăng, một đốm lửa tàn mà thôi</a:t>
            </a:r>
            <a:r>
              <a:rPr lang="vi-VN" sz="2800" smtClean="0">
                <a:solidFill>
                  <a:srgbClr val="002060"/>
                </a:solidFill>
                <a:latin typeface="Cambria" panose="02040503050406030204" pitchFamily="18" charset="0"/>
                <a:ea typeface="Cambria" panose="02040503050406030204" pitchFamily="18" charset="0"/>
              </a:rPr>
              <a:t>!</a:t>
            </a:r>
            <a:endParaRPr lang="vi-VN" sz="2800">
              <a:solidFill>
                <a:srgbClr val="002060"/>
              </a:solidFill>
              <a:latin typeface="Cambria" panose="02040503050406030204" pitchFamily="18" charset="0"/>
              <a:ea typeface="Cambria" panose="02040503050406030204" pitchFamily="18" charset="0"/>
            </a:endParaRPr>
          </a:p>
        </p:txBody>
      </p:sp>
      <p:sp>
        <p:nvSpPr>
          <p:cNvPr id="7" name="TextBox 6"/>
          <p:cNvSpPr txBox="1"/>
          <p:nvPr/>
        </p:nvSpPr>
        <p:spPr>
          <a:xfrm>
            <a:off x="367796" y="3453859"/>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Núi cao bởi có đất bồi</a:t>
            </a:r>
          </a:p>
          <a:p>
            <a:pPr algn="ctr">
              <a:lnSpc>
                <a:spcPct val="85000"/>
              </a:lnSpc>
            </a:pPr>
            <a:r>
              <a:rPr lang="vi-VN" sz="2800">
                <a:solidFill>
                  <a:srgbClr val="002060"/>
                </a:solidFill>
                <a:latin typeface="Cambria" panose="02040503050406030204" pitchFamily="18" charset="0"/>
                <a:ea typeface="Cambria" panose="02040503050406030204" pitchFamily="18" charset="0"/>
              </a:rPr>
              <a:t>Núi chê đất thấp, núi ngồi ở đâu?</a:t>
            </a:r>
          </a:p>
          <a:p>
            <a:pPr algn="ctr">
              <a:lnSpc>
                <a:spcPct val="85000"/>
              </a:lnSpc>
            </a:pPr>
            <a:r>
              <a:rPr lang="vi-VN" sz="2800">
                <a:solidFill>
                  <a:srgbClr val="002060"/>
                </a:solidFill>
                <a:latin typeface="Cambria" panose="02040503050406030204" pitchFamily="18" charset="0"/>
                <a:ea typeface="Cambria" panose="02040503050406030204" pitchFamily="18" charset="0"/>
              </a:rPr>
              <a:t>Muôn dòng sông đổ biển sâu</a:t>
            </a:r>
          </a:p>
          <a:p>
            <a:pPr algn="ctr">
              <a:lnSpc>
                <a:spcPct val="85000"/>
              </a:lnSpc>
            </a:pPr>
            <a:r>
              <a:rPr lang="vi-VN" sz="2800">
                <a:solidFill>
                  <a:srgbClr val="002060"/>
                </a:solidFill>
                <a:latin typeface="Cambria" panose="02040503050406030204" pitchFamily="18" charset="0"/>
                <a:ea typeface="Cambria" panose="02040503050406030204" pitchFamily="18" charset="0"/>
              </a:rPr>
              <a:t>Biển chê sông nhỏ, biển đâu nước </a:t>
            </a:r>
            <a:r>
              <a:rPr lang="vi-VN" sz="2800" smtClean="0">
                <a:solidFill>
                  <a:srgbClr val="002060"/>
                </a:solidFill>
                <a:latin typeface="Cambria" panose="02040503050406030204" pitchFamily="18" charset="0"/>
                <a:ea typeface="Cambria" panose="02040503050406030204" pitchFamily="18" charset="0"/>
              </a:rPr>
              <a:t>còn?</a:t>
            </a:r>
            <a:endParaRPr lang="vi-VN" sz="2800">
              <a:solidFill>
                <a:srgbClr val="002060"/>
              </a:solidFill>
              <a:latin typeface="Cambria" panose="02040503050406030204" pitchFamily="18" charset="0"/>
              <a:ea typeface="Cambria" panose="02040503050406030204" pitchFamily="18" charset="0"/>
            </a:endParaRPr>
          </a:p>
        </p:txBody>
      </p:sp>
      <p:sp>
        <p:nvSpPr>
          <p:cNvPr id="8" name="TextBox 7"/>
          <p:cNvSpPr txBox="1"/>
          <p:nvPr/>
        </p:nvSpPr>
        <p:spPr>
          <a:xfrm>
            <a:off x="555711" y="5011208"/>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Tre già yêu lấy măng non</a:t>
            </a:r>
          </a:p>
          <a:p>
            <a:pPr algn="ctr">
              <a:lnSpc>
                <a:spcPct val="85000"/>
              </a:lnSpc>
            </a:pPr>
            <a:r>
              <a:rPr lang="vi-VN" sz="2800">
                <a:solidFill>
                  <a:srgbClr val="002060"/>
                </a:solidFill>
                <a:latin typeface="Cambria" panose="02040503050406030204" pitchFamily="18" charset="0"/>
                <a:ea typeface="Cambria" panose="02040503050406030204" pitchFamily="18" charset="0"/>
              </a:rPr>
              <a:t>Chắt chiu như mẹ yêu con tháng ngày</a:t>
            </a:r>
          </a:p>
          <a:p>
            <a:pPr algn="ctr">
              <a:lnSpc>
                <a:spcPct val="85000"/>
              </a:lnSpc>
            </a:pPr>
            <a:r>
              <a:rPr lang="vi-VN" sz="2800">
                <a:solidFill>
                  <a:srgbClr val="002060"/>
                </a:solidFill>
                <a:latin typeface="Cambria" panose="02040503050406030204" pitchFamily="18" charset="0"/>
                <a:ea typeface="Cambria" panose="02040503050406030204" pitchFamily="18" charset="0"/>
              </a:rPr>
              <a:t>Mai sau con lớn hơn thầy</a:t>
            </a:r>
          </a:p>
          <a:p>
            <a:pPr algn="ctr">
              <a:lnSpc>
                <a:spcPct val="85000"/>
              </a:lnSpc>
            </a:pPr>
            <a:r>
              <a:rPr lang="vi-VN" sz="2800">
                <a:solidFill>
                  <a:srgbClr val="002060"/>
                </a:solidFill>
                <a:latin typeface="Cambria" panose="02040503050406030204" pitchFamily="18" charset="0"/>
                <a:ea typeface="Cambria" panose="02040503050406030204" pitchFamily="18" charset="0"/>
              </a:rPr>
              <a:t>Các con ôm cả hai tay đất tròn.</a:t>
            </a:r>
          </a:p>
        </p:txBody>
      </p:sp>
      <p:pic>
        <p:nvPicPr>
          <p:cNvPr id="9" name="Picture 8"/>
          <p:cNvPicPr>
            <a:picLocks noChangeAspect="1"/>
          </p:cNvPicPr>
          <p:nvPr/>
        </p:nvPicPr>
        <p:blipFill>
          <a:blip r:embed="rId4"/>
          <a:stretch>
            <a:fillRect/>
          </a:stretch>
        </p:blipFill>
        <p:spPr>
          <a:xfrm>
            <a:off x="6570366" y="6236358"/>
            <a:ext cx="2222444" cy="924140"/>
          </a:xfrm>
          <a:prstGeom prst="rect">
            <a:avLst/>
          </a:prstGeom>
        </p:spPr>
      </p:pic>
      <p:pic>
        <p:nvPicPr>
          <p:cNvPr id="5" name="Picture 4"/>
          <p:cNvPicPr>
            <a:picLocks noChangeAspect="1"/>
          </p:cNvPicPr>
          <p:nvPr/>
        </p:nvPicPr>
        <p:blipFill>
          <a:blip r:embed="rId5"/>
          <a:stretch>
            <a:fillRect/>
          </a:stretch>
        </p:blipFill>
        <p:spPr>
          <a:xfrm>
            <a:off x="6915635" y="2782440"/>
            <a:ext cx="5700254" cy="3231160"/>
          </a:xfrm>
          <a:prstGeom prst="rect">
            <a:avLst/>
          </a:prstGeom>
        </p:spPr>
      </p:pic>
    </p:spTree>
    <p:extLst>
      <p:ext uri="{BB962C8B-B14F-4D97-AF65-F5344CB8AC3E}">
        <p14:creationId xmlns:p14="http://schemas.microsoft.com/office/powerpoint/2010/main" val="2039629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2" grpId="0" animBg="1"/>
      <p:bldP spid="11"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TotalTime>
  <Words>1277</Words>
  <Application>Microsoft Office PowerPoint</Application>
  <PresentationFormat>Widescreen</PresentationFormat>
  <Paragraphs>135</Paragraphs>
  <Slides>27</Slides>
  <Notes>7</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27</vt:i4>
      </vt:variant>
    </vt:vector>
  </HeadingPairs>
  <TitlesOfParts>
    <vt:vector size="44" baseType="lpstr">
      <vt:lpstr>#9Slide07 HoneyCream</vt:lpstr>
      <vt:lpstr>Arial</vt:lpstr>
      <vt:lpstr>Arial Black</vt:lpstr>
      <vt:lpstr>Calibri</vt:lpstr>
      <vt:lpstr>Cambria</vt:lpstr>
      <vt:lpstr>等线</vt:lpstr>
      <vt:lpstr>等线</vt:lpstr>
      <vt:lpstr>SVN-Newton</vt:lpstr>
      <vt:lpstr>Times New Roman</vt:lpstr>
      <vt:lpstr>UTM Avo</vt:lpstr>
      <vt:lpstr>UTM Futura Extra</vt:lpstr>
      <vt:lpstr>UTM Wedding K&amp;T</vt:lpstr>
      <vt:lpstr>思源黑体 CN Bold</vt:lpstr>
      <vt:lpstr>思源黑体 CN Regular</vt:lpstr>
      <vt:lpstr>阿里巴巴普惠体</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Laptop T&amp;T</cp:lastModifiedBy>
  <cp:revision>33</cp:revision>
  <dcterms:created xsi:type="dcterms:W3CDTF">2023-12-11T15:54:47Z</dcterms:created>
  <dcterms:modified xsi:type="dcterms:W3CDTF">2023-12-21T07:32:27Z</dcterms:modified>
</cp:coreProperties>
</file>