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37" r:id="rId3"/>
    <p:sldId id="300" r:id="rId4"/>
    <p:sldId id="331" r:id="rId5"/>
    <p:sldId id="296" r:id="rId6"/>
    <p:sldId id="302" r:id="rId7"/>
    <p:sldId id="326" r:id="rId8"/>
    <p:sldId id="327" r:id="rId9"/>
    <p:sldId id="303" r:id="rId10"/>
    <p:sldId id="332" r:id="rId11"/>
    <p:sldId id="328" r:id="rId12"/>
    <p:sldId id="335" r:id="rId13"/>
    <p:sldId id="333" r:id="rId14"/>
    <p:sldId id="334" r:id="rId15"/>
    <p:sldId id="336" r:id="rId16"/>
    <p:sldId id="329" r:id="rId17"/>
    <p:sldId id="324" r:id="rId18"/>
    <p:sldId id="315" r:id="rId19"/>
    <p:sldId id="316" r:id="rId20"/>
    <p:sldId id="317" r:id="rId21"/>
    <p:sldId id="318" r:id="rId22"/>
    <p:sldId id="320" r:id="rId23"/>
    <p:sldId id="321" r:id="rId24"/>
    <p:sldId id="322" r:id="rId25"/>
    <p:sldId id="323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33CC"/>
    <a:srgbClr val="FF0066"/>
    <a:srgbClr val="008000"/>
    <a:srgbClr val="808000"/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/>
    <p:restoredTop sz="94320"/>
  </p:normalViewPr>
  <p:slideViewPr>
    <p:cSldViewPr showGuides="1">
      <p:cViewPr varScale="1">
        <p:scale>
          <a:sx n="72" d="100"/>
          <a:sy n="72" d="100"/>
        </p:scale>
        <p:origin x="936" y="64"/>
      </p:cViewPr>
      <p:guideLst>
        <p:guide orient="horz" pos="215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r>
              <a:rPr sz="1200" b="0" dirty="0">
                <a:latin typeface="Arial" panose="020B0604020202020204" pitchFamily="34" charset="0"/>
              </a:rPr>
              <a:t>thứ 6 ngày 11 tháng 4 năm 2008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ffectLst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  <a:t>‹#›</a:t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r>
              <a:rPr sz="1200" b="0" dirty="0">
                <a:latin typeface="Arial" panose="020B0604020202020204" pitchFamily="34" charset="0"/>
              </a:rPr>
              <a:t>thứ 6 ngày 11 tháng 4 năm 2008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ffectLst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b="0" dirty="0">
                <a:latin typeface="Arial" panose="020B0604020202020204" pitchFamily="34" charset="0"/>
              </a:rPr>
              <a:t>‹#›</a:t>
            </a:fld>
            <a:endParaRPr lang="en-US" altLang="en-US" sz="1200" b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altLang="en-US" sz="120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Click to edit Master text styles</a:t>
            </a:r>
          </a:p>
          <a:p>
            <a:pPr lvl="1"/>
            <a:r>
              <a:rPr lang="vi-VN" altLang="en-US" dirty="0"/>
              <a:t>Second level</a:t>
            </a:r>
          </a:p>
          <a:p>
            <a:pPr lvl="2"/>
            <a:r>
              <a:rPr lang="vi-VN" altLang="en-US" dirty="0"/>
              <a:t>Third level</a:t>
            </a:r>
          </a:p>
          <a:p>
            <a:pPr lvl="3"/>
            <a:r>
              <a:rPr lang="vi-VN" altLang="en-US" dirty="0"/>
              <a:t>Fourth level</a:t>
            </a:r>
          </a:p>
          <a:p>
            <a:pPr lvl="4"/>
            <a:r>
              <a:rPr lang="vi-VN" altLang="en-US" dirty="0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altLang="en-US" dirty="0"/>
              <a:t>‹#›</a:t>
            </a:fld>
            <a:endParaRPr lang="vi-VN" alt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Tahoma" panose="020B0604030504040204" pitchFamily="34" charset="0"/>
              </a:rPr>
              <a:t>‹#›</a:t>
            </a:fld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684213" y="2130425"/>
            <a:ext cx="7775575" cy="1470025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en-US" altLang="en-US" dirty="0"/>
          </a:p>
        </p:txBody>
      </p:sp>
      <p:sp>
        <p:nvSpPr>
          <p:cNvPr id="3075" name="Text 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lIns="91424" tIns="45712" rIns="91424" bIns="45712">
            <a:spAutoFit/>
          </a:bodyPr>
          <a:lstStyle/>
          <a:p>
            <a:pPr defTabSz="135890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en-US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0" name="Picture 4" descr="12625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701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image0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981200"/>
            <a:ext cx="21336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image0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05000"/>
            <a:ext cx="21336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7" descr="Picture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733800"/>
            <a:ext cx="3351213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Picture 8" descr="XMASCA~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971800"/>
            <a:ext cx="198120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9" descr="Picture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" y="3581400"/>
            <a:ext cx="2743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6" name="Picture 10" descr="Picture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0" y="3771900"/>
            <a:ext cx="2819400" cy="2506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WordArt 11" descr="Narrow vertical"/>
          <p:cNvSpPr>
            <a:spLocks noTextEdit="1"/>
          </p:cNvSpPr>
          <p:nvPr/>
        </p:nvSpPr>
        <p:spPr>
          <a:xfrm>
            <a:off x="2857500" y="1709420"/>
            <a:ext cx="381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9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8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</a:p>
        </p:txBody>
      </p:sp>
      <p:sp>
        <p:nvSpPr>
          <p:cNvPr id="3085" name="WordArt 13" descr="Narrow vertical"/>
          <p:cNvSpPr>
            <a:spLocks noTextEdit="1"/>
          </p:cNvSpPr>
          <p:nvPr/>
        </p:nvSpPr>
        <p:spPr>
          <a:xfrm>
            <a:off x="2476500" y="6076950"/>
            <a:ext cx="55245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2200" b="1">
              <a:ln w="12700" cap="flat" cmpd="sng">
                <a:solidFill>
                  <a:srgbClr val="0033CC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8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1"/>
          <p:cNvSpPr txBox="1"/>
          <p:nvPr/>
        </p:nvSpPr>
        <p:spPr>
          <a:xfrm>
            <a:off x="171450" y="1384300"/>
            <a:ext cx="78882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 (theo mẫu):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291" name="Straight Connector 23"/>
          <p:cNvCxnSpPr/>
          <p:nvPr/>
        </p:nvCxnSpPr>
        <p:spPr>
          <a:xfrm>
            <a:off x="1371600" y="1892300"/>
            <a:ext cx="2286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292" name="TextBox 1"/>
          <p:cNvSpPr txBox="1"/>
          <p:nvPr/>
        </p:nvSpPr>
        <p:spPr>
          <a:xfrm>
            <a:off x="171450" y="1930400"/>
            <a:ext cx="508635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5285m = 5km 285m = 5,285km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1827m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2063m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702m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34dm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786cm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408cm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6258g = 6kg 258g = 6,258kg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2065g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.kg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8047kg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tấn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=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tấn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0463" y="2219325"/>
            <a:ext cx="62690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5285m = 5km 285m = 5,285km 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925" y="3657600"/>
            <a:ext cx="152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5285m = 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114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313" y="3684588"/>
            <a:ext cx="1219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5700" y="3702050"/>
            <a:ext cx="1447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+ 285m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8075" y="3709988"/>
            <a:ext cx="121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5km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1700" y="3709988"/>
            <a:ext cx="1447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+ 285m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2350" y="3657600"/>
            <a:ext cx="21494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5km 285m =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70225" y="3352800"/>
            <a:ext cx="1981200" cy="1133475"/>
            <a:chOff x="3048000" y="3124200"/>
            <a:chExt cx="1981200" cy="1132820"/>
          </a:xfrm>
        </p:grpSpPr>
        <p:sp>
          <p:nvSpPr>
            <p:cNvPr id="13327" name="TextBox 19"/>
            <p:cNvSpPr txBox="1"/>
            <p:nvPr/>
          </p:nvSpPr>
          <p:spPr>
            <a:xfrm>
              <a:off x="3048000" y="3429000"/>
              <a:ext cx="381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29000" y="3723928"/>
              <a:ext cx="758825" cy="9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9" name="TextBox 22"/>
            <p:cNvSpPr txBox="1"/>
            <p:nvPr/>
          </p:nvSpPr>
          <p:spPr>
            <a:xfrm>
              <a:off x="3327779" y="3124200"/>
              <a:ext cx="859808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285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30" name="TextBox 23"/>
            <p:cNvSpPr txBox="1"/>
            <p:nvPr/>
          </p:nvSpPr>
          <p:spPr>
            <a:xfrm>
              <a:off x="3291385" y="3733800"/>
              <a:ext cx="100169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31" name="TextBox 26"/>
            <p:cNvSpPr txBox="1"/>
            <p:nvPr/>
          </p:nvSpPr>
          <p:spPr>
            <a:xfrm>
              <a:off x="4267200" y="3429000"/>
              <a:ext cx="762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18075" y="3700463"/>
            <a:ext cx="178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5,285km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4" name="TextBox 11"/>
          <p:cNvSpPr txBox="1"/>
          <p:nvPr/>
        </p:nvSpPr>
        <p:spPr>
          <a:xfrm>
            <a:off x="19050" y="1687513"/>
            <a:ext cx="788828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 (theo mẫu):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325" name="Straight Connector 23"/>
          <p:cNvCxnSpPr/>
          <p:nvPr/>
        </p:nvCxnSpPr>
        <p:spPr>
          <a:xfrm>
            <a:off x="1193800" y="2133600"/>
            <a:ext cx="2286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7132638" y="3714750"/>
            <a:ext cx="2087562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5km 285m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9" grpId="0"/>
      <p:bldP spid="30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1"/>
          <p:cNvSpPr txBox="1"/>
          <p:nvPr/>
        </p:nvSpPr>
        <p:spPr>
          <a:xfrm>
            <a:off x="228600" y="11113"/>
            <a:ext cx="788828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 (theo mẫu):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914400"/>
            <a:ext cx="8134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5285m = .... km ...........m = ..............km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1827m = ….....km ….......m = ….....…km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2063m = ….......km …........m = …...… km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702m = …......km …......m = ….....… km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9144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425" y="914400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914400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5,285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8796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879600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827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1879600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1,827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828925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828925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0838" y="2801938"/>
            <a:ext cx="11985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2,063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000" y="3776663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1200" y="3776663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3013" y="3798888"/>
            <a:ext cx="12001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0,702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36512" y="1752600"/>
            <a:ext cx="91440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34dm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....m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...dm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786cm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....m ...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408cm = ..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...cm =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810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381000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810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575" y="1736725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736725"/>
            <a:ext cx="714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1736725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7,86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700" y="3065463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7725" y="3065463"/>
            <a:ext cx="714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041650"/>
            <a:ext cx="11985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4,08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733800"/>
            <a:ext cx="6400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6258g =.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.kg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TextBox 11"/>
          <p:cNvSpPr txBox="1"/>
          <p:nvPr/>
        </p:nvSpPr>
        <p:spPr>
          <a:xfrm>
            <a:off x="990600" y="2876550"/>
            <a:ext cx="78882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 (theo mẫu):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388" name="Straight Connector 23"/>
          <p:cNvCxnSpPr/>
          <p:nvPr/>
        </p:nvCxnSpPr>
        <p:spPr>
          <a:xfrm>
            <a:off x="1193800" y="1981200"/>
            <a:ext cx="2286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4443413" y="3733800"/>
            <a:ext cx="7239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</a:t>
            </a:r>
            <a:endParaRPr lang="en-US" altLang="en-US" sz="2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7538" y="3763963"/>
            <a:ext cx="9921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6,258</a:t>
            </a:r>
            <a:endParaRPr lang="en-US" altLang="en-US" sz="2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16313" y="3733800"/>
            <a:ext cx="363537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6258g = ..........kg ................g = ...............kg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2065g = ..............kg .............g = ................kg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8047kg = ..............tấn ...............kg = ......... tấn</a:t>
            </a:r>
          </a:p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6002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6525" y="1579563"/>
            <a:ext cx="120015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6,258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600200"/>
            <a:ext cx="106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5146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514600"/>
            <a:ext cx="106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514600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2,065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38" y="35814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570288"/>
            <a:ext cx="10668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476625"/>
            <a:ext cx="1198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8,047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 bwMode="auto">
          <a:xfrm>
            <a:off x="688975" y="2209800"/>
            <a:ext cx="7524750" cy="2743200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653" y="3124200"/>
            <a:ext cx="6754147" cy="963543"/>
          </a:xfrm>
          <a:prstGeom prst="rect">
            <a:avLst/>
          </a:prstGeom>
          <a:noFill/>
        </p:spPr>
        <p:txBody>
          <a:bodyPr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4000" b="1" i="0" u="none" strike="noStrike" kern="1200" cap="none" spc="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4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0" y="1066800"/>
            <a:ext cx="9144000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5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/>
          <p:nvPr/>
        </p:nvSpPr>
        <p:spPr>
          <a:xfrm>
            <a:off x="673100" y="574675"/>
            <a:ext cx="8321675" cy="5432425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9460" name="Rectangle 5"/>
          <p:cNvSpPr/>
          <p:nvPr/>
        </p:nvSpPr>
        <p:spPr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066800" y="1706563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/>
          <a:p>
            <a:pPr marL="342900" indent="-342900">
              <a:buNone/>
            </a:pPr>
            <a:r>
              <a:rPr sz="28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0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cân gạo nặng bao nhiêu?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3g	              	  B. 3hg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3dag                    D. 3kg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462" name="Group 7"/>
          <p:cNvGrpSpPr/>
          <p:nvPr/>
        </p:nvGrpSpPr>
        <p:grpSpPr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9474" name="Picture 8" descr="Picture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60" cy="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5" name="Text Box 9"/>
            <p:cNvSpPr txBox="1"/>
            <p:nvPr/>
          </p:nvSpPr>
          <p:spPr>
            <a:xfrm>
              <a:off x="384" y="24"/>
              <a:ext cx="981" cy="389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Câu 1</a:t>
              </a:r>
            </a:p>
          </p:txBody>
        </p:sp>
      </p:grpSp>
      <p:pic>
        <p:nvPicPr>
          <p:cNvPr id="19463" name="Picture 10" descr="6282A33D3F464C77A9A4C1352497B7A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029200"/>
            <a:ext cx="952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AutoShape 16"/>
          <p:cNvSpPr/>
          <p:nvPr/>
        </p:nvSpPr>
        <p:spPr>
          <a:xfrm>
            <a:off x="37528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40" name="AutoShape 17"/>
          <p:cNvSpPr/>
          <p:nvPr/>
        </p:nvSpPr>
        <p:spPr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8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1" name="AutoShape 18"/>
          <p:cNvSpPr/>
          <p:nvPr/>
        </p:nvSpPr>
        <p:spPr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2" name="AutoShape 19"/>
          <p:cNvSpPr/>
          <p:nvPr/>
        </p:nvSpPr>
        <p:spPr>
          <a:xfrm>
            <a:off x="3759200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43" name="Group 47"/>
          <p:cNvGrpSpPr/>
          <p:nvPr/>
        </p:nvGrpSpPr>
        <p:grpSpPr bwMode="auto">
          <a:xfrm>
            <a:off x="1952625" y="3810000"/>
            <a:ext cx="4876800" cy="1981200"/>
            <a:chOff x="912" y="2592"/>
            <a:chExt cx="3072" cy="960"/>
          </a:xfrm>
          <a:solidFill>
            <a:srgbClr val="FFFF00"/>
          </a:solidFill>
        </p:grpSpPr>
        <p:sp>
          <p:nvSpPr>
            <p:cNvPr id="18450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5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</a:p>
          </p:txBody>
        </p:sp>
      </p:grpSp>
      <p:graphicFrame>
        <p:nvGraphicFramePr>
          <p:cNvPr id="19469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4024313" y="2560638"/>
            <a:ext cx="11826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3kg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AutoShape 19"/>
          <p:cNvSpPr/>
          <p:nvPr/>
        </p:nvSpPr>
        <p:spPr>
          <a:xfrm>
            <a:off x="37719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50" name="AutoShape 19"/>
          <p:cNvSpPr/>
          <p:nvPr/>
        </p:nvSpPr>
        <p:spPr>
          <a:xfrm>
            <a:off x="37592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19473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7875" y="2282825"/>
            <a:ext cx="14986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 animBg="1"/>
      <p:bldP spid="40" grpId="0" animBg="1"/>
      <p:bldP spid="41" grpId="0" animBg="1"/>
      <p:bldP spid="42" grpId="0" animBg="1"/>
      <p:bldP spid="48" grpId="0"/>
      <p:bldP spid="48" grpId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/>
          <p:nvPr/>
        </p:nvSpPr>
        <p:spPr>
          <a:xfrm>
            <a:off x="673100" y="574675"/>
            <a:ext cx="8321675" cy="5432425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0484" name="Rectangle 5"/>
          <p:cNvSpPr/>
          <p:nvPr/>
        </p:nvSpPr>
        <p:spPr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1739900"/>
            <a:ext cx="762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/>
          <a:p>
            <a:pPr marL="342900" indent="-342900">
              <a:buNone/>
            </a:pPr>
            <a:r>
              <a:rPr sz="28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túi đựng 100g bông v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túi đựng </a:t>
            </a:r>
          </a:p>
          <a:p>
            <a:pPr marL="342900" indent="-342900">
              <a:buNone/>
            </a:pP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100g sắt. Hỏi túi n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nặng hơn?</a:t>
            </a:r>
          </a:p>
          <a:p>
            <a:pPr marL="342900" indent="-342900" eaLnBrk="1" hangingPunct="1">
              <a:buAutoNum type="alphaU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 bông nặng hơn	     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Túi sắt nặng hơn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Hai túi nặng bằng nhau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486" name="Group 7"/>
          <p:cNvGrpSpPr/>
          <p:nvPr/>
        </p:nvGrpSpPr>
        <p:grpSpPr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20498" name="Picture 8" descr="Picture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60" cy="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9" name="Text Box 9"/>
            <p:cNvSpPr txBox="1"/>
            <p:nvPr/>
          </p:nvSpPr>
          <p:spPr>
            <a:xfrm>
              <a:off x="384" y="24"/>
              <a:ext cx="981" cy="389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Câu 2</a:t>
              </a:r>
            </a:p>
          </p:txBody>
        </p:sp>
      </p:grpSp>
      <p:pic>
        <p:nvPicPr>
          <p:cNvPr id="20487" name="Picture 10" descr="6282A33D3F464C77A9A4C1352497B7A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029200"/>
            <a:ext cx="952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AutoShape 16"/>
          <p:cNvSpPr/>
          <p:nvPr/>
        </p:nvSpPr>
        <p:spPr>
          <a:xfrm>
            <a:off x="37528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3" name="AutoShape 17"/>
          <p:cNvSpPr/>
          <p:nvPr/>
        </p:nvSpPr>
        <p:spPr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8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4" name="AutoShape 18"/>
          <p:cNvSpPr/>
          <p:nvPr/>
        </p:nvSpPr>
        <p:spPr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5" name="AutoShape 19"/>
          <p:cNvSpPr/>
          <p:nvPr/>
        </p:nvSpPr>
        <p:spPr>
          <a:xfrm>
            <a:off x="3759200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16" name="Group 47"/>
          <p:cNvGrpSpPr/>
          <p:nvPr/>
        </p:nvGrpSpPr>
        <p:grpSpPr bwMode="auto">
          <a:xfrm>
            <a:off x="2286000" y="4267200"/>
            <a:ext cx="4267200" cy="1524000"/>
            <a:chOff x="912" y="2592"/>
            <a:chExt cx="3072" cy="960"/>
          </a:xfrm>
          <a:solidFill>
            <a:srgbClr val="FFFF00"/>
          </a:solidFill>
        </p:grpSpPr>
        <p:sp>
          <p:nvSpPr>
            <p:cNvPr id="19474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7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</a:p>
          </p:txBody>
        </p:sp>
      </p:grpSp>
      <p:graphicFrame>
        <p:nvGraphicFramePr>
          <p:cNvPr id="20493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066800" y="3451225"/>
            <a:ext cx="42608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túi nặng bằng nhau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AutoShape 19"/>
          <p:cNvSpPr/>
          <p:nvPr/>
        </p:nvSpPr>
        <p:spPr>
          <a:xfrm>
            <a:off x="37719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3" name="AutoShape 19"/>
          <p:cNvSpPr/>
          <p:nvPr/>
        </p:nvSpPr>
        <p:spPr>
          <a:xfrm>
            <a:off x="37592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20497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2189163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21" grpId="0"/>
      <p:bldP spid="21" grpId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/>
          <p:nvPr/>
        </p:nvSpPr>
        <p:spPr>
          <a:xfrm>
            <a:off x="673100" y="574675"/>
            <a:ext cx="8321675" cy="5432425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1508" name="Rectangle 5"/>
          <p:cNvSpPr/>
          <p:nvPr/>
        </p:nvSpPr>
        <p:spPr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17399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/>
          <a:p>
            <a:pPr marL="342900" indent="-342900">
              <a:buNone/>
            </a:pPr>
            <a:r>
              <a:rPr sz="28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lạng kẹo l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</a:p>
          <a:p>
            <a:pPr marL="342900" indent="-342900" eaLnBrk="1" hangingPunct="1">
              <a:buAutoNum type="alphaU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100dag			B.  100hg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100g			D. 1000g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10" name="Group 7"/>
          <p:cNvGrpSpPr/>
          <p:nvPr/>
        </p:nvGrpSpPr>
        <p:grpSpPr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21522" name="Picture 8" descr="Picture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60" cy="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23" name="Text Box 9"/>
            <p:cNvSpPr txBox="1"/>
            <p:nvPr/>
          </p:nvSpPr>
          <p:spPr>
            <a:xfrm>
              <a:off x="384" y="24"/>
              <a:ext cx="981" cy="389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Câu 3</a:t>
              </a:r>
            </a:p>
          </p:txBody>
        </p:sp>
      </p:grpSp>
      <p:pic>
        <p:nvPicPr>
          <p:cNvPr id="21511" name="Picture 10" descr="6282A33D3F464C77A9A4C1352497B7A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029200"/>
            <a:ext cx="952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AutoShape 16"/>
          <p:cNvSpPr/>
          <p:nvPr/>
        </p:nvSpPr>
        <p:spPr>
          <a:xfrm>
            <a:off x="37528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3" name="AutoShape 17"/>
          <p:cNvSpPr/>
          <p:nvPr/>
        </p:nvSpPr>
        <p:spPr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8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4" name="AutoShape 18"/>
          <p:cNvSpPr/>
          <p:nvPr/>
        </p:nvSpPr>
        <p:spPr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5" name="AutoShape 19"/>
          <p:cNvSpPr/>
          <p:nvPr/>
        </p:nvSpPr>
        <p:spPr>
          <a:xfrm>
            <a:off x="3759200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16" name="Group 47"/>
          <p:cNvGrpSpPr/>
          <p:nvPr/>
        </p:nvGrpSpPr>
        <p:grpSpPr bwMode="auto">
          <a:xfrm>
            <a:off x="2286000" y="3657600"/>
            <a:ext cx="4267200" cy="1524000"/>
            <a:chOff x="912" y="2592"/>
            <a:chExt cx="3072" cy="960"/>
          </a:xfrm>
          <a:solidFill>
            <a:srgbClr val="FFFF00"/>
          </a:solidFill>
        </p:grpSpPr>
        <p:sp>
          <p:nvSpPr>
            <p:cNvPr id="20498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9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</a:p>
          </p:txBody>
        </p:sp>
      </p:grpSp>
      <p:graphicFrame>
        <p:nvGraphicFramePr>
          <p:cNvPr id="21517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066800" y="2590800"/>
            <a:ext cx="13414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100g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AutoShape 19"/>
          <p:cNvSpPr/>
          <p:nvPr/>
        </p:nvSpPr>
        <p:spPr>
          <a:xfrm>
            <a:off x="37719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3" name="AutoShape 19"/>
          <p:cNvSpPr/>
          <p:nvPr/>
        </p:nvSpPr>
        <p:spPr>
          <a:xfrm>
            <a:off x="37592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21521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449513"/>
            <a:ext cx="1738313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21" grpId="0"/>
      <p:bldP spid="21" grpId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BỨC TRANH BÍ MẬT</a:t>
            </a:r>
            <a:endParaRPr kumimoji="0" lang="vi-VN" sz="44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099" name="AutoShape 2" descr="Káº¿t quáº£ hÃ¬nh áº£nh cho hinh tron tam o"/>
          <p:cNvSpPr>
            <a:spLocks noChangeAspect="1"/>
          </p:cNvSpPr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vi-VN" altLang="en-US" dirty="0">
              <a:latin typeface="Tahom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69342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4359564" y="2376948"/>
            <a:ext cx="3429000" cy="226264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364165" y="4639596"/>
            <a:ext cx="3408235" cy="22479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832184" y="2362200"/>
            <a:ext cx="3525964" cy="22860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842839" y="4648200"/>
            <a:ext cx="3506577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143000" y="303213"/>
            <a:ext cx="6324600" cy="1406525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/>
          <p:nvPr/>
        </p:nvSpPr>
        <p:spPr>
          <a:xfrm>
            <a:off x="673100" y="574675"/>
            <a:ext cx="8321675" cy="5432425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2532" name="Rectangle 5"/>
          <p:cNvSpPr/>
          <p:nvPr/>
        </p:nvSpPr>
        <p:spPr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1739900"/>
            <a:ext cx="762000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/>
          <a:p>
            <a:pPr marL="342900" indent="-342900">
              <a:buNone/>
            </a:pPr>
            <a:r>
              <a:rPr sz="28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cây số d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bao nhiêu?</a:t>
            </a:r>
          </a:p>
          <a:p>
            <a:pPr marL="342900" indent="-342900" eaLnBrk="1" hangingPunct="1">
              <a:buAutoNum type="alphaU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9m 			B. 9km</a:t>
            </a: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9hm		D. 9cm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534" name="Group 7"/>
          <p:cNvGrpSpPr/>
          <p:nvPr/>
        </p:nvGrpSpPr>
        <p:grpSpPr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22546" name="Picture 8" descr="Picture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60" cy="4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7" name="Text Box 9"/>
            <p:cNvSpPr txBox="1"/>
            <p:nvPr/>
          </p:nvSpPr>
          <p:spPr>
            <a:xfrm>
              <a:off x="384" y="24"/>
              <a:ext cx="981" cy="389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Câu 4</a:t>
              </a:r>
            </a:p>
          </p:txBody>
        </p:sp>
      </p:grpSp>
      <p:pic>
        <p:nvPicPr>
          <p:cNvPr id="22535" name="Picture 10" descr="6282A33D3F464C77A9A4C1352497B7A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029200"/>
            <a:ext cx="952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AutoShape 16"/>
          <p:cNvSpPr/>
          <p:nvPr/>
        </p:nvSpPr>
        <p:spPr>
          <a:xfrm>
            <a:off x="375285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3" name="AutoShape 17"/>
          <p:cNvSpPr/>
          <p:nvPr/>
        </p:nvSpPr>
        <p:spPr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8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4" name="AutoShape 18"/>
          <p:cNvSpPr/>
          <p:nvPr/>
        </p:nvSpPr>
        <p:spPr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5" name="AutoShape 19"/>
          <p:cNvSpPr/>
          <p:nvPr/>
        </p:nvSpPr>
        <p:spPr>
          <a:xfrm>
            <a:off x="3759200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16" name="Group 47"/>
          <p:cNvGrpSpPr/>
          <p:nvPr/>
        </p:nvGrpSpPr>
        <p:grpSpPr bwMode="auto">
          <a:xfrm>
            <a:off x="2286000" y="3657600"/>
            <a:ext cx="4267200" cy="1524000"/>
            <a:chOff x="912" y="2592"/>
            <a:chExt cx="3072" cy="960"/>
          </a:xfrm>
          <a:solidFill>
            <a:srgbClr val="FFFF00"/>
          </a:solidFill>
        </p:grpSpPr>
        <p:sp>
          <p:nvSpPr>
            <p:cNvPr id="21522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23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Times New Roman" panose="02020603050405020304"/>
                </a:rPr>
                <a:t>HẾT GIỜ</a:t>
              </a:r>
            </a:p>
          </p:txBody>
        </p:sp>
      </p:grpSp>
      <p:graphicFrame>
        <p:nvGraphicFramePr>
          <p:cNvPr id="22541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810000" y="2184083"/>
            <a:ext cx="1282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9km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AutoShape 19"/>
          <p:cNvSpPr/>
          <p:nvPr/>
        </p:nvSpPr>
        <p:spPr>
          <a:xfrm>
            <a:off x="37719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3" name="AutoShape 19"/>
          <p:cNvSpPr/>
          <p:nvPr/>
        </p:nvSpPr>
        <p:spPr>
          <a:xfrm>
            <a:off x="3759200" y="59309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4400" dirty="0">
                <a:solidFill>
                  <a:srgbClr val="0033CC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22545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2057400"/>
            <a:ext cx="22479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21" grpId="0"/>
      <p:bldP spid="21" grpId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0188" y="3895725"/>
            <a:ext cx="14970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 =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graphicFrame>
        <p:nvGraphicFramePr>
          <p:cNvPr id="8" name="Group 42"/>
          <p:cNvGraphicFramePr>
            <a:graphicFrameLocks noGrp="1"/>
          </p:cNvGraphicFramePr>
          <p:nvPr/>
        </p:nvGraphicFramePr>
        <p:xfrm>
          <a:off x="3067050" y="3657600"/>
          <a:ext cx="361950" cy="1092200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4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83"/>
          <p:cNvSpPr txBox="1"/>
          <p:nvPr/>
        </p:nvSpPr>
        <p:spPr>
          <a:xfrm>
            <a:off x="5105400" y="3895725"/>
            <a:ext cx="2524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  m</a:t>
            </a:r>
          </a:p>
        </p:txBody>
      </p:sp>
      <p:sp>
        <p:nvSpPr>
          <p:cNvPr id="10" name="Flowchart: Punched Tape 9"/>
          <p:cNvSpPr/>
          <p:nvPr/>
        </p:nvSpPr>
        <p:spPr bwMode="auto">
          <a:xfrm>
            <a:off x="2286000" y="1600200"/>
            <a:ext cx="4419600" cy="914400"/>
          </a:xfrm>
          <a:prstGeom prst="flowChartPunchedTap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1</a:t>
            </a:r>
          </a:p>
        </p:txBody>
      </p:sp>
      <p:sp>
        <p:nvSpPr>
          <p:cNvPr id="12" name="5-Point Star 11">
            <a:hlinkClick r:id="rId3" action="ppaction://hlinksldjump"/>
          </p:cNvPr>
          <p:cNvSpPr/>
          <p:nvPr/>
        </p:nvSpPr>
        <p:spPr bwMode="auto">
          <a:xfrm>
            <a:off x="7664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5575" y="2803525"/>
            <a:ext cx="6140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3886200"/>
            <a:ext cx="1170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  <a:latin typeface=".VnTime" pitchFamily="34" charset="0"/>
              </a:rPr>
              <a:t>0,25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0188" y="3895725"/>
            <a:ext cx="16970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km =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590800" y="3733800"/>
          <a:ext cx="841375" cy="1121410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10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83"/>
          <p:cNvSpPr txBox="1"/>
          <p:nvPr/>
        </p:nvSpPr>
        <p:spPr>
          <a:xfrm>
            <a:off x="5257800" y="3895725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km</a:t>
            </a:r>
          </a:p>
        </p:txBody>
      </p:sp>
      <p:sp>
        <p:nvSpPr>
          <p:cNvPr id="9" name="Flowchart: Punched Tape 8"/>
          <p:cNvSpPr/>
          <p:nvPr/>
        </p:nvSpPr>
        <p:spPr bwMode="auto">
          <a:xfrm>
            <a:off x="2286000" y="1600200"/>
            <a:ext cx="4419600" cy="914400"/>
          </a:xfrm>
          <a:prstGeom prst="flowChartPunchedTap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2</a:t>
            </a:r>
          </a:p>
        </p:txBody>
      </p:sp>
      <p:sp>
        <p:nvSpPr>
          <p:cNvPr id="12" name="5-Point Star 11">
            <a:hlinkClick r:id="rId3" action="ppaction://hlinksldjump"/>
          </p:cNvPr>
          <p:cNvSpPr/>
          <p:nvPr/>
        </p:nvSpPr>
        <p:spPr bwMode="auto">
          <a:xfrm>
            <a:off x="7664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5575" y="2803525"/>
            <a:ext cx="6140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5945" y="3897630"/>
            <a:ext cx="871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0,6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0188" y="3895725"/>
            <a:ext cx="1576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kg =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770188" y="3657600"/>
          <a:ext cx="658812" cy="1092200"/>
        </p:xfrm>
        <a:graphic>
          <a:graphicData uri="http://schemas.openxmlformats.org/drawingml/2006/table">
            <a:tbl>
              <a:tblPr/>
              <a:tblGrid>
                <a:gridCol w="65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83"/>
          <p:cNvSpPr txBox="1"/>
          <p:nvPr/>
        </p:nvSpPr>
        <p:spPr>
          <a:xfrm>
            <a:off x="5105400" y="3895725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kg</a:t>
            </a:r>
          </a:p>
        </p:txBody>
      </p:sp>
      <p:sp>
        <p:nvSpPr>
          <p:cNvPr id="9" name="Flowchart: Punched Tape 8"/>
          <p:cNvSpPr/>
          <p:nvPr/>
        </p:nvSpPr>
        <p:spPr bwMode="auto">
          <a:xfrm>
            <a:off x="2286000" y="1600200"/>
            <a:ext cx="4419600" cy="914400"/>
          </a:xfrm>
          <a:prstGeom prst="flowChartPunchedTap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3</a:t>
            </a: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 bwMode="auto">
          <a:xfrm>
            <a:off x="7664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575" y="2803525"/>
            <a:ext cx="6140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6400" y="3895725"/>
            <a:ext cx="8128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latin typeface=".VnTime" pitchFamily="34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.VnTime" pitchFamily="34" charset="0"/>
              </a:rPr>
              <a:t>2,5 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0188" y="3895725"/>
            <a:ext cx="16970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tấn =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770188" y="3657600"/>
          <a:ext cx="658812" cy="1092200"/>
        </p:xfrm>
        <a:graphic>
          <a:graphicData uri="http://schemas.openxmlformats.org/drawingml/2006/table">
            <a:tbl>
              <a:tblPr/>
              <a:tblGrid>
                <a:gridCol w="65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91369" marR="91369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83"/>
          <p:cNvSpPr txBox="1"/>
          <p:nvPr/>
        </p:nvSpPr>
        <p:spPr>
          <a:xfrm>
            <a:off x="5105400" y="3895725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lowchart: Punched Tape 8"/>
          <p:cNvSpPr/>
          <p:nvPr/>
        </p:nvSpPr>
        <p:spPr bwMode="auto">
          <a:xfrm>
            <a:off x="2286000" y="1600200"/>
            <a:ext cx="4419600" cy="914400"/>
          </a:xfrm>
          <a:prstGeom prst="flowChartPunchedTap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4</a:t>
            </a: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 bwMode="auto">
          <a:xfrm>
            <a:off x="7664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575" y="2803525"/>
            <a:ext cx="6140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3895725"/>
            <a:ext cx="8128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/>
          </p:cNvPicPr>
          <p:nvPr>
            <p:ph type="body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9144000" cy="5143500"/>
          </a:xfrm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2583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43300"/>
            <a:ext cx="1714500" cy="231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388" y="3808413"/>
            <a:ext cx="11572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0" y="4906963"/>
            <a:ext cx="2676525" cy="113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TextBox 4"/>
          <p:cNvSpPr txBox="1"/>
          <p:nvPr/>
        </p:nvSpPr>
        <p:spPr>
          <a:xfrm>
            <a:off x="803275" y="2133600"/>
            <a:ext cx="765175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"/>
          <p:cNvSpPr txBox="1"/>
          <p:nvPr/>
        </p:nvSpPr>
        <p:spPr>
          <a:xfrm>
            <a:off x="147638" y="1803400"/>
            <a:ext cx="79819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Viết cho đầy đủ bảng đơn vị đo độ d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49" name="Content Placeholder 6148"/>
          <p:cNvGraphicFramePr>
            <a:graphicFrameLocks noGrp="1"/>
          </p:cNvGraphicFramePr>
          <p:nvPr>
            <p:ph idx="1"/>
          </p:nvPr>
        </p:nvGraphicFramePr>
        <p:xfrm>
          <a:off x="219075" y="2646363"/>
          <a:ext cx="8848725" cy="306867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 hơn mét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 hơn mét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 giữa các đơn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đo liền  nhau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000" b="0" dirty="0">
                        <a:solidFill>
                          <a:srgbClr val="0000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47"/>
          <p:cNvSpPr txBox="1"/>
          <p:nvPr/>
        </p:nvSpPr>
        <p:spPr>
          <a:xfrm>
            <a:off x="1604963" y="3903663"/>
            <a:ext cx="1295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=10hm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1"/>
          <p:cNvSpPr txBox="1"/>
          <p:nvPr/>
        </p:nvSpPr>
        <p:spPr>
          <a:xfrm>
            <a:off x="2605088" y="3913188"/>
            <a:ext cx="1371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1hm 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=10dam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=0,1km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2"/>
          <p:cNvSpPr txBox="1"/>
          <p:nvPr/>
        </p:nvSpPr>
        <p:spPr>
          <a:xfrm>
            <a:off x="3719513" y="3932238"/>
            <a:ext cx="12763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1dam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=0,1hm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3"/>
          <p:cNvSpPr txBox="1"/>
          <p:nvPr/>
        </p:nvSpPr>
        <p:spPr>
          <a:xfrm>
            <a:off x="6019800" y="3937000"/>
            <a:ext cx="98742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=10cm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4"/>
          <p:cNvSpPr txBox="1"/>
          <p:nvPr/>
        </p:nvSpPr>
        <p:spPr>
          <a:xfrm>
            <a:off x="8077200" y="3984625"/>
            <a:ext cx="1058863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1mm</a:t>
            </a:r>
          </a:p>
          <a:p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=0,1cm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5"/>
          <p:cNvSpPr txBox="1"/>
          <p:nvPr/>
        </p:nvSpPr>
        <p:spPr>
          <a:xfrm>
            <a:off x="6934200" y="3951288"/>
            <a:ext cx="1120775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=10mm</a:t>
            </a:r>
          </a:p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=0,1dm</a:t>
            </a:r>
          </a:p>
          <a:p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217"/>
          <p:cNvSpPr txBox="1"/>
          <p:nvPr/>
        </p:nvSpPr>
        <p:spPr>
          <a:xfrm>
            <a:off x="4867275" y="3908425"/>
            <a:ext cx="1350963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endParaRPr lang="en-US" altLang="en-US" sz="2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1"/>
          <p:cNvSpPr txBox="1"/>
          <p:nvPr/>
        </p:nvSpPr>
        <p:spPr>
          <a:xfrm>
            <a:off x="1798638" y="3141663"/>
            <a:ext cx="6080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2"/>
          <p:cNvSpPr txBox="1"/>
          <p:nvPr/>
        </p:nvSpPr>
        <p:spPr>
          <a:xfrm>
            <a:off x="2832100" y="3141663"/>
            <a:ext cx="608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43"/>
          <p:cNvSpPr txBox="1"/>
          <p:nvPr/>
        </p:nvSpPr>
        <p:spPr>
          <a:xfrm>
            <a:off x="7251700" y="3141663"/>
            <a:ext cx="5730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44"/>
          <p:cNvSpPr txBox="1"/>
          <p:nvPr/>
        </p:nvSpPr>
        <p:spPr>
          <a:xfrm>
            <a:off x="8256588" y="3141663"/>
            <a:ext cx="692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211"/>
          <p:cNvSpPr txBox="1"/>
          <p:nvPr/>
        </p:nvSpPr>
        <p:spPr>
          <a:xfrm>
            <a:off x="3932238" y="3141663"/>
            <a:ext cx="7604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212"/>
          <p:cNvSpPr txBox="1"/>
          <p:nvPr/>
        </p:nvSpPr>
        <p:spPr>
          <a:xfrm>
            <a:off x="6218238" y="3141663"/>
            <a:ext cx="6080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23988" y="2249488"/>
            <a:ext cx="24844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" name="Straight Connector 26"/>
          <p:cNvCxnSpPr/>
          <p:nvPr/>
        </p:nvCxnSpPr>
        <p:spPr>
          <a:xfrm>
            <a:off x="5843588" y="2249488"/>
            <a:ext cx="13843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4865688" y="4197350"/>
            <a:ext cx="1320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9813" y="4583113"/>
            <a:ext cx="1320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</a:t>
            </a:r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57750" y="4395788"/>
            <a:ext cx="1295400" cy="862012"/>
            <a:chOff x="3886200" y="6035675"/>
            <a:chExt cx="1295401" cy="861845"/>
          </a:xfrm>
        </p:grpSpPr>
        <p:sp>
          <p:nvSpPr>
            <p:cNvPr id="6204" name="TextBox 4"/>
            <p:cNvSpPr txBox="1"/>
            <p:nvPr/>
          </p:nvSpPr>
          <p:spPr>
            <a:xfrm>
              <a:off x="3976688" y="6035675"/>
              <a:ext cx="442912" cy="4462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05" name="TextBox 30"/>
            <p:cNvSpPr txBox="1"/>
            <p:nvPr/>
          </p:nvSpPr>
          <p:spPr>
            <a:xfrm>
              <a:off x="3886200" y="6451244"/>
              <a:ext cx="563562" cy="4462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206" name="Straight Connector 8"/>
            <p:cNvCxnSpPr/>
            <p:nvPr/>
          </p:nvCxnSpPr>
          <p:spPr>
            <a:xfrm>
              <a:off x="3982244" y="6481951"/>
              <a:ext cx="361156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6207" name="TextBox 35"/>
            <p:cNvSpPr txBox="1"/>
            <p:nvPr/>
          </p:nvSpPr>
          <p:spPr>
            <a:xfrm>
              <a:off x="4312445" y="6225182"/>
              <a:ext cx="86915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dam</a:t>
              </a:r>
              <a:endPara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7226" name="Straight Connector 30"/>
          <p:cNvCxnSpPr/>
          <p:nvPr/>
        </p:nvCxnSpPr>
        <p:spPr>
          <a:xfrm>
            <a:off x="800100" y="5076825"/>
            <a:ext cx="5857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27" name="Straight Connector 33"/>
          <p:cNvCxnSpPr/>
          <p:nvPr/>
        </p:nvCxnSpPr>
        <p:spPr>
          <a:xfrm>
            <a:off x="519113" y="5443538"/>
            <a:ext cx="7477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620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5837238"/>
            <a:ext cx="1171575" cy="101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/>
          <p:nvPr/>
        </p:nvSpPr>
        <p:spPr>
          <a:xfrm>
            <a:off x="19050" y="914400"/>
            <a:ext cx="869473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Viết cho đầy đủ bảng đơn vị đo khối lượng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171" name="Content Placeholder 7170"/>
          <p:cNvGraphicFramePr>
            <a:graphicFrameLocks noGrp="1"/>
          </p:cNvGraphicFramePr>
          <p:nvPr>
            <p:ph idx="1"/>
          </p:nvPr>
        </p:nvGraphicFramePr>
        <p:xfrm>
          <a:off x="109538" y="1812925"/>
          <a:ext cx="8924925" cy="329251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 hơn 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 hơn ki-lô-gam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 giữa các đơn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đo liền  nhau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000" b="0" dirty="0">
                        <a:solidFill>
                          <a:srgbClr val="0000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1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CC"/>
                        </a:solidFill>
                        <a:latin typeface=".VnTime" pitchFamily="34" charset="0"/>
                      </a:endParaRPr>
                    </a:p>
                  </a:txBody>
                  <a:tcPr marT="45730" marB="45730">
                    <a:lnL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47"/>
          <p:cNvSpPr txBox="1"/>
          <p:nvPr/>
        </p:nvSpPr>
        <p:spPr>
          <a:xfrm>
            <a:off x="1452563" y="3038475"/>
            <a:ext cx="1295400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1tấn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=10tạ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1"/>
          <p:cNvSpPr txBox="1"/>
          <p:nvPr/>
        </p:nvSpPr>
        <p:spPr>
          <a:xfrm>
            <a:off x="2286000" y="3048000"/>
            <a:ext cx="1371600" cy="1154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1tạ 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=10yến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=0,1tấn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2"/>
          <p:cNvSpPr txBox="1"/>
          <p:nvPr/>
        </p:nvSpPr>
        <p:spPr>
          <a:xfrm>
            <a:off x="3352800" y="3067050"/>
            <a:ext cx="1276350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1yến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=10kg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=0,1tạ</a:t>
            </a:r>
          </a:p>
          <a:p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3"/>
          <p:cNvSpPr txBox="1"/>
          <p:nvPr/>
        </p:nvSpPr>
        <p:spPr>
          <a:xfrm>
            <a:off x="5867400" y="3071813"/>
            <a:ext cx="1106488" cy="1508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=10dag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=0,1kg</a:t>
            </a:r>
          </a:p>
          <a:p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4"/>
          <p:cNvSpPr txBox="1"/>
          <p:nvPr/>
        </p:nvSpPr>
        <p:spPr>
          <a:xfrm>
            <a:off x="7924800" y="3119438"/>
            <a:ext cx="1179513" cy="1154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</a:p>
          <a:p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=0,1dag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5"/>
          <p:cNvSpPr txBox="1"/>
          <p:nvPr/>
        </p:nvSpPr>
        <p:spPr>
          <a:xfrm>
            <a:off x="6959600" y="3106738"/>
            <a:ext cx="1120775" cy="115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1dag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=10g</a:t>
            </a:r>
          </a:p>
          <a:p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=0,1hg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217"/>
          <p:cNvSpPr txBox="1"/>
          <p:nvPr/>
        </p:nvSpPr>
        <p:spPr>
          <a:xfrm>
            <a:off x="4668838" y="3059113"/>
            <a:ext cx="1350962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2" name="Text Box 41"/>
          <p:cNvSpPr txBox="1"/>
          <p:nvPr/>
        </p:nvSpPr>
        <p:spPr>
          <a:xfrm>
            <a:off x="1662113" y="2281238"/>
            <a:ext cx="6127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3" name="Text Box 42"/>
          <p:cNvSpPr txBox="1"/>
          <p:nvPr/>
        </p:nvSpPr>
        <p:spPr>
          <a:xfrm>
            <a:off x="2695575" y="2281238"/>
            <a:ext cx="4413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4" name="Text Box 43"/>
          <p:cNvSpPr txBox="1"/>
          <p:nvPr/>
        </p:nvSpPr>
        <p:spPr>
          <a:xfrm>
            <a:off x="7115175" y="2281238"/>
            <a:ext cx="6635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5" name="Text Box 44"/>
          <p:cNvSpPr txBox="1"/>
          <p:nvPr/>
        </p:nvSpPr>
        <p:spPr>
          <a:xfrm>
            <a:off x="8348663" y="2281238"/>
            <a:ext cx="3381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6" name="Text Box 211"/>
          <p:cNvSpPr txBox="1"/>
          <p:nvPr/>
        </p:nvSpPr>
        <p:spPr>
          <a:xfrm>
            <a:off x="3505200" y="2281238"/>
            <a:ext cx="6635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7" name="Text Box 212"/>
          <p:cNvSpPr txBox="1"/>
          <p:nvPr/>
        </p:nvSpPr>
        <p:spPr>
          <a:xfrm>
            <a:off x="6081713" y="2281238"/>
            <a:ext cx="5095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52563" y="1371600"/>
            <a:ext cx="22812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5" name="Straight Connector 24"/>
          <p:cNvCxnSpPr/>
          <p:nvPr/>
        </p:nvCxnSpPr>
        <p:spPr>
          <a:xfrm>
            <a:off x="5449888" y="1404938"/>
            <a:ext cx="22812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4595813" y="3440113"/>
            <a:ext cx="1352550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=10hg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5338" y="3821113"/>
            <a:ext cx="1352550" cy="44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=0,1yến </a:t>
            </a:r>
            <a:endParaRPr lang="en-US" altLang="en-US" sz="23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21225" y="3633788"/>
            <a:ext cx="1295400" cy="862012"/>
            <a:chOff x="3886200" y="6035675"/>
            <a:chExt cx="1295401" cy="861845"/>
          </a:xfrm>
        </p:grpSpPr>
        <p:sp>
          <p:nvSpPr>
            <p:cNvPr id="7226" name="TextBox 27"/>
            <p:cNvSpPr txBox="1"/>
            <p:nvPr/>
          </p:nvSpPr>
          <p:spPr>
            <a:xfrm>
              <a:off x="3976688" y="6035675"/>
              <a:ext cx="442912" cy="4462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27" name="TextBox 28"/>
            <p:cNvSpPr txBox="1"/>
            <p:nvPr/>
          </p:nvSpPr>
          <p:spPr>
            <a:xfrm>
              <a:off x="3886200" y="6451244"/>
              <a:ext cx="563562" cy="4462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228" name="Straight Connector 29"/>
            <p:cNvCxnSpPr/>
            <p:nvPr/>
          </p:nvCxnSpPr>
          <p:spPr>
            <a:xfrm>
              <a:off x="3982244" y="6481951"/>
              <a:ext cx="361156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7229" name="TextBox 30"/>
            <p:cNvSpPr txBox="1"/>
            <p:nvPr/>
          </p:nvSpPr>
          <p:spPr>
            <a:xfrm>
              <a:off x="4312445" y="6225182"/>
              <a:ext cx="86915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yến</a:t>
              </a:r>
              <a:endPara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7223" name="Straight Connector 27"/>
          <p:cNvCxnSpPr/>
          <p:nvPr/>
        </p:nvCxnSpPr>
        <p:spPr>
          <a:xfrm>
            <a:off x="723900" y="4448175"/>
            <a:ext cx="5857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24" name="Straight Connector 28"/>
          <p:cNvCxnSpPr/>
          <p:nvPr/>
        </p:nvCxnSpPr>
        <p:spPr>
          <a:xfrm>
            <a:off x="442913" y="4814888"/>
            <a:ext cx="7477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722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0200"/>
            <a:ext cx="1189038" cy="1227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38200"/>
            <a:ext cx="83629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Trong bảng đơn vị đo độ d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pPr algn="ctr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(hoặc bảng đơn vị đo khối lượng):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850" y="2513013"/>
            <a:ext cx="88963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lớn gấp bao nhiêu lần đơn vị bé hơn tiếp liền?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" y="3021013"/>
            <a:ext cx="9124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lớn gấp 10 lần đơn vị bé hơn tiếp liền.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850" y="3632200"/>
            <a:ext cx="9124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bé bằng một phần mấy đơn vị lớn hơn tiếp liền?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0850" y="4156075"/>
            <a:ext cx="9124950" cy="1077667"/>
            <a:chOff x="247650" y="4613275"/>
            <a:chExt cx="9124950" cy="1077667"/>
          </a:xfrm>
        </p:grpSpPr>
        <p:sp>
          <p:nvSpPr>
            <p:cNvPr id="8199" name="TextBox 9"/>
            <p:cNvSpPr txBox="1"/>
            <p:nvPr/>
          </p:nvSpPr>
          <p:spPr>
            <a:xfrm>
              <a:off x="247650" y="4765675"/>
              <a:ext cx="91249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 bé bằng        (hay 0,1) đơn vị lớn hơn tiếp liền.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11" name="Group 188"/>
            <p:cNvGraphicFramePr/>
            <p:nvPr/>
          </p:nvGraphicFramePr>
          <p:xfrm>
            <a:off x="2616200" y="4613275"/>
            <a:ext cx="711200" cy="1077667"/>
          </p:xfrm>
          <a:graphic>
            <a:graphicData uri="http://schemas.openxmlformats.org/drawingml/2006/table">
              <a:tbl>
                <a:tblPr/>
                <a:tblGrid>
                  <a:gridCol w="711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962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.VnTime" pitchFamily="34" charset="0"/>
                            <a:cs typeface="Arial" panose="020B0604020202020204" pitchFamily="34" charset="0"/>
                          </a:rPr>
                          <a:t> 1</a:t>
                        </a:r>
                      </a:p>
                    </a:txBody>
                    <a:tcPr marT="45756" marB="45756" horzOverflow="overflow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 w="28575" cap="flat" cmpd="sng" algn="ctr">
                        <a:solidFill>
                          <a:srgbClr val="FF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8135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.VnTime" pitchFamily="34" charset="0"/>
                            <a:cs typeface="Arial" panose="020B0604020202020204" pitchFamily="34" charset="0"/>
                          </a:rPr>
                          <a:t>10</a:t>
                        </a:r>
                      </a:p>
                    </a:txBody>
                    <a:tcPr marT="45756" marB="45756" horzOverflow="overflow">
                      <a:lnL cap="flat">
                        <a:noFill/>
                      </a:lnL>
                      <a:lnR cap="flat">
                        <a:noFill/>
                      </a:lnR>
                      <a:lnT w="28575" cap="flat" cmpd="sng" algn="ctr">
                        <a:solidFill>
                          <a:srgbClr val="FF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0104 -0.1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/>
          <p:nvPr/>
        </p:nvSpPr>
        <p:spPr>
          <a:xfrm>
            <a:off x="1600835" y="1362075"/>
            <a:ext cx="47498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(theo mẫu): 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2" name="Rectangle 10"/>
          <p:cNvSpPr/>
          <p:nvPr/>
        </p:nvSpPr>
        <p:spPr>
          <a:xfrm>
            <a:off x="1066483" y="4038600"/>
            <a:ext cx="2730500" cy="1754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1km =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1kg =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1tấn =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34030" y="1905000"/>
            <a:ext cx="3046413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" name="Rectangle 3"/>
          <p:cNvSpPr txBox="1"/>
          <p:nvPr/>
        </p:nvSpPr>
        <p:spPr>
          <a:xfrm>
            <a:off x="838835" y="3200400"/>
            <a:ext cx="8153400" cy="8001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 = 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..dm =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 cm =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……...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 	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24"/>
          <p:cNvSpPr txBox="1"/>
          <p:nvPr/>
        </p:nvSpPr>
        <p:spPr>
          <a:xfrm>
            <a:off x="2057083" y="3200083"/>
            <a:ext cx="6477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12" name="Text Box 25"/>
          <p:cNvSpPr txBox="1"/>
          <p:nvPr/>
        </p:nvSpPr>
        <p:spPr>
          <a:xfrm>
            <a:off x="3886200" y="3138170"/>
            <a:ext cx="1209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100</a:t>
            </a:r>
          </a:p>
        </p:txBody>
      </p:sp>
      <p:sp>
        <p:nvSpPr>
          <p:cNvPr id="13" name="Text Box 26"/>
          <p:cNvSpPr txBox="1"/>
          <p:nvPr/>
        </p:nvSpPr>
        <p:spPr>
          <a:xfrm>
            <a:off x="6172200" y="3138170"/>
            <a:ext cx="16363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/>
          <p:nvPr/>
        </p:nvSpPr>
        <p:spPr>
          <a:xfrm>
            <a:off x="1295400" y="1371600"/>
            <a:ext cx="470344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(theo mẫu): 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3" name="Rectangle 3"/>
          <p:cNvSpPr txBox="1"/>
          <p:nvPr/>
        </p:nvSpPr>
        <p:spPr>
          <a:xfrm>
            <a:off x="1295400" y="2187575"/>
            <a:ext cx="4416425" cy="360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en-US" altLang="en-US" sz="3200" dirty="0">
              <a:latin typeface=".VnTime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lang="en-US" altLang="en-US" sz="3200" dirty="0">
                <a:solidFill>
                  <a:srgbClr val="0000CC"/>
                </a:solidFill>
                <a:latin typeface=".VnTime" pitchFamily="34" charset="0"/>
              </a:rPr>
              <a:t> =   …….....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en-US" altLang="en-US" sz="3200" dirty="0">
              <a:solidFill>
                <a:srgbClr val="0000CC"/>
              </a:solidFill>
              <a:latin typeface=".VnTime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1kg</a:t>
            </a:r>
            <a:r>
              <a:rPr lang="en-US" altLang="en-US" sz="3200" dirty="0">
                <a:solidFill>
                  <a:srgbClr val="0000CC"/>
                </a:solidFill>
                <a:latin typeface=".VnTime" pitchFamily="34" charset="0"/>
              </a:rPr>
              <a:t> = …….....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en-US" altLang="en-US" sz="3200" dirty="0">
              <a:solidFill>
                <a:srgbClr val="0000CC"/>
              </a:solidFill>
              <a:latin typeface=".VnTime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1tấn</a:t>
            </a:r>
            <a:r>
              <a:rPr lang="en-US" altLang="en-US" sz="3200" dirty="0">
                <a:solidFill>
                  <a:srgbClr val="0000CC"/>
                </a:solidFill>
                <a:latin typeface=".VnTime" pitchFamily="34" charset="0"/>
              </a:rPr>
              <a:t> =  ……....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21"/>
          <p:cNvSpPr txBox="1"/>
          <p:nvPr/>
        </p:nvSpPr>
        <p:spPr>
          <a:xfrm>
            <a:off x="2719705" y="2566035"/>
            <a:ext cx="15671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1000</a:t>
            </a:r>
          </a:p>
        </p:txBody>
      </p:sp>
      <p:sp>
        <p:nvSpPr>
          <p:cNvPr id="13" name="Text Box 25"/>
          <p:cNvSpPr txBox="1"/>
          <p:nvPr/>
        </p:nvSpPr>
        <p:spPr>
          <a:xfrm>
            <a:off x="2379345" y="3546475"/>
            <a:ext cx="1907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1000</a:t>
            </a:r>
          </a:p>
        </p:txBody>
      </p:sp>
      <p:sp>
        <p:nvSpPr>
          <p:cNvPr id="14" name="Text Box 26"/>
          <p:cNvSpPr txBox="1"/>
          <p:nvPr/>
        </p:nvSpPr>
        <p:spPr>
          <a:xfrm>
            <a:off x="2619375" y="4572000"/>
            <a:ext cx="16675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1000</a:t>
            </a:r>
          </a:p>
        </p:txBody>
      </p:sp>
      <p:sp>
        <p:nvSpPr>
          <p:cNvPr id="10" name="Rectangle 3"/>
          <p:cNvSpPr txBox="1"/>
          <p:nvPr/>
        </p:nvSpPr>
        <p:spPr>
          <a:xfrm>
            <a:off x="1295400" y="2189480"/>
            <a:ext cx="5755640" cy="360489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en-US" altLang="en-US" sz="3200" dirty="0">
              <a:latin typeface=".VnTime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lang="en-US" altLang="en-US" sz="3200" dirty="0">
                <a:solidFill>
                  <a:srgbClr val="0000CC"/>
                </a:solidFill>
                <a:latin typeface=".VnTime" pitchFamily="34" charset="0"/>
              </a:rPr>
              <a:t> =          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en-US" altLang="en-US" sz="3200" dirty="0">
              <a:solidFill>
                <a:srgbClr val="0000CC"/>
              </a:solidFill>
              <a:latin typeface=".VnTime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1kg</a:t>
            </a:r>
            <a:r>
              <a:rPr lang="en-US" altLang="en-US" sz="3200" dirty="0">
                <a:solidFill>
                  <a:srgbClr val="0000CC"/>
                </a:solidFill>
                <a:latin typeface=".VnTime" pitchFamily="34" charset="0"/>
              </a:rPr>
              <a:t> =         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en-US" altLang="en-US" sz="3200" dirty="0">
              <a:solidFill>
                <a:srgbClr val="0000CC"/>
              </a:solidFill>
              <a:latin typeface=".VnTime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1tấn</a:t>
            </a:r>
            <a:r>
              <a:rPr lang="en-US" altLang="en-US" sz="3200" dirty="0">
                <a:solidFill>
                  <a:srgbClr val="0000CC"/>
                </a:solidFill>
                <a:latin typeface=".VnTime" pitchFamily="34" charset="0"/>
              </a:rPr>
              <a:t> =          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0" y="1905000"/>
            <a:ext cx="2895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3" grpId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1m   =......... dam  =.. ..   dam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TextBox 5"/>
          <p:cNvSpPr txBox="1"/>
          <p:nvPr/>
        </p:nvSpPr>
        <p:spPr>
          <a:xfrm>
            <a:off x="609600" y="457200"/>
            <a:ext cx="42402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(theo mẫu): 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3276600" y="1420813"/>
            <a:ext cx="4429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3155950" y="2244725"/>
            <a:ext cx="5635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29"/>
          <p:cNvCxnSpPr/>
          <p:nvPr/>
        </p:nvCxnSpPr>
        <p:spPr>
          <a:xfrm>
            <a:off x="3276600" y="2057400"/>
            <a:ext cx="360363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271" name="TextBox 9"/>
          <p:cNvSpPr txBox="1"/>
          <p:nvPr/>
        </p:nvSpPr>
        <p:spPr>
          <a:xfrm>
            <a:off x="1066800" y="27432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2963" y="1574800"/>
            <a:ext cx="76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3200400"/>
            <a:ext cx="70866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  =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 km   =  ............km</a:t>
            </a:r>
          </a:p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  = .................. kg  = ............. kg</a:t>
            </a:r>
          </a:p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1kg  = ................tấn  = ............tấn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7"/>
          <p:cNvSpPr txBox="1"/>
          <p:nvPr/>
        </p:nvSpPr>
        <p:spPr>
          <a:xfrm>
            <a:off x="2571750" y="2986088"/>
            <a:ext cx="4429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8"/>
          <p:cNvSpPr txBox="1"/>
          <p:nvPr/>
        </p:nvSpPr>
        <p:spPr>
          <a:xfrm>
            <a:off x="2308225" y="3810000"/>
            <a:ext cx="1120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Connector 29"/>
          <p:cNvCxnSpPr/>
          <p:nvPr/>
        </p:nvCxnSpPr>
        <p:spPr>
          <a:xfrm>
            <a:off x="2430463" y="3622675"/>
            <a:ext cx="725487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5118100" y="3200400"/>
            <a:ext cx="12747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571750" y="4087813"/>
            <a:ext cx="4429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308225" y="4911725"/>
            <a:ext cx="1120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Straight Connector 29"/>
          <p:cNvCxnSpPr/>
          <p:nvPr/>
        </p:nvCxnSpPr>
        <p:spPr>
          <a:xfrm>
            <a:off x="2430463" y="4724400"/>
            <a:ext cx="725487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" name="TextBox 29"/>
          <p:cNvSpPr txBox="1"/>
          <p:nvPr/>
        </p:nvSpPr>
        <p:spPr>
          <a:xfrm>
            <a:off x="5127625" y="4254500"/>
            <a:ext cx="12763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27"/>
          <p:cNvSpPr txBox="1"/>
          <p:nvPr/>
        </p:nvSpPr>
        <p:spPr>
          <a:xfrm>
            <a:off x="2419350" y="5172075"/>
            <a:ext cx="4429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28"/>
          <p:cNvSpPr txBox="1"/>
          <p:nvPr/>
        </p:nvSpPr>
        <p:spPr>
          <a:xfrm>
            <a:off x="2155825" y="5995988"/>
            <a:ext cx="1120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Straight Connector 29"/>
          <p:cNvCxnSpPr/>
          <p:nvPr/>
        </p:nvCxnSpPr>
        <p:spPr>
          <a:xfrm>
            <a:off x="2278063" y="5808663"/>
            <a:ext cx="725487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4" name="TextBox 33"/>
          <p:cNvSpPr txBox="1"/>
          <p:nvPr/>
        </p:nvSpPr>
        <p:spPr>
          <a:xfrm>
            <a:off x="5181600" y="5410200"/>
            <a:ext cx="12763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0" grpId="0"/>
      <p:bldP spid="31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14</TotalTime>
  <Words>967</Words>
  <Application>Microsoft Office PowerPoint</Application>
  <PresentationFormat>On-screen Show (4:3)</PresentationFormat>
  <Paragraphs>290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.VnTime</vt:lpstr>
      <vt:lpstr>Arial</vt:lpstr>
      <vt:lpstr>Calibri</vt:lpstr>
      <vt:lpstr>Tahoma</vt:lpstr>
      <vt:lpstr>Times New Roman</vt:lpstr>
      <vt:lpstr>Wingdings</vt:lpstr>
      <vt:lpstr>Default Design</vt:lpstr>
      <vt:lpstr>Office Theme</vt:lpstr>
      <vt:lpstr>Equation.3</vt:lpstr>
      <vt:lpstr>PowerPoint Presentation</vt:lpstr>
      <vt:lpstr>BỨC TRANH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b, 1m   =......... dam  =.. ..   dam</vt:lpstr>
      <vt:lpstr>PowerPoint Presentation</vt:lpstr>
      <vt:lpstr>PowerPoint Presentation</vt:lpstr>
      <vt:lpstr>PowerPoint Presentation</vt:lpstr>
      <vt:lpstr>b) 34dm = …....m …...dm = ….…m       786cm = …....m ...…cm = …...…m       408cm = ..…m …...cm = …..…m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loan</dc:creator>
  <cp:lastModifiedBy>Admin</cp:lastModifiedBy>
  <cp:revision>309</cp:revision>
  <dcterms:created xsi:type="dcterms:W3CDTF">2008-04-06T07:35:00Z</dcterms:created>
  <dcterms:modified xsi:type="dcterms:W3CDTF">2024-04-04T00:00:28Z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86E5027647F94F42BC1FF06A91548EE9</vt:lpwstr>
  </property>
  <property fmtid="{D5CDD505-2E9C-101B-9397-08002B2CF9AE}" pid="3" name="KSOProductBuildVer">
    <vt:lpwstr>1033-12.2.0.13359</vt:lpwstr>
  </property>
</Properties>
</file>