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7" r:id="rId2"/>
    <p:sldId id="256" r:id="rId3"/>
    <p:sldId id="389" r:id="rId4"/>
    <p:sldId id="260" r:id="rId5"/>
    <p:sldId id="385" r:id="rId6"/>
    <p:sldId id="380" r:id="rId7"/>
    <p:sldId id="384" r:id="rId8"/>
    <p:sldId id="388" r:id="rId9"/>
    <p:sldId id="372" r:id="rId10"/>
    <p:sldId id="386" r:id="rId11"/>
    <p:sldId id="387" r:id="rId12"/>
    <p:sldId id="362" r:id="rId13"/>
  </p:sldIdLst>
  <p:sldSz cx="12161838" cy="6858000"/>
  <p:notesSz cx="6858000" cy="9144000"/>
  <p:embeddedFontLst>
    <p:embeddedFont>
      <p:font typeface="Barlow Condensed" panose="020B060402020202020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Anaheim" panose="020B0604020202020204" charset="0"/>
      <p:regular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Annie Use Your Telescope" panose="020B0604020202020204" charset="0"/>
      <p:regular r:id="rId30"/>
    </p:embeddedFont>
    <p:embeddedFont>
      <p:font typeface="Ex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  <a:srgbClr val="00CC66"/>
    <a:srgbClr val="FFFF66"/>
    <a:srgbClr val="8ECBED"/>
    <a:srgbClr val="B0DE1E"/>
    <a:srgbClr val="FFE153"/>
    <a:srgbClr val="FF6573"/>
    <a:srgbClr val="FF9966"/>
    <a:srgbClr val="A4E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1713" autoAdjust="0"/>
  </p:normalViewPr>
  <p:slideViewPr>
    <p:cSldViewPr snapToGrid="0">
      <p:cViewPr varScale="1">
        <p:scale>
          <a:sx n="67" d="100"/>
          <a:sy n="67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858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05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6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81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39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3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06538" y="-1"/>
            <a:ext cx="6533364" cy="6708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87D121-0CEC-4288-9A68-6A9B298DB360}"/>
              </a:ext>
            </a:extLst>
          </p:cNvPr>
          <p:cNvSpPr txBox="1"/>
          <p:nvPr/>
        </p:nvSpPr>
        <p:spPr>
          <a:xfrm>
            <a:off x="440411" y="1319310"/>
            <a:ext cx="5466127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/>
              <a:t>b) Quãng đường Hà Nội – Đà Nẵng (qua Vinh) dài bao nhiêu ki-lô-mét?</a:t>
            </a:r>
            <a:endParaRPr lang="en-US" sz="2800" b="1">
              <a:solidFill>
                <a:srgbClr val="512373"/>
              </a:solidFill>
              <a:latin typeface="HP001 4 hàng" panose="020B0603050302020204" pitchFamily="34" charset="0"/>
            </a:endParaRPr>
          </a:p>
          <a:p>
            <a:pPr algn="just"/>
            <a:endParaRPr lang="vi-VN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70949-022D-4188-973F-AECE26E684ED}"/>
              </a:ext>
            </a:extLst>
          </p:cNvPr>
          <p:cNvSpPr txBox="1"/>
          <p:nvPr/>
        </p:nvSpPr>
        <p:spPr>
          <a:xfrm>
            <a:off x="6414916" y="1427463"/>
            <a:ext cx="1059544" cy="379206"/>
          </a:xfrm>
          <a:prstGeom prst="rect">
            <a:avLst/>
          </a:prstGeom>
          <a:solidFill>
            <a:srgbClr val="FF99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308 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FF830-7F96-420F-9854-E0D87222749C}"/>
              </a:ext>
            </a:extLst>
          </p:cNvPr>
          <p:cNvSpPr txBox="1"/>
          <p:nvPr/>
        </p:nvSpPr>
        <p:spPr>
          <a:xfrm>
            <a:off x="6779672" y="2445802"/>
            <a:ext cx="1059544" cy="379206"/>
          </a:xfrm>
          <a:prstGeom prst="rect">
            <a:avLst/>
          </a:prstGeom>
          <a:solidFill>
            <a:srgbClr val="FF99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463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614A9E32-C049-D4DF-355D-C238F466A427}"/>
              </a:ext>
            </a:extLst>
          </p:cNvPr>
          <p:cNvSpPr/>
          <p:nvPr/>
        </p:nvSpPr>
        <p:spPr>
          <a:xfrm>
            <a:off x="7485940" y="1086674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9B8E074-4C51-661C-AA94-516B985E111C}"/>
              </a:ext>
            </a:extLst>
          </p:cNvPr>
          <p:cNvSpPr/>
          <p:nvPr/>
        </p:nvSpPr>
        <p:spPr>
          <a:xfrm>
            <a:off x="8357444" y="3081299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DDF600-FF0F-805C-E446-410F355EC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48613"/>
            <a:ext cx="7532711" cy="32325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D61982-6244-39AC-128E-7E828A58488E}"/>
              </a:ext>
            </a:extLst>
          </p:cNvPr>
          <p:cNvSpPr/>
          <p:nvPr/>
        </p:nvSpPr>
        <p:spPr>
          <a:xfrm>
            <a:off x="6797704" y="5949051"/>
            <a:ext cx="2485143" cy="13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693CE-FE39-829E-55BB-EB53ABC02AB8}"/>
              </a:ext>
            </a:extLst>
          </p:cNvPr>
          <p:cNvSpPr txBox="1"/>
          <p:nvPr/>
        </p:nvSpPr>
        <p:spPr>
          <a:xfrm>
            <a:off x="482745" y="3295006"/>
            <a:ext cx="427450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rgbClr val="512373"/>
                </a:solidFill>
                <a:latin typeface="HP001 4 hàng" panose="020B0603050302020204" pitchFamily="34" charset="0"/>
              </a:rPr>
              <a:t>Bài 2: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0E8461-074E-37F9-4AED-480A9E4FB028}"/>
              </a:ext>
            </a:extLst>
          </p:cNvPr>
          <p:cNvSpPr/>
          <p:nvPr/>
        </p:nvSpPr>
        <p:spPr>
          <a:xfrm>
            <a:off x="-63795" y="3822309"/>
            <a:ext cx="725877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>
                <a:solidFill>
                  <a:srgbClr val="512373"/>
                </a:solidFill>
                <a:latin typeface="HP001 4 hàng" panose="020B0603050302020204" pitchFamily="34" charset="0"/>
              </a:rPr>
              <a:t> b) Quãng đường Hà Nội – Đà Nẵng dài số</a:t>
            </a:r>
            <a:endParaRPr lang="en-US" sz="2800" b="1" dirty="0">
              <a:solidFill>
                <a:srgbClr val="512373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AB4881-BA72-7B6C-1B2F-41C6B1818F19}"/>
              </a:ext>
            </a:extLst>
          </p:cNvPr>
          <p:cNvSpPr txBox="1"/>
          <p:nvPr/>
        </p:nvSpPr>
        <p:spPr>
          <a:xfrm>
            <a:off x="972566" y="4905787"/>
            <a:ext cx="661699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>
                <a:solidFill>
                  <a:srgbClr val="512373"/>
                </a:solidFill>
                <a:latin typeface="HP001 4 hàng" panose="020B0603050302020204" pitchFamily="34" charset="0"/>
              </a:rPr>
              <a:t>308 + 463 = 771 (km)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CBFC6-8747-6EB5-EB66-C03B7B91ECB2}"/>
              </a:ext>
            </a:extLst>
          </p:cNvPr>
          <p:cNvSpPr txBox="1"/>
          <p:nvPr/>
        </p:nvSpPr>
        <p:spPr>
          <a:xfrm>
            <a:off x="2121856" y="5420406"/>
            <a:ext cx="6616994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Đáp số: 771 km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2E8566-D4C1-01C6-37F8-2595B56A9D72}"/>
              </a:ext>
            </a:extLst>
          </p:cNvPr>
          <p:cNvSpPr txBox="1"/>
          <p:nvPr/>
        </p:nvSpPr>
        <p:spPr>
          <a:xfrm>
            <a:off x="230516" y="3842869"/>
            <a:ext cx="6315738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512373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495C53-53FE-DF77-2C99-C2C7ABB69D46}"/>
              </a:ext>
            </a:extLst>
          </p:cNvPr>
          <p:cNvSpPr txBox="1"/>
          <p:nvPr/>
        </p:nvSpPr>
        <p:spPr>
          <a:xfrm>
            <a:off x="-26925" y="4407137"/>
            <a:ext cx="64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512373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ki – lô – mét là: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19" grpId="0" animBg="1"/>
      <p:bldP spid="19" grpId="1" animBg="1"/>
      <p:bldP spid="20" grpId="0" animBg="1"/>
      <p:bldP spid="20" grpId="1" animBg="1"/>
      <p:bldP spid="17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387;p6">
            <a:extLst>
              <a:ext uri="{FF2B5EF4-FFF2-40B4-BE49-F238E27FC236}">
                <a16:creationId xmlns:a16="http://schemas.microsoft.com/office/drawing/2014/main" id="{44A3C0BF-7DB6-412B-B060-46F9B1C689B4}"/>
              </a:ext>
            </a:extLst>
          </p:cNvPr>
          <p:cNvSpPr txBox="1"/>
          <p:nvPr/>
        </p:nvSpPr>
        <p:spPr>
          <a:xfrm>
            <a:off x="664144" y="149371"/>
            <a:ext cx="1040588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endParaRPr lang="vi-VN" sz="26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06538" y="-1"/>
            <a:ext cx="6533364" cy="6708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0BFA26-FF81-4083-BC94-F75DEFFC27C9}"/>
              </a:ext>
            </a:extLst>
          </p:cNvPr>
          <p:cNvSpPr txBox="1"/>
          <p:nvPr/>
        </p:nvSpPr>
        <p:spPr>
          <a:xfrm>
            <a:off x="664145" y="1092313"/>
            <a:ext cx="5565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 </a:t>
            </a:r>
            <a:r>
              <a:rPr lang="en-US" sz="2800" dirty="0" err="1"/>
              <a:t>Nẵng</a:t>
            </a:r>
            <a:r>
              <a:rPr lang="en-US" sz="2800" dirty="0"/>
              <a:t> – TP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TP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–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ki-</a:t>
            </a:r>
            <a:r>
              <a:rPr lang="en-US" sz="2800" dirty="0" err="1"/>
              <a:t>lô</a:t>
            </a:r>
            <a:r>
              <a:rPr lang="en-US" sz="2800" dirty="0"/>
              <a:t>-</a:t>
            </a:r>
            <a:r>
              <a:rPr lang="en-US" sz="2800" dirty="0" err="1"/>
              <a:t>mét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B4E93F-FEF3-4F78-8BD2-777EC0CC7B0A}"/>
              </a:ext>
            </a:extLst>
          </p:cNvPr>
          <p:cNvSpPr txBox="1"/>
          <p:nvPr/>
        </p:nvSpPr>
        <p:spPr>
          <a:xfrm>
            <a:off x="396846" y="2995922"/>
            <a:ext cx="6821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3200" i="1">
                <a:solidFill>
                  <a:srgbClr val="FB1D12"/>
                </a:solidFill>
              </a:rPr>
              <a:t>Quãng đường Đà Nẵng – TP Hồ Chí Minh dài hơn quãng đường TP Hồ Chí Minh – Cần Thơ 684 km.</a:t>
            </a:r>
            <a:endParaRPr lang="en-US" sz="3200" i="1" dirty="0">
              <a:solidFill>
                <a:srgbClr val="FB1D1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268E1-B1AE-4F50-B5AB-5F4FB73B8847}"/>
              </a:ext>
            </a:extLst>
          </p:cNvPr>
          <p:cNvSpPr txBox="1"/>
          <p:nvPr/>
        </p:nvSpPr>
        <p:spPr>
          <a:xfrm rot="21370255">
            <a:off x="8892925" y="4034999"/>
            <a:ext cx="1059544" cy="379206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16C0E6-D635-4D59-99E3-F184BAA2AF15}"/>
              </a:ext>
            </a:extLst>
          </p:cNvPr>
          <p:cNvSpPr txBox="1"/>
          <p:nvPr/>
        </p:nvSpPr>
        <p:spPr>
          <a:xfrm>
            <a:off x="6473227" y="5022364"/>
            <a:ext cx="1059544" cy="379206"/>
          </a:xfrm>
          <a:prstGeom prst="rect">
            <a:avLst/>
          </a:prstGeom>
          <a:solidFill>
            <a:srgbClr val="00CC66"/>
          </a:solidFill>
          <a:ln>
            <a:solidFill>
              <a:srgbClr val="00CC66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174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726136-714C-4DC1-982E-1067A0AA5739}"/>
              </a:ext>
            </a:extLst>
          </p:cNvPr>
          <p:cNvSpPr txBox="1"/>
          <p:nvPr/>
        </p:nvSpPr>
        <p:spPr>
          <a:xfrm>
            <a:off x="396846" y="4611940"/>
            <a:ext cx="670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(Ta lấy 858 km – 174 km = 684 km)</a:t>
            </a:r>
            <a:endParaRPr lang="vi-VN" sz="2800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5961ABC8-5CA3-09DC-3A46-7FB2D25F1BE3}"/>
              </a:ext>
            </a:extLst>
          </p:cNvPr>
          <p:cNvSpPr/>
          <p:nvPr/>
        </p:nvSpPr>
        <p:spPr>
          <a:xfrm>
            <a:off x="8344626" y="3098517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F2D2814-770F-BF4F-025F-07CE57D5D5EA}"/>
              </a:ext>
            </a:extLst>
          </p:cNvPr>
          <p:cNvSpPr/>
          <p:nvPr/>
        </p:nvSpPr>
        <p:spPr>
          <a:xfrm>
            <a:off x="7803374" y="5118155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6668DCC-6C8C-5795-CB95-4B813F3EEB0D}"/>
              </a:ext>
            </a:extLst>
          </p:cNvPr>
          <p:cNvSpPr/>
          <p:nvPr/>
        </p:nvSpPr>
        <p:spPr>
          <a:xfrm>
            <a:off x="7437701" y="5401570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  <p:bldP spid="23" grpId="0" animBg="1"/>
      <p:bldP spid="25" grpId="0" animBg="1"/>
      <p:bldP spid="26" grpId="0"/>
      <p:bldP spid="17" grpId="0" animBg="1"/>
      <p:bldP spid="17" grpId="1" animBg="1"/>
      <p:bldP spid="18" grpId="0" animBg="1"/>
      <p:bldP spid="18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grpSp>
        <p:nvGrpSpPr>
          <p:cNvPr id="3" name="Google Shape;1617;p39">
            <a:extLst>
              <a:ext uri="{FF2B5EF4-FFF2-40B4-BE49-F238E27FC236}">
                <a16:creationId xmlns:a16="http://schemas.microsoft.com/office/drawing/2014/main" id="{60D64154-8CBF-B8D9-7674-459C133A678F}"/>
              </a:ext>
            </a:extLst>
          </p:cNvPr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4" name="Google Shape;1618;p39">
              <a:extLst>
                <a:ext uri="{FF2B5EF4-FFF2-40B4-BE49-F238E27FC236}">
                  <a16:creationId xmlns:a16="http://schemas.microsoft.com/office/drawing/2014/main" id="{5CABB188-29BD-37AC-3C22-75F1B21772C0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" name="Google Shape;1619;p39">
              <a:extLst>
                <a:ext uri="{FF2B5EF4-FFF2-40B4-BE49-F238E27FC236}">
                  <a16:creationId xmlns:a16="http://schemas.microsoft.com/office/drawing/2014/main" id="{A8CD4447-AEFB-1E0E-0A4A-309CB41F8A06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6" name="Google Shape;1620;p39">
              <a:extLst>
                <a:ext uri="{FF2B5EF4-FFF2-40B4-BE49-F238E27FC236}">
                  <a16:creationId xmlns:a16="http://schemas.microsoft.com/office/drawing/2014/main" id="{8F2B9672-3298-627F-5CDF-05CD78DBEF93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7" name="Google Shape;1621;p39">
                <a:extLst>
                  <a:ext uri="{FF2B5EF4-FFF2-40B4-BE49-F238E27FC236}">
                    <a16:creationId xmlns:a16="http://schemas.microsoft.com/office/drawing/2014/main" id="{59802732-C999-725A-DF57-16ACC56BCBEE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8" name="Google Shape;1622;p39">
                <a:extLst>
                  <a:ext uri="{FF2B5EF4-FFF2-40B4-BE49-F238E27FC236}">
                    <a16:creationId xmlns:a16="http://schemas.microsoft.com/office/drawing/2014/main" id="{D270E25D-1410-7D82-C76E-B42E93A0B7E6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" name="Google Shape;1623;p39">
                <a:extLst>
                  <a:ext uri="{FF2B5EF4-FFF2-40B4-BE49-F238E27FC236}">
                    <a16:creationId xmlns:a16="http://schemas.microsoft.com/office/drawing/2014/main" id="{0327D654-8378-203F-766F-04E1ED6017F8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" name="Google Shape;1624;p39">
                <a:extLst>
                  <a:ext uri="{FF2B5EF4-FFF2-40B4-BE49-F238E27FC236}">
                    <a16:creationId xmlns:a16="http://schemas.microsoft.com/office/drawing/2014/main" id="{2D581493-CEB6-1E74-4DDC-56C2BEC41025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1" name="Google Shape;1637;p39">
            <a:extLst>
              <a:ext uri="{FF2B5EF4-FFF2-40B4-BE49-F238E27FC236}">
                <a16:creationId xmlns:a16="http://schemas.microsoft.com/office/drawing/2014/main" id="{B9602DB4-6069-B85C-DD91-04539172392C}"/>
              </a:ext>
            </a:extLst>
          </p:cNvPr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2" name="Google Shape;1638;p39">
              <a:extLst>
                <a:ext uri="{FF2B5EF4-FFF2-40B4-BE49-F238E27FC236}">
                  <a16:creationId xmlns:a16="http://schemas.microsoft.com/office/drawing/2014/main" id="{281BCF74-2F21-6D69-1705-77AC684C3AC3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3" name="Google Shape;1639;p39">
              <a:extLst>
                <a:ext uri="{FF2B5EF4-FFF2-40B4-BE49-F238E27FC236}">
                  <a16:creationId xmlns:a16="http://schemas.microsoft.com/office/drawing/2014/main" id="{F7E2F4FF-7F51-1C8F-BCF2-2DB2CAC60CD3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4" name="Google Shape;1640;p39">
              <a:extLst>
                <a:ext uri="{FF2B5EF4-FFF2-40B4-BE49-F238E27FC236}">
                  <a16:creationId xmlns:a16="http://schemas.microsoft.com/office/drawing/2014/main" id="{84E3BA37-68BB-C5D8-DA53-A35AA8F206A1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5" name="Google Shape;1641;p39">
              <a:extLst>
                <a:ext uri="{FF2B5EF4-FFF2-40B4-BE49-F238E27FC236}">
                  <a16:creationId xmlns:a16="http://schemas.microsoft.com/office/drawing/2014/main" id="{9AFB7F94-CDB9-5234-7219-D8B75FD68FCE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7" name="Google Shape;1642;p39">
            <a:extLst>
              <a:ext uri="{FF2B5EF4-FFF2-40B4-BE49-F238E27FC236}">
                <a16:creationId xmlns:a16="http://schemas.microsoft.com/office/drawing/2014/main" id="{849202D6-A03B-82C0-7492-8CD11689F545}"/>
              </a:ext>
            </a:extLst>
          </p:cNvPr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8" name="Google Shape;1643;p39">
              <a:extLst>
                <a:ext uri="{FF2B5EF4-FFF2-40B4-BE49-F238E27FC236}">
                  <a16:creationId xmlns:a16="http://schemas.microsoft.com/office/drawing/2014/main" id="{250B66D4-0C49-3593-E754-FEC04E1417E1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" name="Google Shape;1644;p39">
              <a:extLst>
                <a:ext uri="{FF2B5EF4-FFF2-40B4-BE49-F238E27FC236}">
                  <a16:creationId xmlns:a16="http://schemas.microsoft.com/office/drawing/2014/main" id="{474D48C4-BF64-F102-62E9-DB4AFA287A9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0" name="Google Shape;1698;p42">
            <a:extLst>
              <a:ext uri="{FF2B5EF4-FFF2-40B4-BE49-F238E27FC236}">
                <a16:creationId xmlns:a16="http://schemas.microsoft.com/office/drawing/2014/main" id="{3699B141-3141-2220-400D-B306C46EF2F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21" name="Google Shape;1699;p42">
              <a:extLst>
                <a:ext uri="{FF2B5EF4-FFF2-40B4-BE49-F238E27FC236}">
                  <a16:creationId xmlns:a16="http://schemas.microsoft.com/office/drawing/2014/main" id="{83681091-FF91-5EDD-195F-BE8F2A43DFAE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" name="Google Shape;1700;p42">
              <a:extLst>
                <a:ext uri="{FF2B5EF4-FFF2-40B4-BE49-F238E27FC236}">
                  <a16:creationId xmlns:a16="http://schemas.microsoft.com/office/drawing/2014/main" id="{D6C8F8D0-A624-735F-B70E-773371F20BEF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3" name="Google Shape;1701;p42">
              <a:extLst>
                <a:ext uri="{FF2B5EF4-FFF2-40B4-BE49-F238E27FC236}">
                  <a16:creationId xmlns:a16="http://schemas.microsoft.com/office/drawing/2014/main" id="{898C5A0D-9510-A99D-F725-F65112D54E96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4" name="Google Shape;1702;p42">
              <a:extLst>
                <a:ext uri="{FF2B5EF4-FFF2-40B4-BE49-F238E27FC236}">
                  <a16:creationId xmlns:a16="http://schemas.microsoft.com/office/drawing/2014/main" id="{CEC9204A-DFE8-263B-FF9B-ED621468CA1E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5" name="Google Shape;1703;p42">
              <a:extLst>
                <a:ext uri="{FF2B5EF4-FFF2-40B4-BE49-F238E27FC236}">
                  <a16:creationId xmlns:a16="http://schemas.microsoft.com/office/drawing/2014/main" id="{C032724B-EEBD-715B-5DE7-F3856711F802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1704;p42">
              <a:extLst>
                <a:ext uri="{FF2B5EF4-FFF2-40B4-BE49-F238E27FC236}">
                  <a16:creationId xmlns:a16="http://schemas.microsoft.com/office/drawing/2014/main" id="{59DE8910-CD4D-DDA3-04F9-CB4CE407F7EB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" name="Google Shape;1705;p42">
              <a:extLst>
                <a:ext uri="{FF2B5EF4-FFF2-40B4-BE49-F238E27FC236}">
                  <a16:creationId xmlns:a16="http://schemas.microsoft.com/office/drawing/2014/main" id="{BFAF27F0-7110-F4C8-8A8C-F1CD99480043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13034" y="1764997"/>
            <a:ext cx="902037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4000">
                <a:latin typeface="Arial" panose="020B0604020202020204" pitchFamily="34" charset="0"/>
                <a:cs typeface="Arial" panose="020B0604020202020204" pitchFamily="34" charset="0"/>
              </a:rPr>
              <a:t>CHỦ ĐỀ 14: ÔN TẬP CUỐI NĂM</a:t>
            </a:r>
            <a:endParaRPr sz="6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88348" y="2869041"/>
            <a:ext cx="8651008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70: ÔN TẬP PHÉP CỘNG, PHÉP TRỪ TRONG PHẠM VI 1 000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2179-55DF-0A4F-EE3E-FE723023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8272" y="4677118"/>
            <a:ext cx="10264543" cy="763600"/>
          </a:xfrm>
        </p:spPr>
        <p:txBody>
          <a:bodyPr/>
          <a:lstStyle/>
          <a:p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b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 CẦU </a:t>
            </a:r>
            <a:b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b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6600">
                <a:latin typeface="Calibri" panose="020F0502020204030204" pitchFamily="34" charset="0"/>
                <a:cs typeface="Calibri" panose="020F0502020204030204" pitchFamily="34" charset="0"/>
              </a:rPr>
              <a:t> ĐẠT</a:t>
            </a:r>
            <a:endParaRPr lang="en-US" sz="6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4E98C-8BFD-D74A-F071-0B408AC5B37A}"/>
              </a:ext>
            </a:extLst>
          </p:cNvPr>
          <p:cNvGrpSpPr/>
          <p:nvPr/>
        </p:nvGrpSpPr>
        <p:grpSpPr>
          <a:xfrm>
            <a:off x="3245482" y="1197677"/>
            <a:ext cx="915088" cy="1620208"/>
            <a:chOff x="57339" y="-1"/>
            <a:chExt cx="915088" cy="1620208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CE036607-E532-A933-3F15-B414777BEA2E}"/>
                </a:ext>
              </a:extLst>
            </p:cNvPr>
            <p:cNvSpPr/>
            <p:nvPr/>
          </p:nvSpPr>
          <p:spPr>
            <a:xfrm rot="5400000">
              <a:off x="-295221" y="352559"/>
              <a:ext cx="1620208" cy="91508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4">
              <a:extLst>
                <a:ext uri="{FF2B5EF4-FFF2-40B4-BE49-F238E27FC236}">
                  <a16:creationId xmlns:a16="http://schemas.microsoft.com/office/drawing/2014/main" id="{669C47FB-08F6-1C6B-BFF6-7D151BBACD7A}"/>
                </a:ext>
              </a:extLst>
            </p:cNvPr>
            <p:cNvSpPr txBox="1"/>
            <p:nvPr/>
          </p:nvSpPr>
          <p:spPr>
            <a:xfrm>
              <a:off x="57339" y="457543"/>
              <a:ext cx="915088" cy="70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F4594C-FE6B-353D-F686-D58220E850FB}"/>
              </a:ext>
            </a:extLst>
          </p:cNvPr>
          <p:cNvGrpSpPr/>
          <p:nvPr/>
        </p:nvGrpSpPr>
        <p:grpSpPr>
          <a:xfrm>
            <a:off x="4156321" y="1223874"/>
            <a:ext cx="6889777" cy="1073992"/>
            <a:chOff x="968178" y="26196"/>
            <a:chExt cx="6889777" cy="1073992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FC15AAFC-2E27-CB2F-F980-B82B069CC1E7}"/>
                </a:ext>
              </a:extLst>
            </p:cNvPr>
            <p:cNvSpPr/>
            <p:nvPr/>
          </p:nvSpPr>
          <p:spPr>
            <a:xfrm rot="5400000">
              <a:off x="3876071" y="-2881697"/>
              <a:ext cx="1073992" cy="6889777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6">
              <a:extLst>
                <a:ext uri="{FF2B5EF4-FFF2-40B4-BE49-F238E27FC236}">
                  <a16:creationId xmlns:a16="http://schemas.microsoft.com/office/drawing/2014/main" id="{EAF6842D-5EA4-5430-48F6-A727B77221C7}"/>
                </a:ext>
              </a:extLst>
            </p:cNvPr>
            <p:cNvSpPr txBox="1"/>
            <p:nvPr/>
          </p:nvSpPr>
          <p:spPr>
            <a:xfrm>
              <a:off x="968179" y="78623"/>
              <a:ext cx="6837349" cy="96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vi-VN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được phép cộng, phép trừ trong phạm vị 1000</a:t>
              </a: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CD6730-2AB2-EC5D-7BE8-89E4A7E2FDB4}"/>
              </a:ext>
            </a:extLst>
          </p:cNvPr>
          <p:cNvGrpSpPr/>
          <p:nvPr/>
        </p:nvGrpSpPr>
        <p:grpSpPr>
          <a:xfrm>
            <a:off x="3245483" y="2714402"/>
            <a:ext cx="915088" cy="1620208"/>
            <a:chOff x="57339" y="-1"/>
            <a:chExt cx="915088" cy="1620208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D877DDFB-989D-DE9D-2A88-F9A8527CC596}"/>
                </a:ext>
              </a:extLst>
            </p:cNvPr>
            <p:cNvSpPr/>
            <p:nvPr/>
          </p:nvSpPr>
          <p:spPr>
            <a:xfrm rot="5400000">
              <a:off x="-295221" y="352559"/>
              <a:ext cx="1620208" cy="91508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602ABEC8-DC07-AC63-2CFF-A797065E6DF5}"/>
                </a:ext>
              </a:extLst>
            </p:cNvPr>
            <p:cNvSpPr txBox="1"/>
            <p:nvPr/>
          </p:nvSpPr>
          <p:spPr>
            <a:xfrm>
              <a:off x="57339" y="457543"/>
              <a:ext cx="915088" cy="70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6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A012BC-E50D-CA0F-83B0-D63D553E0C8C}"/>
              </a:ext>
            </a:extLst>
          </p:cNvPr>
          <p:cNvGrpSpPr/>
          <p:nvPr/>
        </p:nvGrpSpPr>
        <p:grpSpPr>
          <a:xfrm>
            <a:off x="4156322" y="2740599"/>
            <a:ext cx="6889777" cy="1073992"/>
            <a:chOff x="968178" y="26196"/>
            <a:chExt cx="6889777" cy="1073992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5394287C-6266-7FCA-E53A-EB7104C7442A}"/>
                </a:ext>
              </a:extLst>
            </p:cNvPr>
            <p:cNvSpPr/>
            <p:nvPr/>
          </p:nvSpPr>
          <p:spPr>
            <a:xfrm rot="5400000">
              <a:off x="3876071" y="-2881697"/>
              <a:ext cx="1073992" cy="6889777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6">
              <a:extLst>
                <a:ext uri="{FF2B5EF4-FFF2-40B4-BE49-F238E27FC236}">
                  <a16:creationId xmlns:a16="http://schemas.microsoft.com/office/drawing/2014/main" id="{E0855B5C-5189-6821-0BE0-DB46974CC4FE}"/>
                </a:ext>
              </a:extLst>
            </p:cNvPr>
            <p:cNvSpPr txBox="1"/>
            <p:nvPr/>
          </p:nvSpPr>
          <p:spPr>
            <a:xfrm>
              <a:off x="968179" y="78623"/>
              <a:ext cx="6837349" cy="96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vi-VN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được các số trong phạm vi 1000</a:t>
              </a: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EB3CDE-0831-E765-B1C2-7330F12B7432}"/>
              </a:ext>
            </a:extLst>
          </p:cNvPr>
          <p:cNvGrpSpPr/>
          <p:nvPr/>
        </p:nvGrpSpPr>
        <p:grpSpPr>
          <a:xfrm>
            <a:off x="3245483" y="4331350"/>
            <a:ext cx="915088" cy="1620208"/>
            <a:chOff x="57339" y="-1"/>
            <a:chExt cx="915088" cy="1620208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D258F2AE-DD17-BB15-AE54-D19BD8A0E42D}"/>
                </a:ext>
              </a:extLst>
            </p:cNvPr>
            <p:cNvSpPr/>
            <p:nvPr/>
          </p:nvSpPr>
          <p:spPr>
            <a:xfrm rot="5400000">
              <a:off x="-295221" y="352559"/>
              <a:ext cx="1620208" cy="915088"/>
            </a:xfrm>
            <a:prstGeom prst="chevron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id="{136D1389-A8D5-3BAD-A4C2-31C9E7898509}"/>
                </a:ext>
              </a:extLst>
            </p:cNvPr>
            <p:cNvSpPr txBox="1"/>
            <p:nvPr/>
          </p:nvSpPr>
          <p:spPr>
            <a:xfrm>
              <a:off x="57339" y="457543"/>
              <a:ext cx="915088" cy="705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600" b="1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36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85DADA-6E24-E6BA-6452-1305700FF199}"/>
              </a:ext>
            </a:extLst>
          </p:cNvPr>
          <p:cNvGrpSpPr/>
          <p:nvPr/>
        </p:nvGrpSpPr>
        <p:grpSpPr>
          <a:xfrm>
            <a:off x="4156322" y="4357547"/>
            <a:ext cx="6889777" cy="1073992"/>
            <a:chOff x="968178" y="26196"/>
            <a:chExt cx="6889777" cy="1073992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81B640B2-6487-A08C-F7A0-6AA0E14129A6}"/>
                </a:ext>
              </a:extLst>
            </p:cNvPr>
            <p:cNvSpPr/>
            <p:nvPr/>
          </p:nvSpPr>
          <p:spPr>
            <a:xfrm rot="5400000">
              <a:off x="3876071" y="-2881697"/>
              <a:ext cx="1073992" cy="6889777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Top Corners Rounded 6">
              <a:extLst>
                <a:ext uri="{FF2B5EF4-FFF2-40B4-BE49-F238E27FC236}">
                  <a16:creationId xmlns:a16="http://schemas.microsoft.com/office/drawing/2014/main" id="{5E8205E9-41CF-8537-7F93-75E2C87D8DAF}"/>
                </a:ext>
              </a:extLst>
            </p:cNvPr>
            <p:cNvSpPr txBox="1"/>
            <p:nvPr/>
          </p:nvSpPr>
          <p:spPr>
            <a:xfrm>
              <a:off x="968179" y="78623"/>
              <a:ext cx="6837349" cy="969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285750" lvl="1" indent="-285750" algn="just" defTabSz="12446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vi-VN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 được bài toán có nội dung thực tiễn liên quan đến phép cộng, phép trừ trong phạm vi 1000</a:t>
              </a:r>
              <a:r>
                <a:rPr lang="en-US" sz="28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4" name="Google Shape;1617;p39">
            <a:extLst>
              <a:ext uri="{FF2B5EF4-FFF2-40B4-BE49-F238E27FC236}">
                <a16:creationId xmlns:a16="http://schemas.microsoft.com/office/drawing/2014/main" id="{02AED296-2C8A-B0B9-3145-4B82189871E9}"/>
              </a:ext>
            </a:extLst>
          </p:cNvPr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25" name="Google Shape;1618;p39">
              <a:extLst>
                <a:ext uri="{FF2B5EF4-FFF2-40B4-BE49-F238E27FC236}">
                  <a16:creationId xmlns:a16="http://schemas.microsoft.com/office/drawing/2014/main" id="{A88BF07A-2BEA-D895-09DB-3058AD67FEAB}"/>
                </a:ext>
              </a:extLst>
            </p:cNvPr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6" name="Google Shape;1619;p39">
              <a:extLst>
                <a:ext uri="{FF2B5EF4-FFF2-40B4-BE49-F238E27FC236}">
                  <a16:creationId xmlns:a16="http://schemas.microsoft.com/office/drawing/2014/main" id="{00AB1CD6-3ED7-E6BA-EA0D-AD92248C2FEA}"/>
                </a:ext>
              </a:extLst>
            </p:cNvPr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7" name="Google Shape;1620;p39">
              <a:extLst>
                <a:ext uri="{FF2B5EF4-FFF2-40B4-BE49-F238E27FC236}">
                  <a16:creationId xmlns:a16="http://schemas.microsoft.com/office/drawing/2014/main" id="{D2F5A3F0-CB1B-2236-27F4-5CF7A80E4B9C}"/>
                </a:ext>
              </a:extLst>
            </p:cNvPr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28" name="Google Shape;1621;p39">
                <a:extLst>
                  <a:ext uri="{FF2B5EF4-FFF2-40B4-BE49-F238E27FC236}">
                    <a16:creationId xmlns:a16="http://schemas.microsoft.com/office/drawing/2014/main" id="{CD6B6AB2-16A0-82EA-28A9-F1C0636D668C}"/>
                  </a:ext>
                </a:extLst>
              </p:cNvPr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9" name="Google Shape;1622;p39">
                <a:extLst>
                  <a:ext uri="{FF2B5EF4-FFF2-40B4-BE49-F238E27FC236}">
                    <a16:creationId xmlns:a16="http://schemas.microsoft.com/office/drawing/2014/main" id="{072D57EA-A219-CCCC-160F-F0E0D0910779}"/>
                  </a:ext>
                </a:extLst>
              </p:cNvPr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0" name="Google Shape;1623;p39">
                <a:extLst>
                  <a:ext uri="{FF2B5EF4-FFF2-40B4-BE49-F238E27FC236}">
                    <a16:creationId xmlns:a16="http://schemas.microsoft.com/office/drawing/2014/main" id="{043842B2-9C9E-5ED1-6C6E-FD9B5EEB3FDA}"/>
                  </a:ext>
                </a:extLst>
              </p:cNvPr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1" name="Google Shape;1624;p39">
                <a:extLst>
                  <a:ext uri="{FF2B5EF4-FFF2-40B4-BE49-F238E27FC236}">
                    <a16:creationId xmlns:a16="http://schemas.microsoft.com/office/drawing/2014/main" id="{8D0A38A7-98D9-615D-3E3F-E30F20AB92C4}"/>
                  </a:ext>
                </a:extLst>
              </p:cNvPr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32" name="Google Shape;1637;p39">
            <a:extLst>
              <a:ext uri="{FF2B5EF4-FFF2-40B4-BE49-F238E27FC236}">
                <a16:creationId xmlns:a16="http://schemas.microsoft.com/office/drawing/2014/main" id="{BE0C25AB-4B1D-88A6-3583-C758094A0D52}"/>
              </a:ext>
            </a:extLst>
          </p:cNvPr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33" name="Google Shape;1638;p39">
              <a:extLst>
                <a:ext uri="{FF2B5EF4-FFF2-40B4-BE49-F238E27FC236}">
                  <a16:creationId xmlns:a16="http://schemas.microsoft.com/office/drawing/2014/main" id="{0B542477-C07E-2CF6-6F79-EB52AA620852}"/>
                </a:ext>
              </a:extLst>
            </p:cNvPr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1639;p39">
              <a:extLst>
                <a:ext uri="{FF2B5EF4-FFF2-40B4-BE49-F238E27FC236}">
                  <a16:creationId xmlns:a16="http://schemas.microsoft.com/office/drawing/2014/main" id="{E1022536-44D9-70BF-A83D-5F3487F99335}"/>
                </a:ext>
              </a:extLst>
            </p:cNvPr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1640;p39">
              <a:extLst>
                <a:ext uri="{FF2B5EF4-FFF2-40B4-BE49-F238E27FC236}">
                  <a16:creationId xmlns:a16="http://schemas.microsoft.com/office/drawing/2014/main" id="{C6F6C477-5D30-1488-D2BD-050EFF468EF7}"/>
                </a:ext>
              </a:extLst>
            </p:cNvPr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1641;p39">
              <a:extLst>
                <a:ext uri="{FF2B5EF4-FFF2-40B4-BE49-F238E27FC236}">
                  <a16:creationId xmlns:a16="http://schemas.microsoft.com/office/drawing/2014/main" id="{9375B6F8-DDC2-1B70-BF0E-80D4E265C016}"/>
                </a:ext>
              </a:extLst>
            </p:cNvPr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42;p39">
            <a:extLst>
              <a:ext uri="{FF2B5EF4-FFF2-40B4-BE49-F238E27FC236}">
                <a16:creationId xmlns:a16="http://schemas.microsoft.com/office/drawing/2014/main" id="{FC41C81E-AF43-8E00-4BF3-C7A9683D837C}"/>
              </a:ext>
            </a:extLst>
          </p:cNvPr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38" name="Google Shape;1643;p39">
              <a:extLst>
                <a:ext uri="{FF2B5EF4-FFF2-40B4-BE49-F238E27FC236}">
                  <a16:creationId xmlns:a16="http://schemas.microsoft.com/office/drawing/2014/main" id="{69AC54A8-63DD-389F-558B-7EDD6A6F9A83}"/>
                </a:ext>
              </a:extLst>
            </p:cNvPr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644;p39">
              <a:extLst>
                <a:ext uri="{FF2B5EF4-FFF2-40B4-BE49-F238E27FC236}">
                  <a16:creationId xmlns:a16="http://schemas.microsoft.com/office/drawing/2014/main" id="{4160B7F0-CB39-1F66-19EF-434B3240CA95}"/>
                </a:ext>
              </a:extLst>
            </p:cNvPr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" name="Google Shape;1698;p42">
            <a:extLst>
              <a:ext uri="{FF2B5EF4-FFF2-40B4-BE49-F238E27FC236}">
                <a16:creationId xmlns:a16="http://schemas.microsoft.com/office/drawing/2014/main" id="{5793F22B-EB64-B72D-7892-88F39188A87B}"/>
              </a:ext>
            </a:extLst>
          </p:cNvPr>
          <p:cNvGrpSpPr/>
          <p:nvPr/>
        </p:nvGrpSpPr>
        <p:grpSpPr>
          <a:xfrm flipH="1">
            <a:off x="4590780" y="334939"/>
            <a:ext cx="726062" cy="682749"/>
            <a:chOff x="3187875" y="1320975"/>
            <a:chExt cx="545897" cy="513332"/>
          </a:xfrm>
        </p:grpSpPr>
        <p:sp>
          <p:nvSpPr>
            <p:cNvPr id="41" name="Google Shape;1699;p42">
              <a:extLst>
                <a:ext uri="{FF2B5EF4-FFF2-40B4-BE49-F238E27FC236}">
                  <a16:creationId xmlns:a16="http://schemas.microsoft.com/office/drawing/2014/main" id="{8B0BFF57-0612-F0BE-A886-2D4CD2CF0E99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0;p42">
              <a:extLst>
                <a:ext uri="{FF2B5EF4-FFF2-40B4-BE49-F238E27FC236}">
                  <a16:creationId xmlns:a16="http://schemas.microsoft.com/office/drawing/2014/main" id="{76D9BAB9-A5CC-E649-7AB2-7A91B0A0DCC5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1;p42">
              <a:extLst>
                <a:ext uri="{FF2B5EF4-FFF2-40B4-BE49-F238E27FC236}">
                  <a16:creationId xmlns:a16="http://schemas.microsoft.com/office/drawing/2014/main" id="{7E079D89-F8BB-DC4B-5B3C-E6AB754A29B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2;p42">
              <a:extLst>
                <a:ext uri="{FF2B5EF4-FFF2-40B4-BE49-F238E27FC236}">
                  <a16:creationId xmlns:a16="http://schemas.microsoft.com/office/drawing/2014/main" id="{C69370A5-4A94-19F5-1A77-9E8E64C60393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1703;p42">
              <a:extLst>
                <a:ext uri="{FF2B5EF4-FFF2-40B4-BE49-F238E27FC236}">
                  <a16:creationId xmlns:a16="http://schemas.microsoft.com/office/drawing/2014/main" id="{B601959D-024E-8142-F841-D63F055E03CB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" name="Google Shape;1704;p42">
              <a:extLst>
                <a:ext uri="{FF2B5EF4-FFF2-40B4-BE49-F238E27FC236}">
                  <a16:creationId xmlns:a16="http://schemas.microsoft.com/office/drawing/2014/main" id="{89B71CB6-24DD-C368-80A3-5488498595C2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" name="Google Shape;1705;p42">
              <a:extLst>
                <a:ext uri="{FF2B5EF4-FFF2-40B4-BE49-F238E27FC236}">
                  <a16:creationId xmlns:a16="http://schemas.microsoft.com/office/drawing/2014/main" id="{60C74631-67B5-3995-AF25-FFE3C75FFF93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3323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748318" y="309674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Tính nhẩm.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4F8A78-5095-4318-8627-848D8E65D895}"/>
              </a:ext>
            </a:extLst>
          </p:cNvPr>
          <p:cNvGrpSpPr/>
          <p:nvPr/>
        </p:nvGrpSpPr>
        <p:grpSpPr>
          <a:xfrm>
            <a:off x="-203201" y="1150074"/>
            <a:ext cx="4192999" cy="4107726"/>
            <a:chOff x="255468" y="1308626"/>
            <a:chExt cx="3228886" cy="3450600"/>
          </a:xfrm>
        </p:grpSpPr>
        <p:pic>
          <p:nvPicPr>
            <p:cNvPr id="24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169993DA-E068-4E8F-A241-52CE799470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6DE91F-40F1-402C-8D0A-4735E753AA56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600 + 60 = ?</a:t>
              </a:r>
              <a:endParaRPr lang="vi-V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93867C-28BC-4B64-90F9-51C94543835D}"/>
              </a:ext>
            </a:extLst>
          </p:cNvPr>
          <p:cNvGrpSpPr/>
          <p:nvPr/>
        </p:nvGrpSpPr>
        <p:grpSpPr>
          <a:xfrm>
            <a:off x="3628158" y="2023304"/>
            <a:ext cx="4280437" cy="3739426"/>
            <a:chOff x="3983320" y="1677031"/>
            <a:chExt cx="3285297" cy="3510885"/>
          </a:xfrm>
        </p:grpSpPr>
        <p:pic>
          <p:nvPicPr>
            <p:cNvPr id="27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5482FB9A-82D9-418E-9601-75FDC34B1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FA8874-7C42-4CF4-BAE6-0497236C98DA}"/>
                </a:ext>
              </a:extLst>
            </p:cNvPr>
            <p:cNvSpPr txBox="1"/>
            <p:nvPr/>
          </p:nvSpPr>
          <p:spPr>
            <a:xfrm>
              <a:off x="4618359" y="2735318"/>
              <a:ext cx="2465231" cy="18322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850 – 50 = ?</a:t>
              </a:r>
              <a:endParaRPr lang="vi-V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26A9EA-BE4C-485C-9A04-056EDB179C82}"/>
              </a:ext>
            </a:extLst>
          </p:cNvPr>
          <p:cNvGrpSpPr/>
          <p:nvPr/>
        </p:nvGrpSpPr>
        <p:grpSpPr>
          <a:xfrm>
            <a:off x="7683910" y="2531786"/>
            <a:ext cx="4673190" cy="4107725"/>
            <a:chOff x="7562489" y="2471230"/>
            <a:chExt cx="3228886" cy="3450600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4B86B2CF-E331-4B47-AED5-A56E48745F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7015A46-1B76-4FB3-843F-63E77C0B3DAA}"/>
                </a:ext>
              </a:extLst>
            </p:cNvPr>
            <p:cNvSpPr txBox="1"/>
            <p:nvPr/>
          </p:nvSpPr>
          <p:spPr>
            <a:xfrm>
              <a:off x="8074290" y="3710609"/>
              <a:ext cx="2465231" cy="16393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1 000 </a:t>
              </a: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– 600 = ?</a:t>
              </a:r>
            </a:p>
            <a:p>
              <a:pPr>
                <a:lnSpc>
                  <a:spcPct val="150000"/>
                </a:lnSpc>
              </a:pPr>
              <a:r>
                <a:rPr lang="en-US" sz="28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1 000 </a:t>
              </a:r>
              <a:r>
                <a:rPr lang="en-US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– 400 = ?</a:t>
              </a:r>
              <a:endParaRPr lang="vi-VN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9F85CAD-AA64-4359-B40B-A586CF6E729C}"/>
              </a:ext>
            </a:extLst>
          </p:cNvPr>
          <p:cNvSpPr txBox="1"/>
          <p:nvPr/>
        </p:nvSpPr>
        <p:spPr>
          <a:xfrm>
            <a:off x="2396471" y="2569749"/>
            <a:ext cx="785793" cy="523220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D324C-ED25-4878-9806-A4A93F68B628}"/>
              </a:ext>
            </a:extLst>
          </p:cNvPr>
          <p:cNvSpPr txBox="1"/>
          <p:nvPr/>
        </p:nvSpPr>
        <p:spPr>
          <a:xfrm>
            <a:off x="2374791" y="3200997"/>
            <a:ext cx="1056590" cy="523220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414BA3-FFCC-4966-8EFA-3F023C44C7AA}"/>
              </a:ext>
            </a:extLst>
          </p:cNvPr>
          <p:cNvSpPr txBox="1"/>
          <p:nvPr/>
        </p:nvSpPr>
        <p:spPr>
          <a:xfrm>
            <a:off x="2117293" y="3893017"/>
            <a:ext cx="785793" cy="523220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90093C-D92A-44EC-BB19-9100B7C6A179}"/>
              </a:ext>
            </a:extLst>
          </p:cNvPr>
          <p:cNvSpPr txBox="1"/>
          <p:nvPr/>
        </p:nvSpPr>
        <p:spPr>
          <a:xfrm>
            <a:off x="6492965" y="3253479"/>
            <a:ext cx="785793" cy="523220"/>
          </a:xfrm>
          <a:prstGeom prst="rect">
            <a:avLst/>
          </a:prstGeom>
          <a:solidFill>
            <a:srgbClr val="B0DE1E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30BBB-38F7-4087-9F42-BB16482BC853}"/>
              </a:ext>
            </a:extLst>
          </p:cNvPr>
          <p:cNvSpPr txBox="1"/>
          <p:nvPr/>
        </p:nvSpPr>
        <p:spPr>
          <a:xfrm>
            <a:off x="6492965" y="3887468"/>
            <a:ext cx="994168" cy="523220"/>
          </a:xfrm>
          <a:prstGeom prst="rect">
            <a:avLst/>
          </a:prstGeom>
          <a:solidFill>
            <a:srgbClr val="B0DE1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B438B3-DF08-4B46-9550-847E5C5C2018}"/>
              </a:ext>
            </a:extLst>
          </p:cNvPr>
          <p:cNvSpPr txBox="1"/>
          <p:nvPr/>
        </p:nvSpPr>
        <p:spPr>
          <a:xfrm>
            <a:off x="6313216" y="4529372"/>
            <a:ext cx="785793" cy="523220"/>
          </a:xfrm>
          <a:prstGeom prst="rect">
            <a:avLst/>
          </a:prstGeom>
          <a:solidFill>
            <a:srgbClr val="B0DE1E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FC8E76-3665-4995-9163-FB11564486DC}"/>
              </a:ext>
            </a:extLst>
          </p:cNvPr>
          <p:cNvSpPr txBox="1"/>
          <p:nvPr/>
        </p:nvSpPr>
        <p:spPr>
          <a:xfrm>
            <a:off x="10462804" y="4103514"/>
            <a:ext cx="1260469" cy="523220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1 000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80B7D5-B286-47D4-A53F-63B1E0417A36}"/>
              </a:ext>
            </a:extLst>
          </p:cNvPr>
          <p:cNvSpPr txBox="1"/>
          <p:nvPr/>
        </p:nvSpPr>
        <p:spPr>
          <a:xfrm>
            <a:off x="10757179" y="4769258"/>
            <a:ext cx="961429" cy="523220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225AF1-10E7-48E1-BC18-4D751AFD67EB}"/>
              </a:ext>
            </a:extLst>
          </p:cNvPr>
          <p:cNvSpPr txBox="1"/>
          <p:nvPr/>
        </p:nvSpPr>
        <p:spPr>
          <a:xfrm>
            <a:off x="10782863" y="5430745"/>
            <a:ext cx="796271" cy="523220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67647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864223" y="3746711"/>
            <a:ext cx="1221808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435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1546954" y="4702852"/>
            <a:ext cx="182549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352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1597338" y="4195708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1794076" y="5406418"/>
            <a:ext cx="116920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2580709" y="5613012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5663444" y="3746710"/>
            <a:ext cx="126188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236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5477447" y="4684032"/>
            <a:ext cx="16333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528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5413909" y="417780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5559647" y="5405782"/>
            <a:ext cx="11886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6358757" y="5625041"/>
            <a:ext cx="54534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6012550" y="5616439"/>
            <a:ext cx="53412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6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448860" y="3746710"/>
            <a:ext cx="1221808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354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799917" y="4674119"/>
            <a:ext cx="87075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63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9194058" y="4177809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9383361" y="5405782"/>
            <a:ext cx="119755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10160593" y="5619735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9848648" y="5603895"/>
            <a:ext cx="38664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435 + 352 		236 + 528			354 + 63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569 – 426 		753 – 236			880 – 54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2236104" y="5626163"/>
            <a:ext cx="5084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1002720" y="3726878"/>
            <a:ext cx="639919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a)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FC1452-A4CC-415A-BA25-CBC87BE4B05D}"/>
              </a:ext>
            </a:extLst>
          </p:cNvPr>
          <p:cNvSpPr/>
          <p:nvPr/>
        </p:nvSpPr>
        <p:spPr>
          <a:xfrm>
            <a:off x="1890339" y="5619735"/>
            <a:ext cx="510076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806530-C283-4FD5-9D7C-24B70E4EFE7E}"/>
              </a:ext>
            </a:extLst>
          </p:cNvPr>
          <p:cNvSpPr/>
          <p:nvPr/>
        </p:nvSpPr>
        <p:spPr>
          <a:xfrm>
            <a:off x="5687840" y="5607837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8CDBB6-A274-4434-B478-15FA34DC448B}"/>
              </a:ext>
            </a:extLst>
          </p:cNvPr>
          <p:cNvSpPr/>
          <p:nvPr/>
        </p:nvSpPr>
        <p:spPr>
          <a:xfrm>
            <a:off x="9460147" y="5634582"/>
            <a:ext cx="54534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55F100-9D77-A32C-0D36-94A763FB58B4}"/>
              </a:ext>
            </a:extLst>
          </p:cNvPr>
          <p:cNvSpPr txBox="1"/>
          <p:nvPr/>
        </p:nvSpPr>
        <p:spPr>
          <a:xfrm>
            <a:off x="-1312673" y="2795801"/>
            <a:ext cx="65660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400" b="1">
                <a:solidFill>
                  <a:srgbClr val="7030A0"/>
                </a:solidFill>
                <a:latin typeface="HP001 4 hàng" pitchFamily="34" charset="0"/>
              </a:rPr>
              <a:t>Bài 2: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2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5" grpId="0"/>
      <p:bldP spid="26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523383" y="2300122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928963" y="2799001"/>
            <a:ext cx="86113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vi-VN" sz="44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b)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F1723-E27C-40B4-990A-EEC7C8B67C63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435 + 352 		236 + 528			354 + 63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569 – 426 		753 – 236			880 – 54 </a:t>
            </a:r>
            <a:endParaRPr lang="en-US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4640C6D-5281-4D6B-8530-038FE894EDA0}"/>
              </a:ext>
            </a:extLst>
          </p:cNvPr>
          <p:cNvSpPr/>
          <p:nvPr/>
        </p:nvSpPr>
        <p:spPr>
          <a:xfrm>
            <a:off x="2009668" y="2799001"/>
            <a:ext cx="122341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569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996B72-9892-4538-B713-5432FB6B3FC2}"/>
              </a:ext>
            </a:extLst>
          </p:cNvPr>
          <p:cNvSpPr/>
          <p:nvPr/>
        </p:nvSpPr>
        <p:spPr>
          <a:xfrm>
            <a:off x="1734304" y="3767852"/>
            <a:ext cx="1825493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426</a:t>
            </a:r>
            <a:endParaRPr lang="vi-VN" sz="4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B0654B-40AC-462D-88F1-01342CAE60F1}"/>
              </a:ext>
            </a:extLst>
          </p:cNvPr>
          <p:cNvSpPr/>
          <p:nvPr/>
        </p:nvSpPr>
        <p:spPr>
          <a:xfrm>
            <a:off x="1879851" y="3129499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F00975-91EE-42DE-8A8F-20F021306D03}"/>
              </a:ext>
            </a:extLst>
          </p:cNvPr>
          <p:cNvCxnSpPr>
            <a:cxnSpLocks/>
          </p:cNvCxnSpPr>
          <p:nvPr/>
        </p:nvCxnSpPr>
        <p:spPr>
          <a:xfrm>
            <a:off x="1899021" y="4419900"/>
            <a:ext cx="124391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F93F05C-3628-4891-9788-619C172D4026}"/>
              </a:ext>
            </a:extLst>
          </p:cNvPr>
          <p:cNvSpPr/>
          <p:nvPr/>
        </p:nvSpPr>
        <p:spPr>
          <a:xfrm>
            <a:off x="2727509" y="4699340"/>
            <a:ext cx="521297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3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760FE5-6A1A-4737-99EB-AC7789F2C5B3}"/>
              </a:ext>
            </a:extLst>
          </p:cNvPr>
          <p:cNvSpPr/>
          <p:nvPr/>
        </p:nvSpPr>
        <p:spPr>
          <a:xfrm>
            <a:off x="5835967" y="2822766"/>
            <a:ext cx="118654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753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9931C9-6670-4A24-9446-3F61ED2BC8A9}"/>
              </a:ext>
            </a:extLst>
          </p:cNvPr>
          <p:cNvSpPr/>
          <p:nvPr/>
        </p:nvSpPr>
        <p:spPr>
          <a:xfrm>
            <a:off x="5598199" y="3735697"/>
            <a:ext cx="16333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236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CAB636-101D-4724-8395-A73B91934E19}"/>
              </a:ext>
            </a:extLst>
          </p:cNvPr>
          <p:cNvSpPr/>
          <p:nvPr/>
        </p:nvSpPr>
        <p:spPr>
          <a:xfrm>
            <a:off x="5656459" y="3109231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3E5C36-107F-4DB4-8379-C934B392FC11}"/>
              </a:ext>
            </a:extLst>
          </p:cNvPr>
          <p:cNvCxnSpPr>
            <a:cxnSpLocks/>
          </p:cNvCxnSpPr>
          <p:nvPr/>
        </p:nvCxnSpPr>
        <p:spPr>
          <a:xfrm>
            <a:off x="5638009" y="4415370"/>
            <a:ext cx="126434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B5320B0-4454-416B-B305-AD65B469977F}"/>
              </a:ext>
            </a:extLst>
          </p:cNvPr>
          <p:cNvSpPr/>
          <p:nvPr/>
        </p:nvSpPr>
        <p:spPr>
          <a:xfrm>
            <a:off x="6512435" y="4689102"/>
            <a:ext cx="510075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7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129B24-FA0E-40B6-966A-32114143C047}"/>
              </a:ext>
            </a:extLst>
          </p:cNvPr>
          <p:cNvSpPr/>
          <p:nvPr/>
        </p:nvSpPr>
        <p:spPr>
          <a:xfrm>
            <a:off x="6206304" y="4678226"/>
            <a:ext cx="38664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6406D2-2099-4D97-8E85-8E27A5B58D31}"/>
              </a:ext>
            </a:extLst>
          </p:cNvPr>
          <p:cNvSpPr/>
          <p:nvPr/>
        </p:nvSpPr>
        <p:spPr>
          <a:xfrm>
            <a:off x="9625397" y="2799001"/>
            <a:ext cx="117532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880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6C291C4-D5F4-4406-AF1E-8346072CB91C}"/>
              </a:ext>
            </a:extLst>
          </p:cNvPr>
          <p:cNvSpPr/>
          <p:nvPr/>
        </p:nvSpPr>
        <p:spPr>
          <a:xfrm>
            <a:off x="9973571" y="3759777"/>
            <a:ext cx="885179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54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88FC72-1AA7-4552-9453-495551270CCE}"/>
              </a:ext>
            </a:extLst>
          </p:cNvPr>
          <p:cNvSpPr/>
          <p:nvPr/>
        </p:nvSpPr>
        <p:spPr>
          <a:xfrm>
            <a:off x="9447544" y="3109231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21C403-4906-48A5-92A0-DDFA2476DFF4}"/>
              </a:ext>
            </a:extLst>
          </p:cNvPr>
          <p:cNvCxnSpPr>
            <a:cxnSpLocks/>
          </p:cNvCxnSpPr>
          <p:nvPr/>
        </p:nvCxnSpPr>
        <p:spPr>
          <a:xfrm>
            <a:off x="9582261" y="4415370"/>
            <a:ext cx="1147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95D06F1-35D2-40D3-9FF3-622544A398C2}"/>
              </a:ext>
            </a:extLst>
          </p:cNvPr>
          <p:cNvSpPr/>
          <p:nvPr/>
        </p:nvSpPr>
        <p:spPr>
          <a:xfrm>
            <a:off x="10297029" y="4678226"/>
            <a:ext cx="534121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6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B87393-D4DB-4B56-AE4A-625CFA569582}"/>
              </a:ext>
            </a:extLst>
          </p:cNvPr>
          <p:cNvSpPr/>
          <p:nvPr/>
        </p:nvSpPr>
        <p:spPr>
          <a:xfrm>
            <a:off x="9925158" y="4709615"/>
            <a:ext cx="575799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2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08A49A-0202-49C6-9937-F731852D3EB2}"/>
              </a:ext>
            </a:extLst>
          </p:cNvPr>
          <p:cNvSpPr/>
          <p:nvPr/>
        </p:nvSpPr>
        <p:spPr>
          <a:xfrm>
            <a:off x="2356615" y="4678227"/>
            <a:ext cx="545342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4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3AFC78-2F38-480F-A22A-4451FD7774AA}"/>
              </a:ext>
            </a:extLst>
          </p:cNvPr>
          <p:cNvSpPr/>
          <p:nvPr/>
        </p:nvSpPr>
        <p:spPr>
          <a:xfrm>
            <a:off x="2122744" y="4703179"/>
            <a:ext cx="38664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1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1F38D10-DE24-4F29-B2D4-ED5F10CE58DE}"/>
              </a:ext>
            </a:extLst>
          </p:cNvPr>
          <p:cNvSpPr/>
          <p:nvPr/>
        </p:nvSpPr>
        <p:spPr>
          <a:xfrm>
            <a:off x="5826375" y="4694286"/>
            <a:ext cx="52450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5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42F8D61-A270-4A32-B7AD-2F2A12F875F1}"/>
              </a:ext>
            </a:extLst>
          </p:cNvPr>
          <p:cNvSpPr/>
          <p:nvPr/>
        </p:nvSpPr>
        <p:spPr>
          <a:xfrm>
            <a:off x="9625397" y="4709616"/>
            <a:ext cx="50847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HP001 4 hàng" pitchFamily="34" charset="0"/>
              </a:rPr>
              <a:t>8</a:t>
            </a:r>
            <a:endParaRPr lang="vi-VN" sz="4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388;p6">
            <a:extLst>
              <a:ext uri="{FF2B5EF4-FFF2-40B4-BE49-F238E27FC236}">
                <a16:creationId xmlns:a16="http://schemas.microsoft.com/office/drawing/2014/main" id="{EE02FE6F-563E-4C72-82E7-B0BCE1319401}"/>
              </a:ext>
            </a:extLst>
          </p:cNvPr>
          <p:cNvSpPr/>
          <p:nvPr/>
        </p:nvSpPr>
        <p:spPr>
          <a:xfrm>
            <a:off x="546440" y="408907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AB84AC-19B8-4D5C-85E9-D7E6A5F74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073" y="2311547"/>
            <a:ext cx="9346544" cy="407651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FD5A205-48A5-40B8-AC25-6565ECEADFB2}"/>
              </a:ext>
            </a:extLst>
          </p:cNvPr>
          <p:cNvSpPr txBox="1"/>
          <p:nvPr/>
        </p:nvSpPr>
        <p:spPr>
          <a:xfrm>
            <a:off x="1097983" y="440658"/>
            <a:ext cx="1044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84C82A-DD9B-4367-9659-7781F27D3C10}"/>
              </a:ext>
            </a:extLst>
          </p:cNvPr>
          <p:cNvCxnSpPr>
            <a:cxnSpLocks/>
          </p:cNvCxnSpPr>
          <p:nvPr/>
        </p:nvCxnSpPr>
        <p:spPr>
          <a:xfrm>
            <a:off x="1164884" y="1383085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131923-AD94-49E3-BF25-1FC2F89E8682}"/>
              </a:ext>
            </a:extLst>
          </p:cNvPr>
          <p:cNvCxnSpPr>
            <a:cxnSpLocks/>
          </p:cNvCxnSpPr>
          <p:nvPr/>
        </p:nvCxnSpPr>
        <p:spPr>
          <a:xfrm>
            <a:off x="8348606" y="1383085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8D9B08A-AA63-4AC8-B5C2-F7254BD49942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95E031-D7AE-4867-B162-A2E796269CF0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732B8C-559E-46D9-871C-22E759030D1D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6FDA83-D1AB-4E91-86BB-F76336F976D2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7BD6A0-9227-41CA-AE11-D867AA6505D6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4E8672-A848-43DE-AFFF-D3137CA1E800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416DD7-7D63-4857-8087-437539354C7F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D6E6CF0-D36A-41CD-A59F-BEF46231FB52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CA8C7E-7C1D-491C-AB84-0296DA08E316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08AEC67-0A95-47F4-9F9C-3C54A85E2A27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93556" y="149371"/>
            <a:ext cx="10976469" cy="892512"/>
            <a:chOff x="1218526" y="1573268"/>
            <a:chExt cx="10976469" cy="892512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89114" y="1573268"/>
              <a:ext cx="10405881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Quan sát một số tuyến đường bộ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trong hình vẽ.</a:t>
              </a:r>
              <a:endParaRPr kumimoji="0" lang="vi-VN" sz="2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218526" y="1665026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6080919" y="0"/>
            <a:ext cx="6533364" cy="6708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CAA7E7-72F9-4D35-8394-EBAC1EBC2ACC}"/>
              </a:ext>
            </a:extLst>
          </p:cNvPr>
          <p:cNvSpPr txBox="1"/>
          <p:nvPr/>
        </p:nvSpPr>
        <p:spPr>
          <a:xfrm>
            <a:off x="456769" y="1427961"/>
            <a:ext cx="5221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Cao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Vinh,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858 km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E08AF-64E7-3082-67FE-6B4B5F600616}"/>
              </a:ext>
            </a:extLst>
          </p:cNvPr>
          <p:cNvSpPr txBox="1"/>
          <p:nvPr/>
        </p:nvSpPr>
        <p:spPr>
          <a:xfrm>
            <a:off x="378850" y="2877260"/>
            <a:ext cx="5873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Quãng đường Hà Nội – Đà Nẵng (qua Vinh) dài bao nhiêu ki-lô-mét?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99C7D2-FE9E-D672-449B-B8F5A5D165F0}"/>
              </a:ext>
            </a:extLst>
          </p:cNvPr>
          <p:cNvSpPr txBox="1"/>
          <p:nvPr/>
        </p:nvSpPr>
        <p:spPr>
          <a:xfrm>
            <a:off x="373571" y="4362057"/>
            <a:ext cx="57073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Quãng đường Đà Nẵng – TP Hồ Chí Minh dài hơn quãng đường TP Hồ Chí Minh – Cần Thơ bao nhiêu ki-lô-mét?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67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8373" y="40407"/>
            <a:ext cx="11011652" cy="1001476"/>
            <a:chOff x="1183343" y="1464304"/>
            <a:chExt cx="11011652" cy="1001476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89114" y="1573268"/>
              <a:ext cx="10405881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600" b="1"/>
                <a:t>Quan sát một số tuyến đường bộ</a:t>
              </a:r>
            </a:p>
            <a:p>
              <a:pPr algn="just"/>
              <a:r>
                <a:rPr lang="en-US" sz="2600" b="1"/>
                <a:t>trong hình vẽ.</a:t>
              </a:r>
              <a:endParaRPr lang="vi-VN" sz="2600" b="1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49EE64-23F5-4785-B23F-3303BA94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06538" y="-1"/>
            <a:ext cx="6533364" cy="6708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CAA7E7-72F9-4D35-8394-EBAC1EBC2ACC}"/>
              </a:ext>
            </a:extLst>
          </p:cNvPr>
          <p:cNvSpPr txBox="1"/>
          <p:nvPr/>
        </p:nvSpPr>
        <p:spPr>
          <a:xfrm>
            <a:off x="598835" y="1453839"/>
            <a:ext cx="5221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a) Cao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Vinh,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0399F-DAFB-48A8-966B-E9F06D420290}"/>
              </a:ext>
            </a:extLst>
          </p:cNvPr>
          <p:cNvSpPr txBox="1"/>
          <p:nvPr/>
        </p:nvSpPr>
        <p:spPr>
          <a:xfrm>
            <a:off x="58373" y="2531057"/>
            <a:ext cx="5622028" cy="73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200" i="1" dirty="0">
                <a:solidFill>
                  <a:srgbClr val="FF0000"/>
                </a:solidFill>
              </a:rPr>
              <a:t>Vinh </a:t>
            </a:r>
            <a:r>
              <a:rPr lang="en-US" sz="3200" i="1" dirty="0" err="1">
                <a:solidFill>
                  <a:srgbClr val="FF0000"/>
                </a:solidFill>
              </a:rPr>
              <a:t>xa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Hà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Nội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hơn</a:t>
            </a:r>
            <a:r>
              <a:rPr lang="en-US" sz="3200" i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6FF52E-7FE6-427B-A023-1E04B52DCAF7}"/>
              </a:ext>
            </a:extLst>
          </p:cNvPr>
          <p:cNvSpPr txBox="1"/>
          <p:nvPr/>
        </p:nvSpPr>
        <p:spPr>
          <a:xfrm rot="21370255">
            <a:off x="6414914" y="693616"/>
            <a:ext cx="1059544" cy="379206"/>
          </a:xfrm>
          <a:prstGeom prst="rect">
            <a:avLst/>
          </a:prstGeom>
          <a:solidFill>
            <a:srgbClr val="8ECBED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240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70949-022D-4188-973F-AECE26E684ED}"/>
              </a:ext>
            </a:extLst>
          </p:cNvPr>
          <p:cNvSpPr txBox="1"/>
          <p:nvPr/>
        </p:nvSpPr>
        <p:spPr>
          <a:xfrm rot="21370255">
            <a:off x="6414916" y="1427463"/>
            <a:ext cx="1059544" cy="379206"/>
          </a:xfrm>
          <a:prstGeom prst="rect">
            <a:avLst/>
          </a:prstGeom>
          <a:solidFill>
            <a:srgbClr val="8ECBED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308 km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0E3D1-F999-40A7-B527-45C76C233BE6}"/>
              </a:ext>
            </a:extLst>
          </p:cNvPr>
          <p:cNvSpPr txBox="1"/>
          <p:nvPr/>
        </p:nvSpPr>
        <p:spPr>
          <a:xfrm rot="21370255">
            <a:off x="8892926" y="5868213"/>
            <a:ext cx="1059544" cy="3792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858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3BE98-D023-494D-B8A6-4CEB3DF008C6}"/>
              </a:ext>
            </a:extLst>
          </p:cNvPr>
          <p:cNvSpPr txBox="1"/>
          <p:nvPr/>
        </p:nvSpPr>
        <p:spPr>
          <a:xfrm>
            <a:off x="1266492" y="3270940"/>
            <a:ext cx="4980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/>
              <a:t>(Vì 308 &gt; 240)</a:t>
            </a:r>
            <a:endParaRPr lang="vi-VN" sz="3200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F23A619-5586-0CF5-9D90-45FCB2744F10}"/>
              </a:ext>
            </a:extLst>
          </p:cNvPr>
          <p:cNvSpPr/>
          <p:nvPr/>
        </p:nvSpPr>
        <p:spPr>
          <a:xfrm>
            <a:off x="7483654" y="471037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F1663521-F9C4-FC68-8843-8CADFC0A76B6}"/>
              </a:ext>
            </a:extLst>
          </p:cNvPr>
          <p:cNvSpPr/>
          <p:nvPr/>
        </p:nvSpPr>
        <p:spPr>
          <a:xfrm>
            <a:off x="7349141" y="1951940"/>
            <a:ext cx="190140" cy="18762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2FDE62-3696-81C1-1367-0A1B8F348D91}"/>
              </a:ext>
            </a:extLst>
          </p:cNvPr>
          <p:cNvSpPr/>
          <p:nvPr/>
        </p:nvSpPr>
        <p:spPr>
          <a:xfrm>
            <a:off x="7444211" y="1035485"/>
            <a:ext cx="267864" cy="266508"/>
          </a:xfrm>
          <a:prstGeom prst="ellipse">
            <a:avLst/>
          </a:prstGeom>
          <a:noFill/>
          <a:ln w="28575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uild="p"/>
      <p:bldP spid="2" grpId="0" animBg="1"/>
      <p:bldP spid="21" grpId="0" animBg="1"/>
      <p:bldP spid="26" grpId="0"/>
      <p:bldP spid="7" grpId="0" animBg="1"/>
      <p:bldP spid="7" grpId="1" animBg="1"/>
      <p:bldP spid="31" grpId="0" animBg="1"/>
      <p:bldP spid="31" grpId="1" animBg="1"/>
      <p:bldP spid="32" grpId="0" animBg="1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483</Words>
  <Application>Microsoft Office PowerPoint</Application>
  <PresentationFormat>Custom</PresentationFormat>
  <Paragraphs>119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Barlow Condensed</vt:lpstr>
      <vt:lpstr>Boogaloo</vt:lpstr>
      <vt:lpstr>HP001 4 hàng</vt:lpstr>
      <vt:lpstr>Open Sans</vt:lpstr>
      <vt:lpstr>Anaheim</vt:lpstr>
      <vt:lpstr>Lato</vt:lpstr>
      <vt:lpstr>Annie Use Your Telescope</vt:lpstr>
      <vt:lpstr>Dekko</vt:lpstr>
      <vt:lpstr>Times New Roman</vt:lpstr>
      <vt:lpstr>Wingdings</vt:lpstr>
      <vt:lpstr>Exo</vt:lpstr>
      <vt:lpstr>Calibri</vt:lpstr>
      <vt:lpstr>Arial</vt:lpstr>
      <vt:lpstr>RocknRoll One</vt:lpstr>
      <vt:lpstr>Barriecito</vt:lpstr>
      <vt:lpstr>Math Subject for Middle School - 7th Grade: Ratio, Proportion and Percent by Slidesgo</vt:lpstr>
      <vt:lpstr>PowerPoint Presentation</vt:lpstr>
      <vt:lpstr>CHỦ ĐỀ 14: ÔN TẬP CUỐI NĂM</vt:lpstr>
      <vt:lpstr>YÊU  CẦU  CẦN 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DL210723</cp:lastModifiedBy>
  <cp:revision>248</cp:revision>
  <dcterms:modified xsi:type="dcterms:W3CDTF">2024-05-03T02:56:22Z</dcterms:modified>
</cp:coreProperties>
</file>