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71" r:id="rId3"/>
    <p:sldId id="272" r:id="rId4"/>
    <p:sldId id="273" r:id="rId5"/>
    <p:sldId id="274" r:id="rId6"/>
    <p:sldId id="275" r:id="rId7"/>
    <p:sldId id="276" r:id="rId8"/>
    <p:sldId id="256" r:id="rId9"/>
    <p:sldId id="257" r:id="rId10"/>
    <p:sldId id="258" r:id="rId11"/>
    <p:sldId id="259" r:id="rId12"/>
    <p:sldId id="260" r:id="rId13"/>
    <p:sldId id="261" r:id="rId14"/>
    <p:sldId id="262" r:id="rId15"/>
    <p:sldId id="267" r:id="rId16"/>
    <p:sldId id="269" r:id="rId17"/>
    <p:sldId id="265" r:id="rId18"/>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Montserrat Bold" panose="020B0604020202020204" charset="0"/>
      <p:regular r:id="rId23"/>
    </p:embeddedFont>
    <p:embeddedFont>
      <p:font typeface="Dancing Script" panose="020B0604020202020204" charset="0"/>
      <p:regular r:id="rId24"/>
    </p:embeddedFont>
    <p:embeddedFont>
      <p:font typeface="Montserrat" panose="020B0604020202020204" charset="0"/>
      <p:regular r:id="rId25"/>
    </p:embeddedFont>
    <p:embeddedFont>
      <p:font typeface="Montserrat Italics" panose="020B0604020202020204" charset="0"/>
      <p:regular r:id="rId26"/>
    </p:embeddedFont>
    <p:embeddedFont>
      <p:font typeface="Montserrat Bold Italics" panose="020B0604020202020204" charset="0"/>
      <p:regular r:id="rId27"/>
    </p:embeddedFont>
    <p:embeddedFont>
      <p:font typeface="Tahoma" panose="020B0604030504040204" pitchFamily="34" charset="0"/>
      <p:regular r:id="rId28"/>
      <p:bold r:id="rId29"/>
    </p:embeddedFont>
    <p:embeddedFont>
      <p:font typeface="Dancing Script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sv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0.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5.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7.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1.xml"/><Relationship Id="rId1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slide" Target="slide5.xml"/><Relationship Id="rId12" Type="http://schemas.openxmlformats.org/officeDocument/2006/relationships/image" Target="../media/image9.png"/><Relationship Id="rId17" Type="http://schemas.openxmlformats.org/officeDocument/2006/relationships/image" Target="../media/image12.gif"/><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slide" Target="slide8.xml"/><Relationship Id="rId15" Type="http://schemas.openxmlformats.org/officeDocument/2006/relationships/slide" Target="slide7.xml"/><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slide" Target="slide10.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4.png"/><Relationship Id="rId7" Type="http://schemas.openxmlformats.org/officeDocument/2006/relationships/slide" Target="slide4.xml"/><Relationship Id="rId12" Type="http://schemas.openxmlformats.org/officeDocument/2006/relationships/image" Target="../media/image21.gif"/><Relationship Id="rId1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20.gif"/><Relationship Id="rId5" Type="http://schemas.openxmlformats.org/officeDocument/2006/relationships/image" Target="../media/image16.jpeg"/><Relationship Id="rId10" Type="http://schemas.openxmlformats.org/officeDocument/2006/relationships/image" Target="../media/image19.gif"/><Relationship Id="rId4" Type="http://schemas.openxmlformats.org/officeDocument/2006/relationships/image" Target="../media/image15.gif"/><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19" Type="http://schemas.openxmlformats.org/officeDocument/2006/relationships/audio" Target="../media/audio1.wav"/><Relationship Id="rId4" Type="http://schemas.openxmlformats.org/officeDocument/2006/relationships/image" Target="../media/image15.gif"/><Relationship Id="rId9"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4.png"/><Relationship Id="rId7" Type="http://schemas.openxmlformats.org/officeDocument/2006/relationships/image" Target="../media/image17.gif"/><Relationship Id="rId1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4" Type="http://schemas.openxmlformats.org/officeDocument/2006/relationships/image" Target="../media/image15.gif"/><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6.sv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svg"/><Relationship Id="rId3" Type="http://schemas.openxmlformats.org/officeDocument/2006/relationships/image" Target="../media/image26.png"/><Relationship Id="rId7" Type="http://schemas.openxmlformats.org/officeDocument/2006/relationships/image" Target="../media/image11.svg"/><Relationship Id="rId12"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7.xml"/><Relationship Id="rId11"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4" name="Hộp Văn bản 6"/>
          <p:cNvSpPr txBox="1">
            <a:spLocks noChangeArrowheads="1"/>
          </p:cNvSpPr>
          <p:nvPr/>
        </p:nvSpPr>
        <p:spPr bwMode="auto">
          <a:xfrm>
            <a:off x="5661318" y="1238234"/>
            <a:ext cx="74558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vi-VN" altLang="en-US" sz="2250" b="1" dirty="0">
                <a:solidFill>
                  <a:schemeClr val="bg1"/>
                </a:solidFill>
              </a:rPr>
              <a:t>PHÒNG GIÁO DỤC VÀ ĐÀO TẠO QUẬN LONG BIÊN</a:t>
            </a:r>
            <a:endParaRPr lang="en-GB" altLang="en-US" sz="2250" b="1" dirty="0">
              <a:solidFill>
                <a:schemeClr val="bg1"/>
              </a:solidFill>
            </a:endParaRPr>
          </a:p>
        </p:txBody>
      </p:sp>
      <p:sp>
        <p:nvSpPr>
          <p:cNvPr id="5" name="Rectangle 4"/>
          <p:cNvSpPr/>
          <p:nvPr/>
        </p:nvSpPr>
        <p:spPr>
          <a:xfrm>
            <a:off x="3193652" y="1727096"/>
            <a:ext cx="12016623" cy="1177245"/>
          </a:xfrm>
          <a:prstGeom prst="rect">
            <a:avLst/>
          </a:prstGeom>
          <a:noFill/>
        </p:spPr>
        <p:txBody>
          <a:bodyPr wrap="none" lIns="137160" tIns="68580" rIns="137160" bIns="68580">
            <a:spAutoFit/>
          </a:bodyPr>
          <a:lstStyle/>
          <a:p>
            <a:pPr algn="ctr"/>
            <a:r>
              <a:rPr lang="en-US" sz="6750" b="1" spc="75" dirty="0">
                <a:ln w="0"/>
                <a:solidFill>
                  <a:schemeClr val="bg1"/>
                </a:solidFill>
                <a:effectLst>
                  <a:innerShdw blurRad="63500" dist="50800" dir="13500000">
                    <a:srgbClr val="000000">
                      <a:alpha val="50000"/>
                    </a:srgbClr>
                  </a:innerShdw>
                </a:effectLst>
              </a:rPr>
              <a:t>CHÀO CÁC BẠN HỌC SINH LỚP </a:t>
            </a:r>
            <a:r>
              <a:rPr lang="en-US" sz="6750" b="1" spc="75" dirty="0" smtClean="0">
                <a:ln w="0"/>
                <a:solidFill>
                  <a:schemeClr val="bg1"/>
                </a:solidFill>
                <a:effectLst>
                  <a:innerShdw blurRad="63500" dist="50800" dir="13500000">
                    <a:srgbClr val="000000">
                      <a:alpha val="50000"/>
                    </a:srgbClr>
                  </a:innerShdw>
                </a:effectLst>
              </a:rPr>
              <a:t>5</a:t>
            </a:r>
            <a:endParaRPr lang="en-US" sz="6750" b="1" spc="75" dirty="0">
              <a:ln w="0"/>
              <a:solidFill>
                <a:schemeClr val="bg1"/>
              </a:solidFill>
              <a:effectLst>
                <a:innerShdw blurRad="63500" dist="50800" dir="13500000">
                  <a:srgbClr val="000000">
                    <a:alpha val="50000"/>
                  </a:srgbClr>
                </a:innerShdw>
              </a:effectLst>
            </a:endParaRPr>
          </a:p>
        </p:txBody>
      </p:sp>
      <p:sp>
        <p:nvSpPr>
          <p:cNvPr id="6" name="Rectangle 5"/>
          <p:cNvSpPr/>
          <p:nvPr/>
        </p:nvSpPr>
        <p:spPr>
          <a:xfrm>
            <a:off x="2712417" y="3442975"/>
            <a:ext cx="12979089" cy="3208571"/>
          </a:xfrm>
          <a:prstGeom prst="rect">
            <a:avLst/>
          </a:prstGeom>
          <a:noFill/>
        </p:spPr>
        <p:txBody>
          <a:bodyPr wrap="square" lIns="137160" tIns="68580" rIns="137160" bIns="68580">
            <a:spAutoFit/>
          </a:bodyPr>
          <a:lstStyle/>
          <a:p>
            <a:pPr algn="ctr"/>
            <a:r>
              <a:rPr lang="en-US" sz="19950" b="1" spc="75" dirty="0">
                <a:ln w="0"/>
                <a:solidFill>
                  <a:srgbClr val="00B0F0"/>
                </a:solidFill>
                <a:effectLst>
                  <a:innerShdw blurRad="63500" dist="50800" dir="13500000">
                    <a:srgbClr val="000000">
                      <a:alpha val="50000"/>
                    </a:srgbClr>
                  </a:innerShdw>
                </a:effectLst>
              </a:rPr>
              <a:t>MĨ THUẬT</a:t>
            </a:r>
          </a:p>
        </p:txBody>
      </p:sp>
    </p:spTree>
    <p:extLst>
      <p:ext uri="{BB962C8B-B14F-4D97-AF65-F5344CB8AC3E}">
        <p14:creationId xmlns:p14="http://schemas.microsoft.com/office/powerpoint/2010/main" val="2228765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0" y="6628569"/>
            <a:ext cx="6267119" cy="3658431"/>
          </a:xfrm>
          <a:custGeom>
            <a:avLst/>
            <a:gdLst/>
            <a:ahLst/>
            <a:cxnLst/>
            <a:rect l="l" t="t" r="r" b="b"/>
            <a:pathLst>
              <a:path w="6267119" h="3658431">
                <a:moveTo>
                  <a:pt x="0" y="0"/>
                </a:moveTo>
                <a:lnTo>
                  <a:pt x="6267119" y="0"/>
                </a:lnTo>
                <a:lnTo>
                  <a:pt x="6267119" y="3658431"/>
                </a:lnTo>
                <a:lnTo>
                  <a:pt x="0" y="3658431"/>
                </a:lnTo>
                <a:lnTo>
                  <a:pt x="0" y="0"/>
                </a:lnTo>
                <a:close/>
              </a:path>
            </a:pathLst>
          </a:custGeom>
          <a:blipFill>
            <a:blip r:embed="rId3"/>
            <a:stretch>
              <a:fillRect/>
            </a:stretch>
          </a:blipFill>
        </p:spPr>
      </p:sp>
      <p:sp>
        <p:nvSpPr>
          <p:cNvPr id="7" name="Freeform 7"/>
          <p:cNvSpPr/>
          <p:nvPr/>
        </p:nvSpPr>
        <p:spPr>
          <a:xfrm>
            <a:off x="11049000" y="2245572"/>
            <a:ext cx="5326935" cy="383328"/>
          </a:xfrm>
          <a:custGeom>
            <a:avLst/>
            <a:gdLst/>
            <a:ahLst/>
            <a:cxnLst/>
            <a:rect l="l" t="t" r="r" b="b"/>
            <a:pathLst>
              <a:path w="5326935" h="383328">
                <a:moveTo>
                  <a:pt x="0" y="0"/>
                </a:moveTo>
                <a:lnTo>
                  <a:pt x="5326936" y="0"/>
                </a:lnTo>
                <a:lnTo>
                  <a:pt x="5326936" y="383328"/>
                </a:lnTo>
                <a:lnTo>
                  <a:pt x="0" y="38332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1752600" y="3162300"/>
            <a:ext cx="15849600" cy="1754326"/>
          </a:xfrm>
          <a:prstGeom prst="rect">
            <a:avLst/>
          </a:prstGeom>
        </p:spPr>
        <p:txBody>
          <a:bodyPr wrap="square" lIns="0" tIns="0" rIns="0" bIns="0" rtlCol="0" anchor="t">
            <a:spAutoFit/>
          </a:bodyPr>
          <a:lstStyle/>
          <a:p>
            <a:r>
              <a:rPr lang="vi-VN" sz="5400" b="1" i="1" dirty="0" smtClean="0">
                <a:solidFill>
                  <a:srgbClr val="FFFF00"/>
                </a:solidFill>
                <a:latin typeface="+mj-lt"/>
              </a:rPr>
              <a:t>Các bước mô phỏng sản phẩm gốm sứ bằng đất nặn</a:t>
            </a:r>
            <a:endParaRPr lang="vi-VN" sz="6000" dirty="0" smtClean="0">
              <a:solidFill>
                <a:srgbClr val="FFFF00"/>
              </a:solidFill>
            </a:endParaRPr>
          </a:p>
          <a:p>
            <a:r>
              <a:rPr lang="en-US" sz="6000" b="1" dirty="0" smtClean="0">
                <a:solidFill>
                  <a:srgbClr val="FFFF00"/>
                </a:solidFill>
              </a:rPr>
              <a:t> </a:t>
            </a:r>
            <a:endParaRPr lang="vi-VN" sz="6000" dirty="0">
              <a:solidFill>
                <a:srgbClr val="FFFF00"/>
              </a:solidFill>
            </a:endParaRPr>
          </a:p>
        </p:txBody>
      </p:sp>
      <p:sp>
        <p:nvSpPr>
          <p:cNvPr id="9" name="TextBox 9"/>
          <p:cNvSpPr txBox="1"/>
          <p:nvPr/>
        </p:nvSpPr>
        <p:spPr>
          <a:xfrm>
            <a:off x="6454633" y="495300"/>
            <a:ext cx="10320906" cy="1615827"/>
          </a:xfrm>
          <a:prstGeom prst="rect">
            <a:avLst/>
          </a:prstGeom>
        </p:spPr>
        <p:txBody>
          <a:bodyPr lIns="0" tIns="0" rIns="0" bIns="0" rtlCol="0" anchor="t">
            <a:spAutoFit/>
          </a:bodyPr>
          <a:lstStyle/>
          <a:p>
            <a:pPr algn="r">
              <a:lnSpc>
                <a:spcPts val="6300"/>
              </a:lnSpc>
            </a:pPr>
            <a:r>
              <a:rPr lang="en-US" sz="4500" dirty="0" smtClean="0">
                <a:solidFill>
                  <a:srgbClr val="F2ECE5"/>
                </a:solidFill>
                <a:latin typeface="Montserrat Bold"/>
              </a:rPr>
              <a:t>HOẠT ĐỘNG</a:t>
            </a:r>
          </a:p>
          <a:p>
            <a:pPr algn="r">
              <a:lnSpc>
                <a:spcPts val="6300"/>
              </a:lnSpc>
            </a:pPr>
            <a:r>
              <a:rPr lang="en-US" sz="4500" b="1" dirty="0" smtClean="0">
                <a:solidFill>
                  <a:srgbClr val="F2ECE5"/>
                </a:solidFill>
                <a:latin typeface="Montserrat Italics"/>
              </a:rPr>
              <a:t>KIẾN TẠO KIẾN THỨC KỸ NĂNG</a:t>
            </a:r>
            <a:endParaRPr lang="en-US" sz="4500" b="1" dirty="0">
              <a:solidFill>
                <a:srgbClr val="F2ECE5"/>
              </a:solidFill>
              <a:latin typeface="Montserrat Italics"/>
            </a:endParaRPr>
          </a:p>
        </p:txBody>
      </p:sp>
      <p:sp>
        <p:nvSpPr>
          <p:cNvPr id="9218" name="Rectangle 2"/>
          <p:cNvSpPr>
            <a:spLocks noChangeArrowheads="1"/>
          </p:cNvSpPr>
          <p:nvPr/>
        </p:nvSpPr>
        <p:spPr bwMode="auto">
          <a:xfrm>
            <a:off x="0" y="5448300"/>
            <a:ext cx="17297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4800" b="0" i="0" u="none" strike="noStrike" cap="none" normalizeH="0" baseline="0" dirty="0" smtClean="0">
                <a:ln>
                  <a:noFill/>
                </a:ln>
                <a:solidFill>
                  <a:schemeClr val="bg1"/>
                </a:solidFill>
                <a:effectLst/>
                <a:latin typeface="+mj-lt"/>
                <a:ea typeface="ＭＳ 明朝" pitchFamily="17" charset="-128"/>
                <a:cs typeface="Times New Roman" pitchFamily="18" charset="0"/>
              </a:rPr>
              <a:t>                   + Các </a:t>
            </a:r>
            <a:r>
              <a:rPr kumimoji="0" lang="vi-VN" sz="4800" b="0" i="1" u="none" strike="noStrike" cap="none" normalizeH="0" baseline="0" dirty="0" smtClean="0">
                <a:ln>
                  <a:noFill/>
                </a:ln>
                <a:solidFill>
                  <a:schemeClr val="bg1"/>
                </a:solidFill>
                <a:effectLst/>
                <a:latin typeface="+mj-lt"/>
                <a:ea typeface="ＭＳ 明朝" pitchFamily="17" charset="-128"/>
                <a:cs typeface="Times New Roman" pitchFamily="18" charset="0"/>
              </a:rPr>
              <a:t>bước tạo sản phẩm gốm sứ bằng đất nặn</a:t>
            </a:r>
            <a:endParaRPr kumimoji="0" lang="vi-VN" sz="4800" b="0" i="0" u="none" strike="noStrike" cap="none" normalizeH="0" baseline="0" dirty="0" smtClean="0">
              <a:ln>
                <a:noFill/>
              </a:ln>
              <a:solidFill>
                <a:schemeClr val="bg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4800" b="0" i="1" u="none" strike="noStrike" cap="none" normalizeH="0" baseline="0" dirty="0" smtClean="0">
                <a:ln>
                  <a:noFill/>
                </a:ln>
                <a:solidFill>
                  <a:schemeClr val="bg1"/>
                </a:solidFill>
                <a:effectLst/>
                <a:latin typeface="+mj-lt"/>
                <a:ea typeface="ＭＳ 明朝" pitchFamily="17" charset="-128"/>
                <a:cs typeface="Times New Roman" pitchFamily="18" charset="0"/>
              </a:rPr>
              <a:t>                   +Cách tạo khối? </a:t>
            </a:r>
            <a:endParaRPr kumimoji="0" lang="vi-VN" sz="4800" b="0" i="0" u="none" strike="noStrike" cap="none" normalizeH="0" baseline="0" dirty="0" smtClean="0">
              <a:ln>
                <a:noFill/>
              </a:ln>
              <a:solidFill>
                <a:schemeClr val="bg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4800" b="0" i="1" u="none" strike="noStrike" cap="none" normalizeH="0" baseline="0" dirty="0" smtClean="0">
                <a:ln>
                  <a:noFill/>
                </a:ln>
                <a:solidFill>
                  <a:schemeClr val="bg1"/>
                </a:solidFill>
                <a:effectLst/>
                <a:latin typeface="+mj-lt"/>
                <a:ea typeface="ＭＳ 明朝" pitchFamily="17" charset="-128"/>
                <a:cs typeface="Times New Roman" pitchFamily="18" charset="0"/>
              </a:rPr>
              <a:t>                   +Cách tạo họa tiết trang trí</a:t>
            </a:r>
            <a:endParaRPr kumimoji="0" lang="vi-VN" sz="4800" b="0" i="0" u="none" strike="noStrike" cap="none" normalizeH="0" baseline="0" dirty="0" smtClean="0">
              <a:ln>
                <a:noFill/>
              </a:ln>
              <a:solidFill>
                <a:schemeClr val="bg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81000" y="-571500"/>
            <a:ext cx="19202400" cy="12344400"/>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3"/>
            <a:stretch>
              <a:fillRect/>
            </a:stretch>
          </a:blipFill>
        </p:spPr>
        <p:txBody>
          <a:bodyPr/>
          <a:lstStyle/>
          <a:p>
            <a:r>
              <a:rPr lang="en-US" dirty="0" smtClean="0"/>
              <a:t>8</a:t>
            </a:r>
            <a:endParaRPr lang="vi-VN" dirty="0"/>
          </a:p>
        </p:txBody>
      </p:sp>
      <p:sp>
        <p:nvSpPr>
          <p:cNvPr id="4" name="AutoShape 4"/>
          <p:cNvSpPr/>
          <p:nvPr/>
        </p:nvSpPr>
        <p:spPr>
          <a:xfrm>
            <a:off x="2678472" y="3714351"/>
            <a:ext cx="12690401" cy="20227"/>
          </a:xfrm>
          <a:prstGeom prst="line">
            <a:avLst/>
          </a:prstGeom>
          <a:ln w="38100" cap="flat">
            <a:solidFill>
              <a:srgbClr val="457D58"/>
            </a:solidFill>
            <a:prstDash val="solid"/>
            <a:headEnd type="none" w="sm" len="sm"/>
            <a:tailEnd type="none" w="sm" len="sm"/>
          </a:ln>
        </p:spPr>
      </p:sp>
      <p:sp>
        <p:nvSpPr>
          <p:cNvPr id="5" name="AutoShape 5"/>
          <p:cNvSpPr/>
          <p:nvPr/>
        </p:nvSpPr>
        <p:spPr>
          <a:xfrm>
            <a:off x="2743530" y="3633499"/>
            <a:ext cx="0" cy="827487"/>
          </a:xfrm>
          <a:prstGeom prst="line">
            <a:avLst/>
          </a:prstGeom>
          <a:ln w="47625" cap="flat">
            <a:solidFill>
              <a:srgbClr val="457D58"/>
            </a:solidFill>
            <a:prstDash val="solid"/>
            <a:headEnd type="oval" w="lg" len="lg"/>
            <a:tailEnd type="oval" w="lg" len="lg"/>
          </a:ln>
        </p:spPr>
      </p:sp>
      <p:sp>
        <p:nvSpPr>
          <p:cNvPr id="6" name="AutoShape 6"/>
          <p:cNvSpPr/>
          <p:nvPr/>
        </p:nvSpPr>
        <p:spPr>
          <a:xfrm>
            <a:off x="6944041" y="3633499"/>
            <a:ext cx="0" cy="827487"/>
          </a:xfrm>
          <a:prstGeom prst="line">
            <a:avLst/>
          </a:prstGeom>
          <a:ln w="47625" cap="flat">
            <a:solidFill>
              <a:srgbClr val="457D58"/>
            </a:solidFill>
            <a:prstDash val="solid"/>
            <a:headEnd type="oval" w="lg" len="lg"/>
            <a:tailEnd type="oval" w="lg" len="lg"/>
          </a:ln>
        </p:spPr>
      </p:sp>
      <p:sp>
        <p:nvSpPr>
          <p:cNvPr id="7" name="AutoShape 7"/>
          <p:cNvSpPr/>
          <p:nvPr/>
        </p:nvSpPr>
        <p:spPr>
          <a:xfrm>
            <a:off x="11144551" y="3633499"/>
            <a:ext cx="0" cy="827487"/>
          </a:xfrm>
          <a:prstGeom prst="line">
            <a:avLst/>
          </a:prstGeom>
          <a:ln w="47625" cap="flat">
            <a:solidFill>
              <a:srgbClr val="457D58"/>
            </a:solidFill>
            <a:prstDash val="solid"/>
            <a:headEnd type="oval" w="lg" len="lg"/>
            <a:tailEnd type="oval" w="lg" len="lg"/>
          </a:ln>
        </p:spPr>
      </p:sp>
      <p:sp>
        <p:nvSpPr>
          <p:cNvPr id="8" name="AutoShape 8"/>
          <p:cNvSpPr/>
          <p:nvPr/>
        </p:nvSpPr>
        <p:spPr>
          <a:xfrm>
            <a:off x="15345061" y="3633499"/>
            <a:ext cx="0" cy="827487"/>
          </a:xfrm>
          <a:prstGeom prst="line">
            <a:avLst/>
          </a:prstGeom>
          <a:ln w="47625" cap="flat">
            <a:solidFill>
              <a:srgbClr val="457D58"/>
            </a:solidFill>
            <a:prstDash val="solid"/>
            <a:headEnd type="oval" w="lg" len="lg"/>
            <a:tailEnd type="oval" w="lg" len="lg"/>
          </a:ln>
        </p:spPr>
      </p:sp>
      <p:sp>
        <p:nvSpPr>
          <p:cNvPr id="13" name="Freeform 13"/>
          <p:cNvSpPr/>
          <p:nvPr/>
        </p:nvSpPr>
        <p:spPr>
          <a:xfrm>
            <a:off x="6872218" y="465247"/>
            <a:ext cx="5412449" cy="639653"/>
          </a:xfrm>
          <a:custGeom>
            <a:avLst/>
            <a:gdLst/>
            <a:ahLst/>
            <a:cxnLst/>
            <a:rect l="l" t="t" r="r" b="b"/>
            <a:pathLst>
              <a:path w="5412449" h="639653">
                <a:moveTo>
                  <a:pt x="0" y="0"/>
                </a:moveTo>
                <a:lnTo>
                  <a:pt x="5412449" y="0"/>
                </a:lnTo>
                <a:lnTo>
                  <a:pt x="5412449" y="639653"/>
                </a:lnTo>
                <a:lnTo>
                  <a:pt x="0" y="63965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4" name="TextBox 14"/>
          <p:cNvSpPr txBox="1"/>
          <p:nvPr/>
        </p:nvSpPr>
        <p:spPr>
          <a:xfrm>
            <a:off x="3942519" y="1931300"/>
            <a:ext cx="11271847" cy="1078600"/>
          </a:xfrm>
          <a:prstGeom prst="rect">
            <a:avLst/>
          </a:prstGeom>
        </p:spPr>
        <p:txBody>
          <a:bodyPr lIns="0" tIns="0" rIns="0" bIns="0" rtlCol="0" anchor="t">
            <a:spAutoFit/>
          </a:bodyPr>
          <a:lstStyle/>
          <a:p>
            <a:pPr marL="0" lvl="0" indent="0" algn="ctr">
              <a:lnSpc>
                <a:spcPts val="8446"/>
              </a:lnSpc>
            </a:pPr>
            <a:r>
              <a:rPr lang="en-US" sz="7038" spc="-401" dirty="0" err="1">
                <a:solidFill>
                  <a:srgbClr val="272727"/>
                </a:solidFill>
                <a:latin typeface="Dancing Script"/>
              </a:rPr>
              <a:t>Kiến</a:t>
            </a:r>
            <a:r>
              <a:rPr lang="en-US" sz="7038" spc="-401" dirty="0">
                <a:solidFill>
                  <a:srgbClr val="272727"/>
                </a:solidFill>
                <a:latin typeface="Dancing Script"/>
              </a:rPr>
              <a:t> </a:t>
            </a:r>
            <a:r>
              <a:rPr lang="en-US" sz="7038" spc="-401" dirty="0" err="1">
                <a:solidFill>
                  <a:srgbClr val="272727"/>
                </a:solidFill>
                <a:latin typeface="Dancing Script"/>
              </a:rPr>
              <a:t>tạo</a:t>
            </a:r>
            <a:r>
              <a:rPr lang="en-US" sz="7038" spc="-401" dirty="0">
                <a:solidFill>
                  <a:srgbClr val="272727"/>
                </a:solidFill>
                <a:latin typeface="Dancing Script"/>
              </a:rPr>
              <a:t> </a:t>
            </a:r>
            <a:r>
              <a:rPr lang="en-US" sz="7038" spc="-401" dirty="0" err="1">
                <a:solidFill>
                  <a:srgbClr val="272727"/>
                </a:solidFill>
                <a:latin typeface="Dancing Script"/>
              </a:rPr>
              <a:t>Kiến</a:t>
            </a:r>
            <a:r>
              <a:rPr lang="en-US" sz="7038" spc="-401" dirty="0">
                <a:solidFill>
                  <a:srgbClr val="272727"/>
                </a:solidFill>
                <a:latin typeface="Dancing Script"/>
              </a:rPr>
              <a:t> </a:t>
            </a:r>
            <a:r>
              <a:rPr lang="en-US" sz="7038" spc="-401" dirty="0" err="1">
                <a:solidFill>
                  <a:srgbClr val="272727"/>
                </a:solidFill>
                <a:latin typeface="Dancing Script"/>
              </a:rPr>
              <a:t>thức</a:t>
            </a:r>
            <a:r>
              <a:rPr lang="en-US" sz="7038" spc="-401" dirty="0">
                <a:solidFill>
                  <a:srgbClr val="272727"/>
                </a:solidFill>
                <a:latin typeface="Dancing Script"/>
              </a:rPr>
              <a:t> </a:t>
            </a:r>
            <a:r>
              <a:rPr lang="en-US" sz="7038" spc="-401" dirty="0" err="1">
                <a:solidFill>
                  <a:srgbClr val="272727"/>
                </a:solidFill>
                <a:latin typeface="Dancing Script"/>
              </a:rPr>
              <a:t>Kỹ</a:t>
            </a:r>
            <a:r>
              <a:rPr lang="en-US" sz="7038" spc="-401" dirty="0">
                <a:solidFill>
                  <a:srgbClr val="272727"/>
                </a:solidFill>
                <a:latin typeface="Dancing Script"/>
              </a:rPr>
              <a:t> </a:t>
            </a:r>
            <a:r>
              <a:rPr lang="en-US" sz="7038" spc="-401" dirty="0" err="1">
                <a:solidFill>
                  <a:srgbClr val="272727"/>
                </a:solidFill>
                <a:latin typeface="Dancing Script"/>
              </a:rPr>
              <a:t>năng</a:t>
            </a:r>
            <a:endParaRPr lang="en-US" sz="7038" spc="-401" dirty="0">
              <a:solidFill>
                <a:srgbClr val="272727"/>
              </a:solidFill>
              <a:latin typeface="Dancing Script"/>
            </a:endParaRPr>
          </a:p>
        </p:txBody>
      </p:sp>
      <p:sp>
        <p:nvSpPr>
          <p:cNvPr id="15" name="TextBox 15"/>
          <p:cNvSpPr txBox="1"/>
          <p:nvPr/>
        </p:nvSpPr>
        <p:spPr>
          <a:xfrm>
            <a:off x="1750566" y="4876932"/>
            <a:ext cx="2325274" cy="564257"/>
          </a:xfrm>
          <a:prstGeom prst="rect">
            <a:avLst/>
          </a:prstGeom>
        </p:spPr>
        <p:txBody>
          <a:bodyPr lIns="0" tIns="0" rIns="0" bIns="0" rtlCol="0" anchor="t">
            <a:spAutoFit/>
          </a:bodyPr>
          <a:lstStyle/>
          <a:p>
            <a:pPr algn="ctr">
              <a:lnSpc>
                <a:spcPts val="2160"/>
              </a:lnSpc>
            </a:pPr>
            <a:r>
              <a:rPr lang="en-US" spc="-102" dirty="0" err="1" smtClean="0">
                <a:solidFill>
                  <a:srgbClr val="272727"/>
                </a:solidFill>
                <a:latin typeface="Times New Roman" pitchFamily="18" charset="0"/>
                <a:cs typeface="Times New Roman" pitchFamily="18" charset="0"/>
              </a:rPr>
              <a:t>Nặn</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khối</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cơ</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bản</a:t>
            </a:r>
            <a:r>
              <a:rPr lang="en-US" spc="-102" dirty="0" smtClean="0">
                <a:solidFill>
                  <a:srgbClr val="272727"/>
                </a:solidFill>
                <a:latin typeface="Times New Roman" pitchFamily="18" charset="0"/>
                <a:cs typeface="Times New Roman" pitchFamily="18" charset="0"/>
              </a:rPr>
              <a:t> </a:t>
            </a:r>
          </a:p>
          <a:p>
            <a:pPr algn="ctr">
              <a:lnSpc>
                <a:spcPts val="2160"/>
              </a:lnSpc>
            </a:pPr>
            <a:r>
              <a:rPr lang="en-US" spc="-102" dirty="0" err="1" smtClean="0">
                <a:solidFill>
                  <a:srgbClr val="272727"/>
                </a:solidFill>
                <a:latin typeface="Times New Roman" pitchFamily="18" charset="0"/>
                <a:cs typeface="Times New Roman" pitchFamily="18" charset="0"/>
              </a:rPr>
              <a:t>để</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tạo</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hình</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đồ</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vật</a:t>
            </a:r>
            <a:endParaRPr lang="en-US" sz="1800" spc="-102" dirty="0">
              <a:solidFill>
                <a:srgbClr val="272727"/>
              </a:solidFill>
              <a:latin typeface="Times New Roman" pitchFamily="18" charset="0"/>
              <a:cs typeface="Times New Roman" pitchFamily="18" charset="0"/>
            </a:endParaRPr>
          </a:p>
        </p:txBody>
      </p:sp>
      <p:sp>
        <p:nvSpPr>
          <p:cNvPr id="16" name="TextBox 16"/>
          <p:cNvSpPr txBox="1"/>
          <p:nvPr/>
        </p:nvSpPr>
        <p:spPr>
          <a:xfrm>
            <a:off x="5489432" y="4743648"/>
            <a:ext cx="2942361" cy="547842"/>
          </a:xfrm>
          <a:prstGeom prst="rect">
            <a:avLst/>
          </a:prstGeom>
        </p:spPr>
        <p:txBody>
          <a:bodyPr lIns="0" tIns="0" rIns="0" bIns="0" rtlCol="0" anchor="t">
            <a:spAutoFit/>
          </a:bodyPr>
          <a:lstStyle/>
          <a:p>
            <a:pPr algn="ctr">
              <a:lnSpc>
                <a:spcPts val="2160"/>
              </a:lnSpc>
            </a:pPr>
            <a:r>
              <a:rPr lang="en-US" sz="1800" spc="-102" dirty="0" err="1" smtClean="0">
                <a:solidFill>
                  <a:srgbClr val="272727"/>
                </a:solidFill>
                <a:latin typeface="Times New Roman" pitchFamily="18" charset="0"/>
                <a:cs typeface="Times New Roman" pitchFamily="18" charset="0"/>
              </a:rPr>
              <a:t>Tạo</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hình</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dáng</a:t>
            </a:r>
            <a:endParaRPr lang="en-US" sz="1800" spc="-102" dirty="0" smtClean="0">
              <a:solidFill>
                <a:srgbClr val="272727"/>
              </a:solidFill>
              <a:latin typeface="Times New Roman" pitchFamily="18" charset="0"/>
              <a:cs typeface="Times New Roman" pitchFamily="18" charset="0"/>
            </a:endParaRPr>
          </a:p>
          <a:p>
            <a:pPr algn="ctr">
              <a:lnSpc>
                <a:spcPts val="2160"/>
              </a:lnSpc>
            </a:pP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chính</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của</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đồ</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vật</a:t>
            </a:r>
            <a:endParaRPr lang="en-US" sz="1800" spc="-102" dirty="0">
              <a:solidFill>
                <a:srgbClr val="272727"/>
              </a:solidFill>
              <a:latin typeface="Times New Roman" pitchFamily="18" charset="0"/>
              <a:cs typeface="Times New Roman" pitchFamily="18" charset="0"/>
            </a:endParaRPr>
          </a:p>
        </p:txBody>
      </p:sp>
      <p:sp>
        <p:nvSpPr>
          <p:cNvPr id="17" name="TextBox 17"/>
          <p:cNvSpPr txBox="1"/>
          <p:nvPr/>
        </p:nvSpPr>
        <p:spPr>
          <a:xfrm>
            <a:off x="10070603" y="4743648"/>
            <a:ext cx="2396584" cy="564257"/>
          </a:xfrm>
          <a:prstGeom prst="rect">
            <a:avLst/>
          </a:prstGeom>
        </p:spPr>
        <p:txBody>
          <a:bodyPr lIns="0" tIns="0" rIns="0" bIns="0" rtlCol="0" anchor="t">
            <a:spAutoFit/>
          </a:bodyPr>
          <a:lstStyle/>
          <a:p>
            <a:pPr marL="0" lvl="0" indent="0" algn="ctr">
              <a:lnSpc>
                <a:spcPts val="2160"/>
              </a:lnSpc>
            </a:pPr>
            <a:r>
              <a:rPr lang="en-US" spc="-102" dirty="0" err="1" smtClean="0">
                <a:solidFill>
                  <a:srgbClr val="272727"/>
                </a:solidFill>
                <a:latin typeface="Times New Roman" pitchFamily="18" charset="0"/>
                <a:cs typeface="Times New Roman" pitchFamily="18" charset="0"/>
              </a:rPr>
              <a:t>Tạo</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thêm</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hình</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khối</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các</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bộ</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phận</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của</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đồ</a:t>
            </a:r>
            <a:r>
              <a:rPr lang="en-US" spc="-102" dirty="0" smtClean="0">
                <a:solidFill>
                  <a:srgbClr val="272727"/>
                </a:solidFill>
                <a:latin typeface="Times New Roman" pitchFamily="18" charset="0"/>
                <a:cs typeface="Times New Roman" pitchFamily="18" charset="0"/>
              </a:rPr>
              <a:t> </a:t>
            </a:r>
            <a:r>
              <a:rPr lang="en-US" spc="-102" dirty="0" err="1" smtClean="0">
                <a:solidFill>
                  <a:srgbClr val="272727"/>
                </a:solidFill>
                <a:latin typeface="Times New Roman" pitchFamily="18" charset="0"/>
                <a:cs typeface="Times New Roman" pitchFamily="18" charset="0"/>
              </a:rPr>
              <a:t>vật</a:t>
            </a:r>
            <a:endParaRPr lang="en-US" sz="1800" spc="-102" dirty="0">
              <a:solidFill>
                <a:srgbClr val="272727"/>
              </a:solidFill>
              <a:latin typeface="Times New Roman" pitchFamily="18" charset="0"/>
              <a:cs typeface="Times New Roman" pitchFamily="18" charset="0"/>
            </a:endParaRPr>
          </a:p>
        </p:txBody>
      </p:sp>
      <p:sp>
        <p:nvSpPr>
          <p:cNvPr id="18" name="TextBox 18"/>
          <p:cNvSpPr txBox="1"/>
          <p:nvPr/>
        </p:nvSpPr>
        <p:spPr>
          <a:xfrm>
            <a:off x="13335001" y="4610365"/>
            <a:ext cx="3124200" cy="564257"/>
          </a:xfrm>
          <a:prstGeom prst="rect">
            <a:avLst/>
          </a:prstGeom>
        </p:spPr>
        <p:txBody>
          <a:bodyPr wrap="square" lIns="0" tIns="0" rIns="0" bIns="0" rtlCol="0" anchor="t">
            <a:spAutoFit/>
          </a:bodyPr>
          <a:lstStyle/>
          <a:p>
            <a:pPr marL="0" lvl="0" indent="0" algn="ctr">
              <a:lnSpc>
                <a:spcPts val="2160"/>
              </a:lnSpc>
            </a:pPr>
            <a:r>
              <a:rPr lang="en-US" sz="1800" spc="-102" dirty="0" err="1" smtClean="0">
                <a:solidFill>
                  <a:srgbClr val="272727"/>
                </a:solidFill>
                <a:latin typeface="Times New Roman" pitchFamily="18" charset="0"/>
                <a:cs typeface="Times New Roman" pitchFamily="18" charset="0"/>
              </a:rPr>
              <a:t>Tạo</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họa</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tiếtt</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trang</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trí</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cho</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đồ</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vật</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băng</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cách</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khắc</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lõm</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hoặc</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đắp</a:t>
            </a:r>
            <a:r>
              <a:rPr lang="en-US" sz="1800" spc="-102" dirty="0" smtClean="0">
                <a:solidFill>
                  <a:srgbClr val="272727"/>
                </a:solidFill>
                <a:latin typeface="Times New Roman" pitchFamily="18" charset="0"/>
                <a:cs typeface="Times New Roman" pitchFamily="18" charset="0"/>
              </a:rPr>
              <a:t> </a:t>
            </a:r>
            <a:r>
              <a:rPr lang="en-US" sz="1800" spc="-102" dirty="0" err="1" smtClean="0">
                <a:solidFill>
                  <a:srgbClr val="272727"/>
                </a:solidFill>
                <a:latin typeface="Times New Roman" pitchFamily="18" charset="0"/>
                <a:cs typeface="Times New Roman" pitchFamily="18" charset="0"/>
              </a:rPr>
              <a:t>nổi</a:t>
            </a:r>
            <a:r>
              <a:rPr lang="en-US" sz="1800" spc="-102" dirty="0" smtClean="0">
                <a:solidFill>
                  <a:srgbClr val="272727"/>
                </a:solidFill>
                <a:latin typeface="Times New Roman" pitchFamily="18" charset="0"/>
                <a:cs typeface="Times New Roman" pitchFamily="18" charset="0"/>
              </a:rPr>
              <a:t>.</a:t>
            </a:r>
            <a:endParaRPr lang="en-US" sz="1800" spc="-102" dirty="0">
              <a:solidFill>
                <a:srgbClr val="272727"/>
              </a:solidFill>
              <a:latin typeface="Times New Roman" pitchFamily="18" charset="0"/>
              <a:cs typeface="Times New Roman" pitchFamily="18" charset="0"/>
            </a:endParaRPr>
          </a:p>
        </p:txBody>
      </p:sp>
      <p:sp>
        <p:nvSpPr>
          <p:cNvPr id="19" name="TextBox 19"/>
          <p:cNvSpPr txBox="1"/>
          <p:nvPr/>
        </p:nvSpPr>
        <p:spPr>
          <a:xfrm>
            <a:off x="7823594" y="1262683"/>
            <a:ext cx="4216006" cy="756617"/>
          </a:xfrm>
          <a:prstGeom prst="rect">
            <a:avLst/>
          </a:prstGeom>
        </p:spPr>
        <p:txBody>
          <a:bodyPr wrap="square" lIns="0" tIns="0" rIns="0" bIns="0" rtlCol="0" anchor="t">
            <a:spAutoFit/>
          </a:bodyPr>
          <a:lstStyle/>
          <a:p>
            <a:pPr algn="ctr">
              <a:lnSpc>
                <a:spcPts val="5879"/>
              </a:lnSpc>
            </a:pPr>
            <a:r>
              <a:rPr lang="en-US" sz="4199" dirty="0" smtClean="0">
                <a:solidFill>
                  <a:srgbClr val="272727"/>
                </a:solidFill>
                <a:latin typeface="Montserrat Bold Italics"/>
              </a:rPr>
              <a:t>HOẠT  </a:t>
            </a:r>
            <a:r>
              <a:rPr lang="en-US" sz="4199" dirty="0">
                <a:solidFill>
                  <a:srgbClr val="272727"/>
                </a:solidFill>
                <a:latin typeface="Montserrat Bold Italics"/>
              </a:rPr>
              <a:t>ĐỘNG</a:t>
            </a:r>
          </a:p>
        </p:txBody>
      </p:sp>
      <p:sp>
        <p:nvSpPr>
          <p:cNvPr id="20" name="Rectangle 19"/>
          <p:cNvSpPr/>
          <p:nvPr/>
        </p:nvSpPr>
        <p:spPr>
          <a:xfrm>
            <a:off x="1905000" y="58293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193" name="Picture 1"/>
          <p:cNvPicPr>
            <a:picLocks noChangeAspect="1" noChangeArrowheads="1"/>
          </p:cNvPicPr>
          <p:nvPr/>
        </p:nvPicPr>
        <p:blipFill>
          <a:blip r:embed="rId7"/>
          <a:srcRect/>
          <a:stretch>
            <a:fillRect/>
          </a:stretch>
        </p:blipFill>
        <p:spPr bwMode="auto">
          <a:xfrm>
            <a:off x="2133600" y="6057900"/>
            <a:ext cx="2133600" cy="2677577"/>
          </a:xfrm>
          <a:prstGeom prst="rect">
            <a:avLst/>
          </a:prstGeom>
          <a:noFill/>
          <a:ln w="9525">
            <a:noFill/>
            <a:miter lim="800000"/>
            <a:headEnd/>
            <a:tailEnd/>
          </a:ln>
          <a:effectLst/>
        </p:spPr>
      </p:pic>
      <p:sp>
        <p:nvSpPr>
          <p:cNvPr id="31" name="Rectangle 30"/>
          <p:cNvSpPr/>
          <p:nvPr/>
        </p:nvSpPr>
        <p:spPr>
          <a:xfrm>
            <a:off x="5867400" y="56769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p:cNvSpPr/>
          <p:nvPr/>
        </p:nvSpPr>
        <p:spPr>
          <a:xfrm>
            <a:off x="9982200" y="55245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p:cNvSpPr/>
          <p:nvPr/>
        </p:nvSpPr>
        <p:spPr>
          <a:xfrm>
            <a:off x="13868400" y="5600700"/>
            <a:ext cx="2590800" cy="3200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194" name="Picture 2"/>
          <p:cNvPicPr>
            <a:picLocks noChangeAspect="1" noChangeArrowheads="1"/>
          </p:cNvPicPr>
          <p:nvPr/>
        </p:nvPicPr>
        <p:blipFill>
          <a:blip r:embed="rId8"/>
          <a:srcRect/>
          <a:stretch>
            <a:fillRect/>
          </a:stretch>
        </p:blipFill>
        <p:spPr bwMode="auto">
          <a:xfrm>
            <a:off x="6096000" y="5905500"/>
            <a:ext cx="2133600" cy="2805057"/>
          </a:xfrm>
          <a:prstGeom prst="rect">
            <a:avLst/>
          </a:prstGeom>
          <a:noFill/>
          <a:ln w="9525">
            <a:noFill/>
            <a:miter lim="800000"/>
            <a:headEnd/>
            <a:tailEnd/>
          </a:ln>
          <a:effectLst/>
        </p:spPr>
      </p:pic>
      <p:pic>
        <p:nvPicPr>
          <p:cNvPr id="8195" name="Picture 3"/>
          <p:cNvPicPr>
            <a:picLocks noChangeAspect="1" noChangeArrowheads="1"/>
          </p:cNvPicPr>
          <p:nvPr/>
        </p:nvPicPr>
        <p:blipFill>
          <a:blip r:embed="rId9"/>
          <a:srcRect/>
          <a:stretch>
            <a:fillRect/>
          </a:stretch>
        </p:blipFill>
        <p:spPr bwMode="auto">
          <a:xfrm>
            <a:off x="10210800" y="5753100"/>
            <a:ext cx="2122922" cy="28194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10"/>
          <a:srcRect/>
          <a:stretch>
            <a:fillRect/>
          </a:stretch>
        </p:blipFill>
        <p:spPr bwMode="auto">
          <a:xfrm>
            <a:off x="14097001" y="5753100"/>
            <a:ext cx="2133599" cy="27823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110777">
            <a:off x="7443818" y="3805291"/>
            <a:ext cx="3542189" cy="1983626"/>
          </a:xfrm>
          <a:custGeom>
            <a:avLst/>
            <a:gdLst/>
            <a:ahLst/>
            <a:cxnLst/>
            <a:rect l="l" t="t" r="r" b="b"/>
            <a:pathLst>
              <a:path w="3542189" h="1983626">
                <a:moveTo>
                  <a:pt x="0" y="0"/>
                </a:moveTo>
                <a:lnTo>
                  <a:pt x="3542190" y="0"/>
                </a:lnTo>
                <a:lnTo>
                  <a:pt x="3542190" y="1983626"/>
                </a:lnTo>
                <a:lnTo>
                  <a:pt x="0" y="1983626"/>
                </a:lnTo>
                <a:lnTo>
                  <a:pt x="0" y="0"/>
                </a:lnTo>
                <a:close/>
              </a:path>
            </a:pathLst>
          </a:custGeom>
          <a:blipFill>
            <a:blip r:embed="rId3">
              <a:alphaModFix amt="68000"/>
            </a:blip>
            <a:stretch>
              <a:fillRect/>
            </a:stretch>
          </a:blipFill>
        </p:spPr>
      </p:sp>
      <p:sp>
        <p:nvSpPr>
          <p:cNvPr id="4" name="Freeform 4"/>
          <p:cNvSpPr/>
          <p:nvPr/>
        </p:nvSpPr>
        <p:spPr>
          <a:xfrm>
            <a:off x="4622637" y="7563504"/>
            <a:ext cx="2424349" cy="2340599"/>
          </a:xfrm>
          <a:custGeom>
            <a:avLst/>
            <a:gdLst/>
            <a:ahLst/>
            <a:cxnLst/>
            <a:rect l="l" t="t" r="r" b="b"/>
            <a:pathLst>
              <a:path w="2424349" h="2340599">
                <a:moveTo>
                  <a:pt x="0" y="0"/>
                </a:moveTo>
                <a:lnTo>
                  <a:pt x="2424348" y="0"/>
                </a:lnTo>
                <a:lnTo>
                  <a:pt x="2424348" y="2340598"/>
                </a:lnTo>
                <a:lnTo>
                  <a:pt x="0" y="2340598"/>
                </a:lnTo>
                <a:lnTo>
                  <a:pt x="0" y="0"/>
                </a:lnTo>
                <a:close/>
              </a:path>
            </a:pathLst>
          </a:custGeom>
          <a:blipFill>
            <a:blip r:embed="rId4">
              <a:alphaModFix amt="42000"/>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5008405" y="2975098"/>
            <a:ext cx="8413015" cy="933318"/>
          </a:xfrm>
          <a:prstGeom prst="rect">
            <a:avLst/>
          </a:prstGeom>
        </p:spPr>
        <p:txBody>
          <a:bodyPr lIns="0" tIns="0" rIns="0" bIns="0" rtlCol="0" anchor="t">
            <a:spAutoFit/>
          </a:bodyPr>
          <a:lstStyle/>
          <a:p>
            <a:pPr marL="0" lvl="0" indent="0" algn="ctr">
              <a:lnSpc>
                <a:spcPts val="7366"/>
              </a:lnSpc>
            </a:pPr>
            <a:r>
              <a:rPr lang="en-US" sz="6138" spc="-349">
                <a:solidFill>
                  <a:srgbClr val="272727"/>
                </a:solidFill>
                <a:latin typeface="Dancing Script"/>
              </a:rPr>
              <a:t>Kiến tạo Kiến thức Kỹ năng</a:t>
            </a:r>
          </a:p>
        </p:txBody>
      </p:sp>
      <p:sp>
        <p:nvSpPr>
          <p:cNvPr id="6" name="Freeform 6"/>
          <p:cNvSpPr/>
          <p:nvPr/>
        </p:nvSpPr>
        <p:spPr>
          <a:xfrm rot="-10800000">
            <a:off x="11561913" y="634499"/>
            <a:ext cx="2424349" cy="2340599"/>
          </a:xfrm>
          <a:custGeom>
            <a:avLst/>
            <a:gdLst/>
            <a:ahLst/>
            <a:cxnLst/>
            <a:rect l="l" t="t" r="r" b="b"/>
            <a:pathLst>
              <a:path w="2424349" h="2340599">
                <a:moveTo>
                  <a:pt x="0" y="0"/>
                </a:moveTo>
                <a:lnTo>
                  <a:pt x="2424349" y="0"/>
                </a:lnTo>
                <a:lnTo>
                  <a:pt x="2424349" y="2340599"/>
                </a:lnTo>
                <a:lnTo>
                  <a:pt x="0" y="2340599"/>
                </a:lnTo>
                <a:lnTo>
                  <a:pt x="0" y="0"/>
                </a:lnTo>
                <a:close/>
              </a:path>
            </a:pathLst>
          </a:custGeom>
          <a:blipFill>
            <a:blip r:embed="rId4">
              <a:alphaModFix amt="42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76400" y="800100"/>
            <a:ext cx="15468600" cy="8787413"/>
          </a:xfrm>
          <a:custGeom>
            <a:avLst/>
            <a:gdLst/>
            <a:ahLst/>
            <a:cxnLst/>
            <a:rect l="l" t="t" r="r" b="b"/>
            <a:pathLst>
              <a:path w="8295491" h="8254013">
                <a:moveTo>
                  <a:pt x="0" y="0"/>
                </a:moveTo>
                <a:lnTo>
                  <a:pt x="8295491" y="0"/>
                </a:lnTo>
                <a:lnTo>
                  <a:pt x="8295491" y="8254014"/>
                </a:lnTo>
                <a:lnTo>
                  <a:pt x="0" y="8254014"/>
                </a:lnTo>
                <a:lnTo>
                  <a:pt x="0" y="0"/>
                </a:lnTo>
                <a:close/>
              </a:path>
            </a:pathLst>
          </a:custGeom>
          <a:blipFill>
            <a:blip r:embed="rId6">
              <a:alphaModFix amt="42000"/>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6134054" y="4723816"/>
            <a:ext cx="6161719" cy="659032"/>
          </a:xfrm>
          <a:prstGeom prst="rect">
            <a:avLst/>
          </a:prstGeom>
        </p:spPr>
        <p:txBody>
          <a:bodyPr lIns="0" tIns="0" rIns="0" bIns="0" rtlCol="0" anchor="t">
            <a:spAutoFit/>
          </a:bodyPr>
          <a:lstStyle/>
          <a:p>
            <a:pPr algn="ctr">
              <a:lnSpc>
                <a:spcPts val="4558"/>
              </a:lnSpc>
            </a:pPr>
            <a:r>
              <a:rPr lang="en-US" sz="5998" spc="-341" dirty="0" err="1">
                <a:solidFill>
                  <a:srgbClr val="272727"/>
                </a:solidFill>
                <a:latin typeface="Dancing Script Bold"/>
              </a:rPr>
              <a:t>Ghi</a:t>
            </a:r>
            <a:r>
              <a:rPr lang="en-US" sz="5998" spc="-341" dirty="0">
                <a:solidFill>
                  <a:srgbClr val="272727"/>
                </a:solidFill>
                <a:latin typeface="Dancing Script Bold"/>
              </a:rPr>
              <a:t> </a:t>
            </a:r>
            <a:r>
              <a:rPr lang="en-US" sz="5998" spc="-341" dirty="0" err="1">
                <a:solidFill>
                  <a:srgbClr val="272727"/>
                </a:solidFill>
                <a:latin typeface="Dancing Script Bold"/>
              </a:rPr>
              <a:t>nhớ</a:t>
            </a:r>
            <a:r>
              <a:rPr lang="en-US" sz="5998" spc="-341" dirty="0">
                <a:solidFill>
                  <a:srgbClr val="272727"/>
                </a:solidFill>
                <a:latin typeface="Dancing Script Bold"/>
              </a:rPr>
              <a:t>!</a:t>
            </a:r>
          </a:p>
        </p:txBody>
      </p:sp>
      <p:sp>
        <p:nvSpPr>
          <p:cNvPr id="10" name="TextBox 10"/>
          <p:cNvSpPr txBox="1"/>
          <p:nvPr/>
        </p:nvSpPr>
        <p:spPr>
          <a:xfrm>
            <a:off x="7162800" y="2411317"/>
            <a:ext cx="4648200" cy="589905"/>
          </a:xfrm>
          <a:prstGeom prst="rect">
            <a:avLst/>
          </a:prstGeom>
        </p:spPr>
        <p:txBody>
          <a:bodyPr wrap="square" lIns="0" tIns="0" rIns="0" bIns="0" rtlCol="0" anchor="t">
            <a:spAutoFit/>
          </a:bodyPr>
          <a:lstStyle/>
          <a:p>
            <a:pPr algn="ctr">
              <a:lnSpc>
                <a:spcPts val="4620"/>
              </a:lnSpc>
            </a:pPr>
            <a:r>
              <a:rPr lang="en-US" sz="3300" dirty="0">
                <a:solidFill>
                  <a:srgbClr val="272727"/>
                </a:solidFill>
                <a:latin typeface="Montserrat Bold Italics"/>
              </a:rPr>
              <a:t>HOẠT ĐỘNG</a:t>
            </a:r>
          </a:p>
        </p:txBody>
      </p:sp>
      <p:sp>
        <p:nvSpPr>
          <p:cNvPr id="11" name="Oval 10"/>
          <p:cNvSpPr/>
          <p:nvPr/>
        </p:nvSpPr>
        <p:spPr>
          <a:xfrm>
            <a:off x="4191000" y="5676900"/>
            <a:ext cx="10972800" cy="29718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9"/>
          <p:cNvSpPr txBox="1"/>
          <p:nvPr/>
        </p:nvSpPr>
        <p:spPr>
          <a:xfrm>
            <a:off x="5562600" y="6515100"/>
            <a:ext cx="8077200" cy="1154162"/>
          </a:xfrm>
          <a:prstGeom prst="rect">
            <a:avLst/>
          </a:prstGeom>
        </p:spPr>
        <p:txBody>
          <a:bodyPr wrap="square" lIns="0" tIns="0" rIns="0" bIns="0" rtlCol="0" anchor="t">
            <a:spAutoFit/>
          </a:bodyPr>
          <a:lstStyle/>
          <a:p>
            <a:pPr algn="ctr">
              <a:lnSpc>
                <a:spcPts val="2979"/>
              </a:lnSpc>
            </a:pPr>
            <a:r>
              <a:rPr lang="vi-VN" sz="3200" b="1" i="1" dirty="0" smtClean="0">
                <a:latin typeface="+mj-lt"/>
              </a:rPr>
              <a:t>   Kết hợp kĩ thuật tạo hình khối và trang trí hoạ tiết bằng  đất nặn có thể mô phỏng được sản phẩm gốm sứ</a:t>
            </a:r>
            <a:r>
              <a:rPr lang="vi-VN" sz="2400" b="1" i="1" dirty="0" smtClean="0">
                <a:latin typeface="+mj-lt"/>
              </a:rPr>
              <a:t>. </a:t>
            </a:r>
            <a:endParaRPr lang="en-US" sz="2400" i="1" spc="127" dirty="0">
              <a:solidFill>
                <a:srgbClr val="272727"/>
              </a:solidFill>
              <a:latin typeface="+mj-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505200" y="1485900"/>
            <a:ext cx="11302659" cy="8305899"/>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3"/>
            <a:stretch>
              <a:fillRect/>
            </a:stretch>
          </a:blipFill>
        </p:spPr>
      </p:sp>
      <p:sp>
        <p:nvSpPr>
          <p:cNvPr id="4" name="TextBox 4"/>
          <p:cNvSpPr txBox="1"/>
          <p:nvPr/>
        </p:nvSpPr>
        <p:spPr>
          <a:xfrm>
            <a:off x="4625531" y="4494054"/>
            <a:ext cx="9036938" cy="2223686"/>
          </a:xfrm>
          <a:prstGeom prst="rect">
            <a:avLst/>
          </a:prstGeom>
        </p:spPr>
        <p:txBody>
          <a:bodyPr lIns="0" tIns="0" rIns="0" bIns="0" rtlCol="0" anchor="t">
            <a:spAutoFit/>
          </a:bodyPr>
          <a:lstStyle/>
          <a:p>
            <a:r>
              <a:rPr lang="vi-VN" sz="2800" b="1" dirty="0" smtClean="0">
                <a:latin typeface="+mj-lt"/>
              </a:rPr>
              <a:t>    Tạo mô hình đồ gốm sứ trong gia đình bằng đất nặn.</a:t>
            </a:r>
            <a:endParaRPr lang="vi-VN" sz="2800" dirty="0" smtClean="0">
              <a:latin typeface="+mj-lt"/>
            </a:endParaRPr>
          </a:p>
          <a:p>
            <a:pPr algn="ctr">
              <a:lnSpc>
                <a:spcPts val="3893"/>
              </a:lnSpc>
            </a:pPr>
            <a:endParaRPr b="1"/>
          </a:p>
          <a:p>
            <a:r>
              <a:rPr lang="vi-VN" sz="2800" i="1" dirty="0" smtClean="0"/>
              <a:t>+ Ý tưởng thể hiện sản phẩm của cá nhân</a:t>
            </a:r>
            <a:endParaRPr lang="vi-VN" sz="2800" dirty="0" smtClean="0"/>
          </a:p>
          <a:p>
            <a:r>
              <a:rPr lang="vi-VN" sz="2800" i="1" dirty="0" smtClean="0"/>
              <a:t>+ Đất màu, khối  sẽ thực hiện</a:t>
            </a:r>
            <a:endParaRPr lang="vi-VN" sz="2800" dirty="0" smtClean="0"/>
          </a:p>
          <a:p>
            <a:r>
              <a:rPr lang="vi-VN" sz="2800" i="1" dirty="0" smtClean="0"/>
              <a:t>+ Cách tạo hoạ tiết trang trí mình lựa chọn.</a:t>
            </a:r>
            <a:endParaRPr lang="vi-VN" sz="2800" dirty="0"/>
          </a:p>
        </p:txBody>
      </p:sp>
      <p:sp>
        <p:nvSpPr>
          <p:cNvPr id="5" name="Freeform 5"/>
          <p:cNvSpPr/>
          <p:nvPr/>
        </p:nvSpPr>
        <p:spPr>
          <a:xfrm>
            <a:off x="7296697" y="1789122"/>
            <a:ext cx="3890841" cy="763578"/>
          </a:xfrm>
          <a:custGeom>
            <a:avLst/>
            <a:gdLst/>
            <a:ahLst/>
            <a:cxnLst/>
            <a:rect l="l" t="t" r="r" b="b"/>
            <a:pathLst>
              <a:path w="3890841" h="763578">
                <a:moveTo>
                  <a:pt x="0" y="0"/>
                </a:moveTo>
                <a:lnTo>
                  <a:pt x="3890841" y="0"/>
                </a:lnTo>
                <a:lnTo>
                  <a:pt x="3890841" y="763577"/>
                </a:lnTo>
                <a:lnTo>
                  <a:pt x="0" y="7635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6255141" y="3283868"/>
            <a:ext cx="5777718" cy="921705"/>
          </a:xfrm>
          <a:prstGeom prst="rect">
            <a:avLst/>
          </a:prstGeom>
        </p:spPr>
        <p:txBody>
          <a:bodyPr lIns="0" tIns="0" rIns="0" bIns="0" rtlCol="0" anchor="t">
            <a:spAutoFit/>
          </a:bodyPr>
          <a:lstStyle/>
          <a:p>
            <a:pPr marL="0" lvl="0" indent="0" algn="ctr">
              <a:lnSpc>
                <a:spcPts val="7194"/>
              </a:lnSpc>
            </a:pPr>
            <a:r>
              <a:rPr lang="en-US" sz="6366" spc="-362">
                <a:solidFill>
                  <a:srgbClr val="272727"/>
                </a:solidFill>
                <a:latin typeface="Dancing Script Bold"/>
              </a:rPr>
              <a:t>Luyện tập - Sáng tạo</a:t>
            </a:r>
          </a:p>
        </p:txBody>
      </p:sp>
      <p:sp>
        <p:nvSpPr>
          <p:cNvPr id="7" name="TextBox 7"/>
          <p:cNvSpPr txBox="1"/>
          <p:nvPr/>
        </p:nvSpPr>
        <p:spPr>
          <a:xfrm>
            <a:off x="7010400" y="2710483"/>
            <a:ext cx="4628531" cy="756617"/>
          </a:xfrm>
          <a:prstGeom prst="rect">
            <a:avLst/>
          </a:prstGeom>
        </p:spPr>
        <p:txBody>
          <a:bodyPr wrap="square" lIns="0" tIns="0" rIns="0" bIns="0" rtlCol="0" anchor="t">
            <a:spAutoFit/>
          </a:bodyPr>
          <a:lstStyle/>
          <a:p>
            <a:pPr algn="ctr">
              <a:lnSpc>
                <a:spcPts val="5879"/>
              </a:lnSpc>
            </a:pPr>
            <a:r>
              <a:rPr lang="en-US" sz="4199" dirty="0">
                <a:solidFill>
                  <a:srgbClr val="272727"/>
                </a:solidFill>
                <a:latin typeface="Montserrat Bold Italics"/>
              </a:rPr>
              <a:t>HOẠT ĐỘNG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13" name="Freeform 13"/>
          <p:cNvSpPr/>
          <p:nvPr/>
        </p:nvSpPr>
        <p:spPr>
          <a:xfrm>
            <a:off x="15697768" y="0"/>
            <a:ext cx="2590232" cy="4535767"/>
          </a:xfrm>
          <a:custGeom>
            <a:avLst/>
            <a:gdLst/>
            <a:ahLst/>
            <a:cxnLst/>
            <a:rect l="l" t="t" r="r" b="b"/>
            <a:pathLst>
              <a:path w="2590232" h="4535767">
                <a:moveTo>
                  <a:pt x="0" y="0"/>
                </a:moveTo>
                <a:lnTo>
                  <a:pt x="2590232" y="0"/>
                </a:lnTo>
                <a:lnTo>
                  <a:pt x="2590232" y="4535767"/>
                </a:lnTo>
                <a:lnTo>
                  <a:pt x="0" y="4535767"/>
                </a:lnTo>
                <a:lnTo>
                  <a:pt x="0" y="0"/>
                </a:lnTo>
                <a:close/>
              </a:path>
            </a:pathLst>
          </a:custGeom>
          <a:blipFill>
            <a:blip r:embed="rId3"/>
            <a:stretch>
              <a:fillRect l="-8990" r="-8990"/>
            </a:stretch>
          </a:blipFill>
        </p:spPr>
      </p:sp>
      <p:sp>
        <p:nvSpPr>
          <p:cNvPr id="14" name="TextBox 14"/>
          <p:cNvSpPr txBox="1"/>
          <p:nvPr/>
        </p:nvSpPr>
        <p:spPr>
          <a:xfrm>
            <a:off x="3733800" y="419100"/>
            <a:ext cx="7870822" cy="1461187"/>
          </a:xfrm>
          <a:prstGeom prst="rect">
            <a:avLst/>
          </a:prstGeom>
        </p:spPr>
        <p:txBody>
          <a:bodyPr lIns="0" tIns="0" rIns="0" bIns="0" rtlCol="0" anchor="t">
            <a:spAutoFit/>
          </a:bodyPr>
          <a:lstStyle/>
          <a:p>
            <a:pPr marL="0" lvl="0" indent="0" algn="r">
              <a:lnSpc>
                <a:spcPts val="11399"/>
              </a:lnSpc>
            </a:pPr>
            <a:r>
              <a:rPr lang="en-US" sz="10088" spc="-575" dirty="0" err="1">
                <a:solidFill>
                  <a:srgbClr val="E1D9CE"/>
                </a:solidFill>
                <a:latin typeface="Dancing Script"/>
              </a:rPr>
              <a:t>Tham</a:t>
            </a:r>
            <a:r>
              <a:rPr lang="en-US" sz="10088" spc="-575" dirty="0">
                <a:solidFill>
                  <a:srgbClr val="E1D9CE"/>
                </a:solidFill>
                <a:latin typeface="Dancing Script"/>
              </a:rPr>
              <a:t> </a:t>
            </a:r>
            <a:r>
              <a:rPr lang="en-US" sz="10088" spc="-575" dirty="0" err="1">
                <a:solidFill>
                  <a:srgbClr val="E1D9CE"/>
                </a:solidFill>
                <a:latin typeface="Dancing Script"/>
              </a:rPr>
              <a:t>khảo</a:t>
            </a:r>
            <a:endParaRPr lang="en-US" sz="10088" spc="-575" dirty="0">
              <a:solidFill>
                <a:srgbClr val="E1D9CE"/>
              </a:solidFill>
              <a:latin typeface="Dancing Script"/>
            </a:endParaRPr>
          </a:p>
        </p:txBody>
      </p:sp>
      <p:sp>
        <p:nvSpPr>
          <p:cNvPr id="18" name="Rounded Rectangle 17"/>
          <p:cNvSpPr/>
          <p:nvPr/>
        </p:nvSpPr>
        <p:spPr>
          <a:xfrm>
            <a:off x="914400" y="1905000"/>
            <a:ext cx="16459200" cy="72009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Freeform 12"/>
          <p:cNvSpPr/>
          <p:nvPr/>
        </p:nvSpPr>
        <p:spPr>
          <a:xfrm>
            <a:off x="1524000" y="2781300"/>
            <a:ext cx="15741318" cy="6050115"/>
          </a:xfrm>
          <a:custGeom>
            <a:avLst/>
            <a:gdLst/>
            <a:ahLst/>
            <a:cxnLst/>
            <a:rect l="l" t="t" r="r" b="b"/>
            <a:pathLst>
              <a:path w="5636847" h="4523570">
                <a:moveTo>
                  <a:pt x="0" y="0"/>
                </a:moveTo>
                <a:lnTo>
                  <a:pt x="5636846" y="0"/>
                </a:lnTo>
                <a:lnTo>
                  <a:pt x="5636846" y="4523570"/>
                </a:lnTo>
                <a:lnTo>
                  <a:pt x="0" y="4523570"/>
                </a:lnTo>
                <a:lnTo>
                  <a:pt x="0" y="0"/>
                </a:lnTo>
                <a:close/>
              </a:path>
            </a:pathLst>
          </a:custGeom>
          <a:blipFill>
            <a:blip r:embed="rId4"/>
            <a:stretch>
              <a:fillRect/>
            </a:stretch>
          </a:blipFill>
        </p:spPr>
      </p:sp>
      <p:pic>
        <p:nvPicPr>
          <p:cNvPr id="20" name="Picture 3"/>
          <p:cNvPicPr>
            <a:picLocks noChangeAspect="1" noChangeArrowheads="1"/>
          </p:cNvPicPr>
          <p:nvPr/>
        </p:nvPicPr>
        <p:blipFill>
          <a:blip r:embed="rId5"/>
          <a:srcRect/>
          <a:stretch>
            <a:fillRect/>
          </a:stretch>
        </p:blipFill>
        <p:spPr bwMode="auto">
          <a:xfrm>
            <a:off x="1981200" y="2781300"/>
            <a:ext cx="2209800" cy="3390034"/>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a:off x="4495800" y="4152900"/>
            <a:ext cx="1981200" cy="3526287"/>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a:srcRect/>
          <a:stretch>
            <a:fillRect/>
          </a:stretch>
        </p:blipFill>
        <p:spPr bwMode="auto">
          <a:xfrm>
            <a:off x="11506200" y="4533900"/>
            <a:ext cx="2667000" cy="3567854"/>
          </a:xfrm>
          <a:prstGeom prst="rect">
            <a:avLst/>
          </a:prstGeom>
          <a:noFill/>
          <a:ln w="9525">
            <a:noFill/>
            <a:miter lim="800000"/>
            <a:headEnd/>
            <a:tailEnd/>
          </a:ln>
          <a:effectLst/>
        </p:spPr>
      </p:pic>
      <p:pic>
        <p:nvPicPr>
          <p:cNvPr id="1030" name="Picture 6"/>
          <p:cNvPicPr>
            <a:picLocks noChangeAspect="1" noChangeArrowheads="1"/>
          </p:cNvPicPr>
          <p:nvPr/>
        </p:nvPicPr>
        <p:blipFill>
          <a:blip r:embed="rId8"/>
          <a:srcRect/>
          <a:stretch>
            <a:fillRect/>
          </a:stretch>
        </p:blipFill>
        <p:spPr bwMode="auto">
          <a:xfrm>
            <a:off x="14478000" y="3009899"/>
            <a:ext cx="2514600" cy="4354787"/>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a:srcRect/>
          <a:stretch>
            <a:fillRect/>
          </a:stretch>
        </p:blipFill>
        <p:spPr bwMode="auto">
          <a:xfrm>
            <a:off x="6934200" y="5143500"/>
            <a:ext cx="4038600" cy="3667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2286000" y="800100"/>
            <a:ext cx="14173200" cy="8991699"/>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3"/>
            <a:stretch>
              <a:fillRect/>
            </a:stretch>
          </a:blipFill>
        </p:spPr>
      </p:sp>
      <p:sp>
        <p:nvSpPr>
          <p:cNvPr id="4" name="TextBox 4"/>
          <p:cNvSpPr txBox="1"/>
          <p:nvPr/>
        </p:nvSpPr>
        <p:spPr>
          <a:xfrm>
            <a:off x="4625531" y="4494054"/>
            <a:ext cx="9036938" cy="2654573"/>
          </a:xfrm>
          <a:prstGeom prst="rect">
            <a:avLst/>
          </a:prstGeom>
        </p:spPr>
        <p:txBody>
          <a:bodyPr lIns="0" tIns="0" rIns="0" bIns="0" rtlCol="0" anchor="t">
            <a:spAutoFit/>
          </a:bodyPr>
          <a:lstStyle/>
          <a:p>
            <a:pPr algn="ctr">
              <a:lnSpc>
                <a:spcPts val="3893"/>
              </a:lnSpc>
            </a:pPr>
            <a:endParaRPr b="1"/>
          </a:p>
          <a:p>
            <a:r>
              <a:rPr lang="vi-VN" sz="2800" i="1" dirty="0" smtClean="0"/>
              <a:t>+ Sản phẩm em yêu thích</a:t>
            </a:r>
            <a:endParaRPr lang="vi-VN" sz="2800" dirty="0" smtClean="0"/>
          </a:p>
          <a:p>
            <a:r>
              <a:rPr lang="vi-VN" sz="2800" i="1" dirty="0" smtClean="0"/>
              <a:t>+ Cách tạo dáng và  họa tiết  trang trí </a:t>
            </a:r>
            <a:endParaRPr lang="vi-VN" sz="2800" dirty="0" smtClean="0"/>
          </a:p>
          <a:p>
            <a:r>
              <a:rPr lang="vi-VN" sz="2800" i="1" dirty="0" smtClean="0"/>
              <a:t>+ Cách sử dụng  màu trên đồ gốm</a:t>
            </a:r>
            <a:endParaRPr lang="vi-VN" sz="2800" dirty="0" smtClean="0"/>
          </a:p>
          <a:p>
            <a:r>
              <a:rPr lang="vi-VN" sz="2800" i="1" dirty="0" smtClean="0"/>
              <a:t>+ Chỉ ra được các nguyên lý tạo hình trong sản phẩm</a:t>
            </a:r>
            <a:endParaRPr lang="vi-VN" sz="2800" dirty="0" smtClean="0"/>
          </a:p>
          <a:p>
            <a:r>
              <a:rPr lang="vi-VN" sz="2800" i="1" dirty="0" smtClean="0"/>
              <a:t>+ Ý tưởng điều chỉnh</a:t>
            </a:r>
            <a:endParaRPr lang="vi-VN" sz="2800" dirty="0"/>
          </a:p>
        </p:txBody>
      </p:sp>
      <p:sp>
        <p:nvSpPr>
          <p:cNvPr id="5" name="Freeform 5"/>
          <p:cNvSpPr/>
          <p:nvPr/>
        </p:nvSpPr>
        <p:spPr>
          <a:xfrm>
            <a:off x="7296697" y="1789122"/>
            <a:ext cx="3890841" cy="763578"/>
          </a:xfrm>
          <a:custGeom>
            <a:avLst/>
            <a:gdLst/>
            <a:ahLst/>
            <a:cxnLst/>
            <a:rect l="l" t="t" r="r" b="b"/>
            <a:pathLst>
              <a:path w="3890841" h="763578">
                <a:moveTo>
                  <a:pt x="0" y="0"/>
                </a:moveTo>
                <a:lnTo>
                  <a:pt x="3890841" y="0"/>
                </a:lnTo>
                <a:lnTo>
                  <a:pt x="3890841" y="763577"/>
                </a:lnTo>
                <a:lnTo>
                  <a:pt x="0" y="7635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7010400" y="2628900"/>
            <a:ext cx="4628531" cy="756617"/>
          </a:xfrm>
          <a:prstGeom prst="rect">
            <a:avLst/>
          </a:prstGeom>
        </p:spPr>
        <p:txBody>
          <a:bodyPr wrap="square" lIns="0" tIns="0" rIns="0" bIns="0" rtlCol="0" anchor="t">
            <a:spAutoFit/>
          </a:bodyPr>
          <a:lstStyle/>
          <a:p>
            <a:pPr algn="ctr">
              <a:lnSpc>
                <a:spcPts val="5879"/>
              </a:lnSpc>
            </a:pPr>
            <a:r>
              <a:rPr lang="en-US" sz="4199" dirty="0">
                <a:solidFill>
                  <a:srgbClr val="272727"/>
                </a:solidFill>
                <a:latin typeface="Montserrat Bold Italics"/>
              </a:rPr>
              <a:t>HOẠT ĐỘNG</a:t>
            </a:r>
          </a:p>
        </p:txBody>
      </p:sp>
      <p:sp>
        <p:nvSpPr>
          <p:cNvPr id="8" name="TextBox 12"/>
          <p:cNvSpPr txBox="1"/>
          <p:nvPr/>
        </p:nvSpPr>
        <p:spPr>
          <a:xfrm>
            <a:off x="6629400" y="3390900"/>
            <a:ext cx="5181600" cy="641201"/>
          </a:xfrm>
          <a:prstGeom prst="rect">
            <a:avLst/>
          </a:prstGeom>
        </p:spPr>
        <p:txBody>
          <a:bodyPr wrap="square" lIns="0" tIns="0" rIns="0" bIns="0" rtlCol="0" anchor="t">
            <a:spAutoFit/>
          </a:bodyPr>
          <a:lstStyle/>
          <a:p>
            <a:pPr algn="ctr">
              <a:lnSpc>
                <a:spcPts val="4997"/>
              </a:lnSpc>
            </a:pPr>
            <a:r>
              <a:rPr lang="en-US" sz="5099" b="1" spc="-290" dirty="0" err="1">
                <a:solidFill>
                  <a:srgbClr val="272727"/>
                </a:solidFill>
                <a:latin typeface="Dancing Script"/>
              </a:rPr>
              <a:t>Phân</a:t>
            </a:r>
            <a:r>
              <a:rPr lang="en-US" sz="5099" b="1" spc="-290" dirty="0">
                <a:solidFill>
                  <a:srgbClr val="272727"/>
                </a:solidFill>
                <a:latin typeface="Dancing Script"/>
              </a:rPr>
              <a:t> </a:t>
            </a:r>
            <a:r>
              <a:rPr lang="en-US" sz="5099" b="1" spc="-290" dirty="0" err="1">
                <a:solidFill>
                  <a:srgbClr val="272727"/>
                </a:solidFill>
                <a:latin typeface="Dancing Script"/>
              </a:rPr>
              <a:t>tích</a:t>
            </a:r>
            <a:r>
              <a:rPr lang="en-US" sz="5099" b="1" spc="-290" dirty="0">
                <a:solidFill>
                  <a:srgbClr val="272727"/>
                </a:solidFill>
                <a:latin typeface="Dancing Script"/>
              </a:rPr>
              <a:t> - </a:t>
            </a:r>
            <a:r>
              <a:rPr lang="en-US" sz="5099" b="1" spc="-290" dirty="0" err="1">
                <a:solidFill>
                  <a:srgbClr val="272727"/>
                </a:solidFill>
                <a:latin typeface="Dancing Script"/>
              </a:rPr>
              <a:t>Đánh</a:t>
            </a:r>
            <a:r>
              <a:rPr lang="en-US" sz="5099" b="1" spc="-290" dirty="0">
                <a:solidFill>
                  <a:srgbClr val="272727"/>
                </a:solidFill>
                <a:latin typeface="Dancing Script"/>
              </a:rPr>
              <a:t> </a:t>
            </a:r>
            <a:r>
              <a:rPr lang="en-US" sz="5099" b="1" spc="-290" dirty="0" err="1">
                <a:solidFill>
                  <a:srgbClr val="272727"/>
                </a:solidFill>
                <a:latin typeface="Dancing Script"/>
              </a:rPr>
              <a:t>giá</a:t>
            </a:r>
            <a:endParaRPr lang="en-US" sz="5099" b="1" spc="-290" dirty="0">
              <a:solidFill>
                <a:srgbClr val="272727"/>
              </a:solidFill>
              <a:latin typeface="Dancing Script"/>
            </a:endParaRPr>
          </a:p>
        </p:txBody>
      </p:sp>
      <p:sp>
        <p:nvSpPr>
          <p:cNvPr id="9" name="Freeform 6"/>
          <p:cNvSpPr/>
          <p:nvPr/>
        </p:nvSpPr>
        <p:spPr>
          <a:xfrm rot="2714083">
            <a:off x="-788168" y="5897033"/>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6"/>
            <a:stretch>
              <a:fillRect/>
            </a:stretch>
          </a:blipFill>
        </p:spPr>
      </p:sp>
      <p:sp>
        <p:nvSpPr>
          <p:cNvPr id="10" name="Freeform 6"/>
          <p:cNvSpPr/>
          <p:nvPr/>
        </p:nvSpPr>
        <p:spPr>
          <a:xfrm rot="20171334">
            <a:off x="14637735" y="6493631"/>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6"/>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2">
              <a:lumMod val="50000"/>
            </a:schemeClr>
          </a:solidFill>
        </p:spPr>
      </p:sp>
      <p:sp>
        <p:nvSpPr>
          <p:cNvPr id="5" name="TextBox 5"/>
          <p:cNvSpPr txBox="1"/>
          <p:nvPr/>
        </p:nvSpPr>
        <p:spPr>
          <a:xfrm>
            <a:off x="5334000" y="1104900"/>
            <a:ext cx="6163091" cy="699877"/>
          </a:xfrm>
          <a:prstGeom prst="rect">
            <a:avLst/>
          </a:prstGeom>
        </p:spPr>
        <p:txBody>
          <a:bodyPr lIns="0" tIns="0" rIns="0" bIns="0" rtlCol="0" anchor="t">
            <a:spAutoFit/>
          </a:bodyPr>
          <a:lstStyle/>
          <a:p>
            <a:pPr algn="ctr">
              <a:lnSpc>
                <a:spcPts val="4781"/>
              </a:lnSpc>
            </a:pPr>
            <a:r>
              <a:rPr lang="en-US" sz="6291" spc="-358" dirty="0" err="1">
                <a:solidFill>
                  <a:srgbClr val="F2ECE5"/>
                </a:solidFill>
                <a:latin typeface="Dancing Script"/>
              </a:rPr>
              <a:t>Vận</a:t>
            </a:r>
            <a:r>
              <a:rPr lang="en-US" sz="6291" spc="-358" dirty="0">
                <a:solidFill>
                  <a:srgbClr val="F2ECE5"/>
                </a:solidFill>
                <a:latin typeface="Dancing Script"/>
              </a:rPr>
              <a:t> </a:t>
            </a:r>
            <a:r>
              <a:rPr lang="en-US" sz="6291" spc="-358" dirty="0" err="1">
                <a:solidFill>
                  <a:srgbClr val="F2ECE5"/>
                </a:solidFill>
                <a:latin typeface="Dancing Script"/>
              </a:rPr>
              <a:t>dụng</a:t>
            </a:r>
            <a:r>
              <a:rPr lang="en-US" sz="6291" spc="-358" dirty="0">
                <a:solidFill>
                  <a:srgbClr val="F2ECE5"/>
                </a:solidFill>
                <a:latin typeface="Dancing Script"/>
              </a:rPr>
              <a:t> - </a:t>
            </a:r>
            <a:r>
              <a:rPr lang="en-US" sz="6291" spc="-358" dirty="0" err="1">
                <a:solidFill>
                  <a:srgbClr val="F2ECE5"/>
                </a:solidFill>
                <a:latin typeface="Dancing Script"/>
              </a:rPr>
              <a:t>Phát</a:t>
            </a:r>
            <a:r>
              <a:rPr lang="en-US" sz="6291" spc="-358" dirty="0">
                <a:solidFill>
                  <a:srgbClr val="F2ECE5"/>
                </a:solidFill>
                <a:latin typeface="Dancing Script"/>
              </a:rPr>
              <a:t> </a:t>
            </a:r>
            <a:r>
              <a:rPr lang="en-US" sz="6291" spc="-358" dirty="0" err="1">
                <a:solidFill>
                  <a:srgbClr val="F2ECE5"/>
                </a:solidFill>
                <a:latin typeface="Dancing Script"/>
              </a:rPr>
              <a:t>triển</a:t>
            </a:r>
            <a:endParaRPr lang="en-US" sz="6291" spc="-358" dirty="0">
              <a:solidFill>
                <a:srgbClr val="F2ECE5"/>
              </a:solidFill>
              <a:latin typeface="Dancing Script"/>
            </a:endParaRPr>
          </a:p>
        </p:txBody>
      </p:sp>
      <p:sp>
        <p:nvSpPr>
          <p:cNvPr id="8" name="TextBox 8"/>
          <p:cNvSpPr txBox="1"/>
          <p:nvPr/>
        </p:nvSpPr>
        <p:spPr>
          <a:xfrm>
            <a:off x="5943600" y="342900"/>
            <a:ext cx="4759167" cy="756617"/>
          </a:xfrm>
          <a:prstGeom prst="rect">
            <a:avLst/>
          </a:prstGeom>
        </p:spPr>
        <p:txBody>
          <a:bodyPr wrap="square" lIns="0" tIns="0" rIns="0" bIns="0" rtlCol="0" anchor="t">
            <a:spAutoFit/>
          </a:bodyPr>
          <a:lstStyle/>
          <a:p>
            <a:pPr algn="ctr">
              <a:lnSpc>
                <a:spcPts val="5879"/>
              </a:lnSpc>
            </a:pPr>
            <a:r>
              <a:rPr lang="en-US" sz="4199" dirty="0">
                <a:solidFill>
                  <a:srgbClr val="E1D9CE"/>
                </a:solidFill>
                <a:latin typeface="Montserrat Bold Italics"/>
              </a:rPr>
              <a:t>HOẠT ĐỘNG</a:t>
            </a:r>
          </a:p>
        </p:txBody>
      </p:sp>
      <p:sp>
        <p:nvSpPr>
          <p:cNvPr id="12" name="Freeform 4"/>
          <p:cNvSpPr/>
          <p:nvPr/>
        </p:nvSpPr>
        <p:spPr>
          <a:xfrm rot="5400000">
            <a:off x="1873307" y="1136592"/>
            <a:ext cx="3873383" cy="5638800"/>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14" name="TextBox 13"/>
          <p:cNvSpPr txBox="1"/>
          <p:nvPr/>
        </p:nvSpPr>
        <p:spPr>
          <a:xfrm>
            <a:off x="6172200" y="5448300"/>
            <a:ext cx="4648200" cy="369332"/>
          </a:xfrm>
          <a:prstGeom prst="rect">
            <a:avLst/>
          </a:prstGeom>
          <a:noFill/>
        </p:spPr>
        <p:txBody>
          <a:bodyPr wrap="square" rtlCol="0">
            <a:spAutoFit/>
          </a:bodyPr>
          <a:lstStyle/>
          <a:p>
            <a:endParaRPr lang="vi-VN" dirty="0"/>
          </a:p>
        </p:txBody>
      </p:sp>
      <p:sp>
        <p:nvSpPr>
          <p:cNvPr id="9" name="Freeform 4"/>
          <p:cNvSpPr/>
          <p:nvPr/>
        </p:nvSpPr>
        <p:spPr>
          <a:xfrm rot="16200000">
            <a:off x="1920479" y="5204221"/>
            <a:ext cx="3797183" cy="5352141"/>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sp>
        <p:nvSpPr>
          <p:cNvPr id="10" name="Freeform 4"/>
          <p:cNvSpPr/>
          <p:nvPr/>
        </p:nvSpPr>
        <p:spPr>
          <a:xfrm rot="16200000">
            <a:off x="12534902" y="5333999"/>
            <a:ext cx="3657600" cy="5257801"/>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11" name="Freeform 4"/>
          <p:cNvSpPr/>
          <p:nvPr/>
        </p:nvSpPr>
        <p:spPr>
          <a:xfrm rot="5400000">
            <a:off x="12359879" y="1470421"/>
            <a:ext cx="3797183" cy="5352141"/>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3" cstate="print">
              <a:extLst>
                <a:ext uri="{96DAC541-7B7A-43D3-8B79-37D633B846F1}">
                  <asvg:svgBlip xmlns="" xmlns:asvg="http://schemas.microsoft.com/office/drawing/2016/SVG/main" r:embed=""/>
                </a:ext>
              </a:extLst>
            </a:blip>
            <a:stretch>
              <a:fillRect/>
            </a:stretch>
          </a:blipFill>
        </p:spPr>
      </p:sp>
      <p:pic>
        <p:nvPicPr>
          <p:cNvPr id="15" name="Picture 3"/>
          <p:cNvPicPr>
            <a:picLocks noChangeAspect="1" noChangeArrowheads="1"/>
          </p:cNvPicPr>
          <p:nvPr/>
        </p:nvPicPr>
        <p:blipFill>
          <a:blip r:embed="rId5"/>
          <a:srcRect/>
          <a:stretch>
            <a:fillRect/>
          </a:stretch>
        </p:blipFill>
        <p:spPr bwMode="auto">
          <a:xfrm>
            <a:off x="1295400" y="2324100"/>
            <a:ext cx="4802530" cy="3200400"/>
          </a:xfrm>
          <a:prstGeom prst="rect">
            <a:avLst/>
          </a:prstGeom>
          <a:noFill/>
          <a:ln w="9525">
            <a:noFill/>
            <a:miter lim="800000"/>
            <a:headEnd/>
            <a:tailEnd/>
          </a:ln>
          <a:effectLst/>
        </p:spPr>
      </p:pic>
      <p:pic>
        <p:nvPicPr>
          <p:cNvPr id="16" name="Picture 6"/>
          <p:cNvPicPr>
            <a:picLocks noChangeAspect="1" noChangeArrowheads="1"/>
          </p:cNvPicPr>
          <p:nvPr/>
        </p:nvPicPr>
        <p:blipFill>
          <a:blip r:embed="rId6"/>
          <a:srcRect/>
          <a:stretch>
            <a:fillRect/>
          </a:stretch>
        </p:blipFill>
        <p:spPr bwMode="auto">
          <a:xfrm>
            <a:off x="1524000" y="6286500"/>
            <a:ext cx="4597892" cy="3043237"/>
          </a:xfrm>
          <a:prstGeom prst="rect">
            <a:avLst/>
          </a:prstGeom>
          <a:noFill/>
          <a:ln w="9525">
            <a:noFill/>
            <a:miter lim="800000"/>
            <a:headEnd/>
            <a:tailEnd/>
          </a:ln>
          <a:effectLst/>
        </p:spPr>
      </p:pic>
      <p:pic>
        <p:nvPicPr>
          <p:cNvPr id="17" name="Picture 4"/>
          <p:cNvPicPr>
            <a:picLocks noChangeAspect="1" noChangeArrowheads="1"/>
          </p:cNvPicPr>
          <p:nvPr/>
        </p:nvPicPr>
        <p:blipFill>
          <a:blip r:embed="rId7"/>
          <a:srcRect/>
          <a:stretch>
            <a:fillRect/>
          </a:stretch>
        </p:blipFill>
        <p:spPr bwMode="auto">
          <a:xfrm>
            <a:off x="11887200" y="2476500"/>
            <a:ext cx="4700587" cy="3154077"/>
          </a:xfrm>
          <a:prstGeom prst="rect">
            <a:avLst/>
          </a:prstGeom>
          <a:noFill/>
          <a:ln w="9525">
            <a:noFill/>
            <a:miter lim="800000"/>
            <a:headEnd/>
            <a:tailEnd/>
          </a:ln>
          <a:effectLst/>
        </p:spPr>
      </p:pic>
      <p:pic>
        <p:nvPicPr>
          <p:cNvPr id="18" name="Picture 5"/>
          <p:cNvPicPr>
            <a:picLocks noChangeAspect="1" noChangeArrowheads="1"/>
          </p:cNvPicPr>
          <p:nvPr/>
        </p:nvPicPr>
        <p:blipFill>
          <a:blip r:embed="rId8" cstate="print"/>
          <a:srcRect/>
          <a:stretch>
            <a:fillRect/>
          </a:stretch>
        </p:blipFill>
        <p:spPr bwMode="auto">
          <a:xfrm>
            <a:off x="12039600" y="6362700"/>
            <a:ext cx="4724400" cy="3150769"/>
          </a:xfrm>
          <a:prstGeom prst="rect">
            <a:avLst/>
          </a:prstGeom>
          <a:noFill/>
          <a:ln w="9525">
            <a:noFill/>
            <a:miter lim="800000"/>
            <a:headEnd/>
            <a:tailEnd/>
          </a:ln>
          <a:effectLst/>
        </p:spPr>
      </p:pic>
      <p:sp>
        <p:nvSpPr>
          <p:cNvPr id="19" name="Freeform 4"/>
          <p:cNvSpPr/>
          <p:nvPr/>
        </p:nvSpPr>
        <p:spPr>
          <a:xfrm>
            <a:off x="6781800" y="2171700"/>
            <a:ext cx="4495800" cy="7772400"/>
          </a:xfrm>
          <a:custGeom>
            <a:avLst/>
            <a:gdLst/>
            <a:ahLst/>
            <a:cxnLst/>
            <a:rect l="l" t="t" r="r" b="b"/>
            <a:pathLst>
              <a:path w="4572262" h="6317460">
                <a:moveTo>
                  <a:pt x="0" y="0"/>
                </a:moveTo>
                <a:lnTo>
                  <a:pt x="4572262" y="0"/>
                </a:lnTo>
                <a:lnTo>
                  <a:pt x="4572262" y="6317460"/>
                </a:lnTo>
                <a:lnTo>
                  <a:pt x="0" y="6317460"/>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25601" name="Rectangle 1"/>
          <p:cNvSpPr>
            <a:spLocks noChangeArrowheads="1"/>
          </p:cNvSpPr>
          <p:nvPr/>
        </p:nvSpPr>
        <p:spPr bwMode="auto">
          <a:xfrm>
            <a:off x="7162800" y="2628900"/>
            <a:ext cx="3505200"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sng" strike="noStrike" cap="none" normalizeH="0" baseline="0" dirty="0" smtClean="0">
                <a:ln>
                  <a:noFill/>
                </a:ln>
                <a:solidFill>
                  <a:schemeClr val="bg1"/>
                </a:solidFill>
                <a:effectLst/>
                <a:latin typeface="+mj-lt"/>
                <a:ea typeface="ＭＳ 明朝" pitchFamily="17" charset="-128"/>
                <a:cs typeface="Times New Roman" pitchFamily="18" charset="0"/>
              </a:rPr>
              <a:t>Ghi nhớ</a:t>
            </a:r>
            <a:r>
              <a:rPr kumimoji="0" lang="vi-VN" sz="3200" b="0" i="0" u="none" strike="noStrike" cap="none" normalizeH="0" baseline="0" dirty="0" smtClean="0">
                <a:ln>
                  <a:noFill/>
                </a:ln>
                <a:solidFill>
                  <a:schemeClr val="bg1"/>
                </a:solidFill>
                <a:effectLst/>
                <a:latin typeface="+mj-lt"/>
                <a:ea typeface="ＭＳ 明朝" pitchFamily="17" charset="-128"/>
                <a:cs typeface="Times New Roman" pitchFamily="18" charset="0"/>
              </a:rPr>
              <a:t>: </a:t>
            </a:r>
            <a:r>
              <a:rPr kumimoji="0" lang="vi-VN" sz="3200" b="1" i="1" u="none" strike="noStrike" cap="none" normalizeH="0" baseline="0" dirty="0" smtClean="0">
                <a:ln>
                  <a:noFill/>
                </a:ln>
                <a:solidFill>
                  <a:schemeClr val="bg1"/>
                </a:solidFill>
                <a:effectLst/>
                <a:latin typeface="+mj-lt"/>
                <a:ea typeface="Calibri" charset="0"/>
                <a:cs typeface="Times New Roman" pitchFamily="18" charset="0"/>
              </a:rPr>
              <a:t>Các sản phẩm gốm sứ được sản xuất, lưu truyền và phát triển ở nhiều làng nghề truyền thống của Việt Nam. Với hình thức đa dạng, giá trị thẩm mĩ và tính ứng dụng cao, các sản phẩm gốm sứ được sử dụng rộng rãi trong đời sống</a:t>
            </a:r>
            <a:r>
              <a:rPr kumimoji="0" lang="vi-VN" sz="3200" b="1" i="0" u="none" strike="noStrike" cap="none" normalizeH="0" baseline="0" dirty="0" smtClean="0">
                <a:ln>
                  <a:noFill/>
                </a:ln>
                <a:solidFill>
                  <a:srgbClr val="FFFF00"/>
                </a:solidFill>
                <a:effectLst/>
                <a:latin typeface="+mj-lt"/>
                <a:ea typeface="Calibri" charset="0"/>
                <a:cs typeface="Times New Roman" pitchFamily="18" charset="0"/>
              </a:rPr>
              <a:t>.</a:t>
            </a:r>
            <a:r>
              <a:rPr kumimoji="0" lang="vi-VN" sz="3200" b="0" i="0" u="none" strike="noStrike" cap="none" normalizeH="0" baseline="0" dirty="0" smtClean="0">
                <a:ln>
                  <a:noFill/>
                </a:ln>
                <a:solidFill>
                  <a:srgbClr val="FFFF00"/>
                </a:solidFill>
                <a:effectLst/>
                <a:latin typeface="+mj-lt"/>
                <a:ea typeface="ＭＳ 明朝" pitchFamily="17" charset="-128"/>
                <a:cs typeface="Times New Roman" pitchFamily="18" charset="0"/>
              </a:rPr>
              <a:t>.</a:t>
            </a:r>
            <a:endParaRPr kumimoji="0" lang="vi-VN" sz="3200" b="0" i="0" u="none" strike="noStrike" cap="none" normalizeH="0" baseline="0" dirty="0" smtClean="0">
              <a:ln>
                <a:noFill/>
              </a:ln>
              <a:solidFill>
                <a:srgbClr val="FFFF00"/>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TextBox 3"/>
          <p:cNvSpPr txBox="1"/>
          <p:nvPr/>
        </p:nvSpPr>
        <p:spPr>
          <a:xfrm>
            <a:off x="4949946" y="3277320"/>
            <a:ext cx="8388109" cy="1280788"/>
          </a:xfrm>
          <a:prstGeom prst="rect">
            <a:avLst/>
          </a:prstGeom>
        </p:spPr>
        <p:txBody>
          <a:bodyPr lIns="0" tIns="0" rIns="0" bIns="0" rtlCol="0" anchor="t">
            <a:spAutoFit/>
          </a:bodyPr>
          <a:lstStyle/>
          <a:p>
            <a:pPr algn="ctr">
              <a:lnSpc>
                <a:spcPts val="10547"/>
              </a:lnSpc>
              <a:spcBef>
                <a:spcPct val="0"/>
              </a:spcBef>
            </a:pPr>
            <a:r>
              <a:rPr lang="en-US" sz="7534" spc="-429">
                <a:solidFill>
                  <a:srgbClr val="272727"/>
                </a:solidFill>
                <a:latin typeface="Dancing Script"/>
              </a:rPr>
              <a:t>Củng cố, Dặn dò</a:t>
            </a:r>
          </a:p>
        </p:txBody>
      </p:sp>
      <p:sp>
        <p:nvSpPr>
          <p:cNvPr id="4" name="TextBox 4"/>
          <p:cNvSpPr txBox="1"/>
          <p:nvPr/>
        </p:nvSpPr>
        <p:spPr>
          <a:xfrm>
            <a:off x="5471884" y="4882656"/>
            <a:ext cx="7344233" cy="1184954"/>
          </a:xfrm>
          <a:prstGeom prst="rect">
            <a:avLst/>
          </a:prstGeom>
        </p:spPr>
        <p:txBody>
          <a:bodyPr lIns="0" tIns="0" rIns="0" bIns="0" rtlCol="0" anchor="t">
            <a:spAutoFit/>
          </a:bodyPr>
          <a:lstStyle/>
          <a:p>
            <a:pPr algn="ctr">
              <a:lnSpc>
                <a:spcPts val="4848"/>
              </a:lnSpc>
            </a:pPr>
            <a:r>
              <a:rPr lang="en-US" sz="3462" spc="207">
                <a:solidFill>
                  <a:srgbClr val="272727"/>
                </a:solidFill>
                <a:latin typeface="Montserrat"/>
              </a:rPr>
              <a:t>Nhắc HS nội dung hoạt động và vật liệu cho bài học sau.</a:t>
            </a:r>
          </a:p>
        </p:txBody>
      </p:sp>
      <p:sp>
        <p:nvSpPr>
          <p:cNvPr id="5" name="Freeform 5"/>
          <p:cNvSpPr/>
          <p:nvPr/>
        </p:nvSpPr>
        <p:spPr>
          <a:xfrm rot="-3644006">
            <a:off x="15046491" y="5919345"/>
            <a:ext cx="3613666" cy="5517048"/>
          </a:xfrm>
          <a:custGeom>
            <a:avLst/>
            <a:gdLst/>
            <a:ahLst/>
            <a:cxnLst/>
            <a:rect l="l" t="t" r="r" b="b"/>
            <a:pathLst>
              <a:path w="3613666" h="5517048">
                <a:moveTo>
                  <a:pt x="0" y="0"/>
                </a:moveTo>
                <a:lnTo>
                  <a:pt x="3613666" y="0"/>
                </a:lnTo>
                <a:lnTo>
                  <a:pt x="3613666" y="5517048"/>
                </a:lnTo>
                <a:lnTo>
                  <a:pt x="0" y="5517048"/>
                </a:lnTo>
                <a:lnTo>
                  <a:pt x="0" y="0"/>
                </a:lnTo>
                <a:close/>
              </a:path>
            </a:pathLst>
          </a:custGeom>
          <a:blipFill>
            <a:blip r:embed="rId3"/>
            <a:stretch>
              <a:fillRect/>
            </a:stretch>
          </a:blipFill>
        </p:spPr>
      </p:sp>
      <p:sp>
        <p:nvSpPr>
          <p:cNvPr id="6" name="Freeform 6"/>
          <p:cNvSpPr/>
          <p:nvPr/>
        </p:nvSpPr>
        <p:spPr>
          <a:xfrm rot="6794809">
            <a:off x="-483368" y="-1113367"/>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314703" y="0"/>
            <a:ext cx="11658594" cy="64519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129167" y="6085986"/>
            <a:ext cx="10029669" cy="969496"/>
          </a:xfrm>
          <a:prstGeom prst="rect">
            <a:avLst/>
          </a:prstGeom>
          <a:noFill/>
        </p:spPr>
        <p:txBody>
          <a:bodyPr wrap="none" lIns="137160" tIns="68580" rIns="137160" bIns="68580">
            <a:spAutoFit/>
          </a:bodyPr>
          <a:lstStyle/>
          <a:p>
            <a:pPr algn="ctr"/>
            <a:r>
              <a:rPr lang="en-US" sz="5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5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5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42889" y="-1200150"/>
            <a:ext cx="914400" cy="914400"/>
          </a:xfrm>
          <a:prstGeom prst="rect">
            <a:avLst/>
          </a:prstGeom>
        </p:spPr>
      </p:pic>
    </p:spTree>
    <p:extLst>
      <p:ext uri="{BB962C8B-B14F-4D97-AF65-F5344CB8AC3E}">
        <p14:creationId xmlns:p14="http://schemas.microsoft.com/office/powerpoint/2010/main" val="93440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0" y="0"/>
            <a:ext cx="18288000" cy="10287000"/>
          </a:xfrm>
        </p:spPr>
      </p:pic>
      <p:sp>
        <p:nvSpPr>
          <p:cNvPr id="2" name="Title 1"/>
          <p:cNvSpPr>
            <a:spLocks noGrp="1"/>
          </p:cNvSpPr>
          <p:nvPr>
            <p:ph type="title"/>
          </p:nvPr>
        </p:nvSpPr>
        <p:spPr>
          <a:xfrm>
            <a:off x="6960870" y="1979024"/>
            <a:ext cx="4366260" cy="557009"/>
          </a:xfrm>
        </p:spPr>
        <p:txBody>
          <a:bodyPr>
            <a:normAutofit fontScale="90000"/>
          </a:bodyPr>
          <a:lstStyle/>
          <a:p>
            <a:r>
              <a:rPr lang="en-US" dirty="0" smtClean="0">
                <a:solidFill>
                  <a:srgbClr val="FF0000"/>
                </a:solidFill>
                <a:latin typeface="Times New Roman" panose="02020603050405020304" pitchFamily="18" charset="0"/>
                <a:cs typeface="Times New Roman" panose="02020603050405020304" pitchFamily="18" charset="0"/>
              </a:rPr>
              <a:t>LUẬT CHƠI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291840" y="2723604"/>
            <a:ext cx="12305211" cy="3977640"/>
          </a:xfrm>
          <a:prstGeom prst="rect">
            <a:avLst/>
          </a:prstGeom>
        </p:spPr>
        <p:txBody>
          <a:bodyPr vert="horz" lIns="137160" tIns="68580" rIns="137160" bIns="6858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 </a:t>
            </a:r>
            <a:r>
              <a:rPr lang="en-US" sz="6600" i="1" dirty="0" err="1">
                <a:latin typeface="Times New Roman" panose="02020603050405020304" pitchFamily="18" charset="0"/>
                <a:cs typeface="Times New Roman" panose="02020603050405020304" pitchFamily="18" charset="0"/>
              </a:rPr>
              <a:t>Các</a:t>
            </a:r>
            <a:r>
              <a:rPr lang="en-US" sz="6600" i="1" dirty="0">
                <a:latin typeface="Times New Roman" panose="02020603050405020304" pitchFamily="18" charset="0"/>
                <a:cs typeface="Times New Roman" panose="02020603050405020304" pitchFamily="18" charset="0"/>
              </a:rPr>
              <a:t> con </a:t>
            </a:r>
            <a:r>
              <a:rPr lang="en-US" sz="6600" i="1" dirty="0" err="1">
                <a:latin typeface="Times New Roman" panose="02020603050405020304" pitchFamily="18" charset="0"/>
                <a:cs typeface="Times New Roman" panose="02020603050405020304" pitchFamily="18" charset="0"/>
              </a:rPr>
              <a:t>hãy</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truyền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chiếc</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hộp</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theo</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bài</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hát</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Khi</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bài</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hát</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dừng</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lại</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chiếc</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hôp</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dừng</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trên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tay</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bạn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nào</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thì</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bạn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đó</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là</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người</a:t>
            </a:r>
            <a:r>
              <a:rPr lang="en-US" sz="6600" i="1" dirty="0">
                <a:latin typeface="Times New Roman" panose="02020603050405020304" pitchFamily="18" charset="0"/>
                <a:cs typeface="Times New Roman" panose="02020603050405020304" pitchFamily="18" charset="0"/>
              </a:rPr>
              <a:t> may </a:t>
            </a:r>
            <a:r>
              <a:rPr lang="en-US" sz="6600" i="1" dirty="0" err="1">
                <a:latin typeface="Times New Roman" panose="02020603050405020304" pitchFamily="18" charset="0"/>
                <a:cs typeface="Times New Roman" panose="02020603050405020304" pitchFamily="18" charset="0"/>
              </a:rPr>
              <a:t>mắn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được</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chọn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và</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trả</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lời</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một</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câu</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hỏi</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Nếu</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bạn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trả</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lời</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đúng</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sẽ</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được</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nhận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một</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phần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quà</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bên</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trong</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chiếc</a:t>
            </a:r>
            <a:r>
              <a:rPr lang="en-US" sz="6600" i="1" dirty="0">
                <a:latin typeface="Times New Roman" panose="02020603050405020304" pitchFamily="18" charset="0"/>
                <a:cs typeface="Times New Roman" panose="02020603050405020304" pitchFamily="18" charset="0"/>
              </a:rPr>
              <a:t> </a:t>
            </a:r>
            <a:r>
              <a:rPr lang="en-US" sz="6600" i="1" dirty="0" err="1">
                <a:latin typeface="Times New Roman" panose="02020603050405020304" pitchFamily="18" charset="0"/>
                <a:cs typeface="Times New Roman" panose="02020603050405020304" pitchFamily="18" charset="0"/>
              </a:rPr>
              <a:t>hộp</a:t>
            </a:r>
            <a:r>
              <a:rPr lang="en-US" sz="66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7915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2759026"/>
            <a:ext cx="18288000" cy="171261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hlinkClick r:id="rId5"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986" y="1395976"/>
            <a:ext cx="2953769" cy="2615411"/>
          </a:xfrm>
          <a:prstGeom prst="rect">
            <a:avLst/>
          </a:prstGeom>
        </p:spPr>
      </p:pic>
      <p:pic>
        <p:nvPicPr>
          <p:cNvPr id="9" name="Picture 8">
            <a:hlinkClick r:id="rId7"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399" y="627812"/>
            <a:ext cx="3090941" cy="2075868"/>
          </a:xfrm>
          <a:prstGeom prst="rect">
            <a:avLst/>
          </a:prstGeom>
        </p:spPr>
      </p:pic>
      <p:pic>
        <p:nvPicPr>
          <p:cNvPr id="10" name="Picture 9">
            <a:hlinkClick r:id="rId9"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0231" y="1395974"/>
            <a:ext cx="2953769" cy="2615411"/>
          </a:xfrm>
          <a:prstGeom prst="rect">
            <a:avLst/>
          </a:prstGeom>
        </p:spPr>
      </p:pic>
      <p:pic>
        <p:nvPicPr>
          <p:cNvPr id="11" name="Picture 10">
            <a:hlinkClick r:id="rId11"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643" y="627810"/>
            <a:ext cx="3090941" cy="2075868"/>
          </a:xfrm>
          <a:prstGeom prst="rect">
            <a:avLst/>
          </a:prstGeom>
        </p:spPr>
      </p:pic>
      <p:pic>
        <p:nvPicPr>
          <p:cNvPr id="12" name="Picture 11">
            <a:hlinkClick r:id="rId13"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69888" y="1297168"/>
            <a:ext cx="2953769" cy="2615411"/>
          </a:xfrm>
          <a:prstGeom prst="rect">
            <a:avLst/>
          </a:prstGeom>
        </p:spPr>
      </p:pic>
      <p:pic>
        <p:nvPicPr>
          <p:cNvPr id="13" name="Picture 12">
            <a:hlinkClick r:id="rId15"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69888" y="740903"/>
            <a:ext cx="3090941" cy="2075868"/>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2" y="9463148"/>
            <a:ext cx="9143999" cy="50222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4461944"/>
            <a:ext cx="9143999" cy="50222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1" y="4461944"/>
            <a:ext cx="9143999" cy="502229"/>
          </a:xfrm>
          <a:prstGeom prst="rect">
            <a:avLst/>
          </a:prstGeom>
        </p:spPr>
      </p:pic>
      <p:sp>
        <p:nvSpPr>
          <p:cNvPr id="42" name="Flowchart: Summing Junction 41">
            <a:hlinkClick r:id="rId5" action="ppaction://hlinksldjump"/>
            <a:extLst>
              <a:ext uri="{FF2B5EF4-FFF2-40B4-BE49-F238E27FC236}">
                <a16:creationId xmlns:a16="http://schemas.microsoft.com/office/drawing/2014/main" id="{E51D645D-F5EB-48AD-9720-05E0BE57DF46}"/>
              </a:ext>
            </a:extLst>
          </p:cNvPr>
          <p:cNvSpPr/>
          <p:nvPr/>
        </p:nvSpPr>
        <p:spPr>
          <a:xfrm>
            <a:off x="17098034" y="9172392"/>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 name="ChiecBungDoi-ThanhNganTheVoiceKids-5237837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77068" y="7294034"/>
            <a:ext cx="914400" cy="914400"/>
          </a:xfrm>
          <a:prstGeom prst="rect">
            <a:avLst/>
          </a:prstGeom>
        </p:spPr>
      </p:pic>
    </p:spTree>
    <p:extLst>
      <p:ext uri="{BB962C8B-B14F-4D97-AF65-F5344CB8AC3E}">
        <p14:creationId xmlns:p14="http://schemas.microsoft.com/office/powerpoint/2010/main" val="2220971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02015"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3" y="-8907474"/>
            <a:ext cx="18288794" cy="19194474"/>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762001" y="-372291"/>
            <a:ext cx="14434457" cy="337674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lvl="0" algn="ctr">
              <a:defRPr/>
            </a:pP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bùn</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đất</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sét</a:t>
            </a:r>
            <a:endPar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lvl="0" algn="ctr">
              <a:defRPr/>
            </a:pP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bàn</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tay</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cha</a:t>
            </a:r>
          </a:p>
          <a:p>
            <a:pPr lvl="0" algn="ctr">
              <a:defRPr/>
            </a:pP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bàn</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tay</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mẹ</a:t>
            </a:r>
            <a:endPar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lvl="0" algn="ctr">
              <a:defRPr/>
            </a:pP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Thành</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bát</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hoa</a:t>
            </a:r>
            <a:endParaRPr lang="en-US"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lvl="0" algn="ctr">
              <a:defRPr/>
            </a:pP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nghề</a:t>
            </a:r>
            <a:r>
              <a:rPr lang="en-US" sz="36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Nghề</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gốm</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sứ</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latin typeface="Tahoma" panose="020B0604030504040204" pitchFamily="34" charset="0"/>
                <a:ea typeface="Tahoma" panose="020B0604030504040204" pitchFamily="34" charset="0"/>
                <a:cs typeface="Tahoma" panose="020B0604030504040204" pitchFamily="34" charset="0"/>
                <a:hlinkClick r:id="rId7" action="ppaction://hlinksldjump"/>
              </a:rPr>
              <a:t>GO</a:t>
            </a:r>
            <a:r>
              <a:rPr lang="en-US" sz="4200" b="1" dirty="0">
                <a:latin typeface="Tahoma" panose="020B0604030504040204" pitchFamily="34" charset="0"/>
                <a:ea typeface="Tahoma" panose="020B0604030504040204" pitchFamily="34" charset="0"/>
                <a:cs typeface="Tahoma" panose="020B0604030504040204" pitchFamily="34" charset="0"/>
              </a:rPr>
              <a:t>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2" y="4063605"/>
            <a:ext cx="742950" cy="657225"/>
          </a:xfrm>
          <a:prstGeom prst="rect">
            <a:avLst/>
          </a:prstGeom>
        </p:spPr>
      </p:pic>
    </p:spTree>
    <p:extLst>
      <p:ext uri="{BB962C8B-B14F-4D97-AF65-F5344CB8AC3E}">
        <p14:creationId xmlns:p14="http://schemas.microsoft.com/office/powerpoint/2010/main" val="138691039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3" y="-8907474"/>
            <a:ext cx="18289586" cy="19194474"/>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762001" y="471542"/>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Miệng</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tròn</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chứa</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nước</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quanh</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năm</a:t>
            </a:r>
            <a:endPar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defTabSz="1371600">
              <a:defRPr/>
            </a:pP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Thích</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ở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trên</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bàn</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ôm</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bó</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hoa</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tươi</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defTabSz="1371600">
              <a:defRPr/>
            </a:pPr>
            <a:r>
              <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cái</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Lọ</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hoa</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spTree>
    <p:extLst>
      <p:ext uri="{BB962C8B-B14F-4D97-AF65-F5344CB8AC3E}">
        <p14:creationId xmlns:p14="http://schemas.microsoft.com/office/powerpoint/2010/main" val="374177248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6" y="-9006754"/>
            <a:ext cx="18289586" cy="19331634"/>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39"/>
            <a:ext cx="2912144" cy="27849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7"/>
            <a:ext cx="14434457"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Miệng</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tròn</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lòng</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trắng</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phau</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phau</a:t>
            </a:r>
            <a:endPar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ctr" defTabSz="1371600">
              <a:defRPr/>
            </a:pP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Đựng</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cơm</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đựng</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thịt</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đựng</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rau</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hằng</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ngày</a:t>
            </a:r>
            <a:endPar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ctr" defTabSz="1371600">
              <a:defRPr/>
            </a:pP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4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5"/>
            <a:ext cx="13477704" cy="169119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Cái</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đĩa</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cái</a:t>
            </a:r>
            <a:r>
              <a:rPr lang="en-US" sz="4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bát</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69"/>
            <a:ext cx="3657495" cy="37646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4202111" y="6103532"/>
            <a:ext cx="3466407" cy="1349271"/>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1360" y="8186200"/>
            <a:ext cx="1428750" cy="1528763"/>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0" y="6291489"/>
            <a:ext cx="231609" cy="231609"/>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003" y="7731183"/>
            <a:ext cx="1746086" cy="191397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958390"/>
            <a:ext cx="1746086" cy="191397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4019" y="5156570"/>
            <a:ext cx="1166967" cy="115296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836842" y="5497319"/>
            <a:ext cx="1320242" cy="1264791"/>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96458" y="5865873"/>
            <a:ext cx="742950" cy="657225"/>
          </a:xfrm>
          <a:prstGeom prst="rect">
            <a:avLst/>
          </a:prstGeom>
        </p:spPr>
      </p:pic>
    </p:spTree>
    <p:extLst>
      <p:ext uri="{BB962C8B-B14F-4D97-AF65-F5344CB8AC3E}">
        <p14:creationId xmlns:p14="http://schemas.microsoft.com/office/powerpoint/2010/main" val="12001191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rot="-14048">
            <a:off x="6857848" y="2819462"/>
            <a:ext cx="11428971" cy="7446149"/>
          </a:xfrm>
          <a:custGeom>
            <a:avLst/>
            <a:gdLst/>
            <a:ahLst/>
            <a:cxnLst/>
            <a:rect l="l" t="t" r="r" b="b"/>
            <a:pathLst>
              <a:path w="7806541" h="5017022">
                <a:moveTo>
                  <a:pt x="0" y="0"/>
                </a:moveTo>
                <a:lnTo>
                  <a:pt x="7806541" y="0"/>
                </a:lnTo>
                <a:lnTo>
                  <a:pt x="7806541" y="5017022"/>
                </a:lnTo>
                <a:lnTo>
                  <a:pt x="0" y="5017022"/>
                </a:lnTo>
                <a:lnTo>
                  <a:pt x="0" y="0"/>
                </a:lnTo>
                <a:close/>
              </a:path>
            </a:pathLst>
          </a:custGeom>
          <a:blipFill>
            <a:blip r:embed="rId3"/>
            <a:stretch>
              <a:fillRect/>
            </a:stretch>
          </a:blipFill>
        </p:spPr>
      </p:sp>
      <p:sp>
        <p:nvSpPr>
          <p:cNvPr id="7" name="Freeform 7"/>
          <p:cNvSpPr/>
          <p:nvPr/>
        </p:nvSpPr>
        <p:spPr>
          <a:xfrm rot="1772351">
            <a:off x="15115405" y="6693974"/>
            <a:ext cx="2333924" cy="2582814"/>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rot="-12160">
            <a:off x="7322693" y="3541559"/>
            <a:ext cx="10508091" cy="2757165"/>
          </a:xfrm>
          <a:prstGeom prst="rect">
            <a:avLst/>
          </a:prstGeom>
        </p:spPr>
        <p:txBody>
          <a:bodyPr wrap="square" lIns="0" tIns="0" rIns="0" bIns="0" rtlCol="0" anchor="t">
            <a:spAutoFit/>
          </a:bodyPr>
          <a:lstStyle/>
          <a:p>
            <a:pPr algn="ctr">
              <a:lnSpc>
                <a:spcPts val="6717"/>
              </a:lnSpc>
            </a:pPr>
            <a:endParaRPr lang="en-US" sz="4800" spc="-390" dirty="0" smtClean="0">
              <a:solidFill>
                <a:srgbClr val="FF0000"/>
              </a:solidFill>
              <a:latin typeface="Times New Roman" pitchFamily="18" charset="0"/>
              <a:cs typeface="Times New Roman" pitchFamily="18" charset="0"/>
            </a:endParaRPr>
          </a:p>
          <a:p>
            <a:pPr algn="ctr">
              <a:lnSpc>
                <a:spcPts val="6717"/>
              </a:lnSpc>
            </a:pPr>
            <a:r>
              <a:rPr lang="en-US" sz="4800" spc="-390" dirty="0" err="1" smtClean="0">
                <a:solidFill>
                  <a:srgbClr val="FF0000"/>
                </a:solidFill>
                <a:latin typeface="Times New Roman" pitchFamily="18" charset="0"/>
                <a:cs typeface="Times New Roman" pitchFamily="18" charset="0"/>
              </a:rPr>
              <a:t>Bài</a:t>
            </a:r>
            <a:r>
              <a:rPr lang="en-US" sz="4800" spc="-390" dirty="0" smtClean="0">
                <a:solidFill>
                  <a:srgbClr val="FF0000"/>
                </a:solidFill>
                <a:latin typeface="Times New Roman" pitchFamily="18" charset="0"/>
                <a:cs typeface="Times New Roman" pitchFamily="18" charset="0"/>
              </a:rPr>
              <a:t> 1</a:t>
            </a:r>
            <a:endParaRPr lang="en-US" sz="4800" spc="-390" dirty="0">
              <a:solidFill>
                <a:srgbClr val="FF0000"/>
              </a:solidFill>
              <a:latin typeface="Times New Roman" pitchFamily="18" charset="0"/>
              <a:cs typeface="Times New Roman" pitchFamily="18" charset="0"/>
            </a:endParaRPr>
          </a:p>
          <a:p>
            <a:pPr algn="ctr">
              <a:lnSpc>
                <a:spcPts val="8147"/>
              </a:lnSpc>
            </a:pPr>
            <a:r>
              <a:rPr lang="vi-VN" sz="5400" b="1" i="1" dirty="0" smtClean="0">
                <a:solidFill>
                  <a:srgbClr val="00B0F0"/>
                </a:solidFill>
                <a:latin typeface="+mj-lt"/>
              </a:rPr>
              <a:t>    ĐỒ GỐM SỨ TRONG GIA ĐÌNH</a:t>
            </a:r>
            <a:endParaRPr lang="en-US" sz="5400" spc="-473" dirty="0">
              <a:solidFill>
                <a:srgbClr val="00B0F0"/>
              </a:solidFill>
              <a:latin typeface="+mj-lt"/>
            </a:endParaRPr>
          </a:p>
        </p:txBody>
      </p:sp>
      <p:pic>
        <p:nvPicPr>
          <p:cNvPr id="12" name="Picture 5"/>
          <p:cNvPicPr>
            <a:picLocks noChangeAspect="1" noChangeArrowheads="1"/>
          </p:cNvPicPr>
          <p:nvPr/>
        </p:nvPicPr>
        <p:blipFill>
          <a:blip r:embed="rId8" cstate="print"/>
          <a:srcRect/>
          <a:stretch>
            <a:fillRect/>
          </a:stretch>
        </p:blipFill>
        <p:spPr bwMode="auto">
          <a:xfrm>
            <a:off x="1143000" y="723900"/>
            <a:ext cx="4776212" cy="8229600"/>
          </a:xfrm>
          <a:prstGeom prst="rect">
            <a:avLst/>
          </a:prstGeom>
          <a:noFill/>
          <a:ln w="9525">
            <a:noFill/>
            <a:miter lim="800000"/>
            <a:headEnd/>
            <a:tailEnd/>
          </a:ln>
          <a:effectLst/>
        </p:spPr>
      </p:pic>
      <p:sp>
        <p:nvSpPr>
          <p:cNvPr id="13" name="Freeform 7"/>
          <p:cNvSpPr/>
          <p:nvPr/>
        </p:nvSpPr>
        <p:spPr>
          <a:xfrm rot="20483982">
            <a:off x="8047159" y="6667464"/>
            <a:ext cx="2333924" cy="2582814"/>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5" name="Oval 14"/>
          <p:cNvSpPr/>
          <p:nvPr/>
        </p:nvSpPr>
        <p:spPr>
          <a:xfrm>
            <a:off x="8077200" y="419100"/>
            <a:ext cx="9296400" cy="23622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10"/>
          <p:cNvSpPr txBox="1"/>
          <p:nvPr/>
        </p:nvSpPr>
        <p:spPr>
          <a:xfrm>
            <a:off x="9067800" y="647700"/>
            <a:ext cx="7549224" cy="1268509"/>
          </a:xfrm>
          <a:prstGeom prst="rect">
            <a:avLst/>
          </a:prstGeom>
        </p:spPr>
        <p:txBody>
          <a:bodyPr lIns="0" tIns="0" rIns="0" bIns="0" rtlCol="0" anchor="t">
            <a:spAutoFit/>
          </a:bodyPr>
          <a:lstStyle/>
          <a:p>
            <a:pPr algn="ctr">
              <a:lnSpc>
                <a:spcPts val="5142"/>
              </a:lnSpc>
              <a:spcBef>
                <a:spcPct val="0"/>
              </a:spcBef>
            </a:pPr>
            <a:r>
              <a:rPr lang="en-US" sz="3673" b="1" spc="-209" dirty="0" err="1">
                <a:solidFill>
                  <a:schemeClr val="tx2">
                    <a:lumMod val="75000"/>
                  </a:schemeClr>
                </a:solidFill>
                <a:latin typeface="Montserrat Bold Italics"/>
              </a:rPr>
              <a:t>CHỦ</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ĐỀ</a:t>
            </a:r>
            <a:r>
              <a:rPr lang="en-US" sz="3673" b="1" spc="-209" dirty="0">
                <a:solidFill>
                  <a:schemeClr val="tx2">
                    <a:lumMod val="75000"/>
                  </a:schemeClr>
                </a:solidFill>
                <a:latin typeface="Montserrat Bold Italics"/>
              </a:rPr>
              <a:t>:</a:t>
            </a:r>
          </a:p>
          <a:p>
            <a:pPr algn="ctr">
              <a:lnSpc>
                <a:spcPts val="5142"/>
              </a:lnSpc>
              <a:spcBef>
                <a:spcPct val="0"/>
              </a:spcBef>
            </a:pPr>
            <a:r>
              <a:rPr lang="en-US" sz="3673" b="1" spc="-209" dirty="0" err="1">
                <a:solidFill>
                  <a:schemeClr val="tx2">
                    <a:lumMod val="75000"/>
                  </a:schemeClr>
                </a:solidFill>
                <a:latin typeface="Montserrat Bold Italics"/>
              </a:rPr>
              <a:t>GIA</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ĐÌNH</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VÀ</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ĐỒ</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VẬT</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THÂN</a:t>
            </a:r>
            <a:r>
              <a:rPr lang="en-US" sz="3673" b="1" spc="-209" dirty="0">
                <a:solidFill>
                  <a:schemeClr val="tx2">
                    <a:lumMod val="75000"/>
                  </a:schemeClr>
                </a:solidFill>
                <a:latin typeface="Montserrat Bold Italics"/>
              </a:rPr>
              <a:t> </a:t>
            </a:r>
            <a:r>
              <a:rPr lang="en-US" sz="3673" b="1" spc="-209" dirty="0" err="1">
                <a:solidFill>
                  <a:schemeClr val="tx2">
                    <a:lumMod val="75000"/>
                  </a:schemeClr>
                </a:solidFill>
                <a:latin typeface="Montserrat Bold Italics"/>
              </a:rPr>
              <a:t>QUEN</a:t>
            </a:r>
            <a:endParaRPr lang="en-US" sz="3673" b="1" spc="-209" dirty="0">
              <a:solidFill>
                <a:schemeClr val="tx2">
                  <a:lumMod val="75000"/>
                </a:schemeClr>
              </a:solidFill>
              <a:latin typeface="Montserrat Bold Itali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331097">
            <a:off x="458399" y="345922"/>
            <a:ext cx="7406383"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3"/>
            <a:stretch>
              <a:fillRect/>
            </a:stretch>
          </a:blipFill>
        </p:spPr>
      </p:sp>
      <p:sp>
        <p:nvSpPr>
          <p:cNvPr id="4" name="TextBox 4"/>
          <p:cNvSpPr txBox="1"/>
          <p:nvPr/>
        </p:nvSpPr>
        <p:spPr>
          <a:xfrm rot="21036624">
            <a:off x="-890715" y="1770237"/>
            <a:ext cx="9477630" cy="1115690"/>
          </a:xfrm>
          <a:prstGeom prst="rect">
            <a:avLst/>
          </a:prstGeom>
        </p:spPr>
        <p:txBody>
          <a:bodyPr wrap="square" lIns="0" tIns="0" rIns="0" bIns="0" rtlCol="0" anchor="t">
            <a:spAutoFit/>
          </a:bodyPr>
          <a:lstStyle/>
          <a:p>
            <a:pPr marL="0" lvl="0" indent="0" algn="ctr">
              <a:lnSpc>
                <a:spcPts val="8701"/>
              </a:lnSpc>
            </a:pPr>
            <a:r>
              <a:rPr lang="en-US" sz="7700" spc="-438" dirty="0" err="1">
                <a:solidFill>
                  <a:srgbClr val="272727"/>
                </a:solidFill>
                <a:latin typeface="Dancing Script"/>
              </a:rPr>
              <a:t>Hoạt</a:t>
            </a:r>
            <a:r>
              <a:rPr lang="en-US" sz="7700" spc="-438" dirty="0">
                <a:solidFill>
                  <a:srgbClr val="272727"/>
                </a:solidFill>
                <a:latin typeface="Dancing Script"/>
              </a:rPr>
              <a:t> </a:t>
            </a:r>
            <a:r>
              <a:rPr lang="en-US" sz="7700" spc="-438" dirty="0" err="1">
                <a:solidFill>
                  <a:srgbClr val="272727"/>
                </a:solidFill>
                <a:latin typeface="Dancing Script"/>
              </a:rPr>
              <a:t>động</a:t>
            </a:r>
            <a:r>
              <a:rPr lang="en-US" sz="7700" spc="-438" dirty="0">
                <a:solidFill>
                  <a:srgbClr val="272727"/>
                </a:solidFill>
                <a:latin typeface="Dancing Script"/>
              </a:rPr>
              <a:t> </a:t>
            </a:r>
            <a:r>
              <a:rPr lang="en-US" sz="7700" spc="-438" dirty="0" err="1">
                <a:solidFill>
                  <a:srgbClr val="272727"/>
                </a:solidFill>
                <a:latin typeface="Dancing Script"/>
              </a:rPr>
              <a:t>Khám</a:t>
            </a:r>
            <a:r>
              <a:rPr lang="en-US" sz="7700" spc="-438" dirty="0">
                <a:solidFill>
                  <a:srgbClr val="272727"/>
                </a:solidFill>
                <a:latin typeface="Dancing Script"/>
              </a:rPr>
              <a:t> </a:t>
            </a:r>
            <a:r>
              <a:rPr lang="en-US" sz="7700" spc="-438" dirty="0" err="1">
                <a:solidFill>
                  <a:srgbClr val="272727"/>
                </a:solidFill>
                <a:latin typeface="Dancing Script"/>
              </a:rPr>
              <a:t>phá</a:t>
            </a:r>
            <a:endParaRPr lang="en-US" sz="7700" spc="-438" dirty="0">
              <a:solidFill>
                <a:srgbClr val="272727"/>
              </a:solidFill>
              <a:latin typeface="Dancing Script"/>
            </a:endParaRPr>
          </a:p>
        </p:txBody>
      </p:sp>
      <p:sp>
        <p:nvSpPr>
          <p:cNvPr id="8" name="Freeform 8"/>
          <p:cNvSpPr/>
          <p:nvPr/>
        </p:nvSpPr>
        <p:spPr>
          <a:xfrm rot="20937391">
            <a:off x="239838" y="1045061"/>
            <a:ext cx="6759322" cy="558993"/>
          </a:xfrm>
          <a:custGeom>
            <a:avLst/>
            <a:gdLst/>
            <a:ahLst/>
            <a:cxnLst/>
            <a:rect l="l" t="t" r="r" b="b"/>
            <a:pathLst>
              <a:path w="7315200" h="605790">
                <a:moveTo>
                  <a:pt x="0" y="0"/>
                </a:moveTo>
                <a:lnTo>
                  <a:pt x="7315200" y="0"/>
                </a:lnTo>
                <a:lnTo>
                  <a:pt x="7315200" y="605790"/>
                </a:lnTo>
                <a:lnTo>
                  <a:pt x="0" y="60579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rot="21047848">
            <a:off x="910763" y="3212994"/>
            <a:ext cx="6742917" cy="3447098"/>
          </a:xfrm>
          <a:prstGeom prst="rect">
            <a:avLst/>
          </a:prstGeom>
        </p:spPr>
        <p:txBody>
          <a:bodyPr lIns="0" tIns="0" rIns="0" bIns="0" rtlCol="0" anchor="t">
            <a:spAutoFit/>
          </a:bodyPr>
          <a:lstStyle/>
          <a:p>
            <a:pPr algn="ctr"/>
            <a:r>
              <a:rPr lang="vi-VN" sz="2800" b="1" dirty="0" smtClean="0"/>
              <a:t>Khám phá hình dáng và cách trang trí đồ gốm sứ trong gia đình.</a:t>
            </a:r>
            <a:endParaRPr lang="vi-VN" sz="2800" dirty="0" smtClean="0"/>
          </a:p>
          <a:p>
            <a:pPr>
              <a:lnSpc>
                <a:spcPct val="150000"/>
              </a:lnSpc>
            </a:pPr>
            <a:r>
              <a:rPr lang="vi-VN" sz="2800" i="1" dirty="0" smtClean="0"/>
              <a:t>+ Gọi tên các đồ gốm sứ có trong hình.</a:t>
            </a:r>
            <a:endParaRPr lang="vi-VN" sz="2800" dirty="0" smtClean="0"/>
          </a:p>
          <a:p>
            <a:pPr>
              <a:lnSpc>
                <a:spcPct val="150000"/>
              </a:lnSpc>
            </a:pPr>
            <a:r>
              <a:rPr lang="vi-VN" sz="2800" i="1" dirty="0" smtClean="0"/>
              <a:t>+ Điểm giống nhau và khác nhau về cách tạo dáng,họa tiết trang trí các đồ gốm sứ</a:t>
            </a:r>
            <a:endParaRPr lang="vi-VN" sz="2800" dirty="0" smtClean="0"/>
          </a:p>
          <a:p>
            <a:pPr>
              <a:lnSpc>
                <a:spcPct val="150000"/>
              </a:lnSpc>
            </a:pPr>
            <a:r>
              <a:rPr lang="vi-VN" sz="2800" i="1" dirty="0" smtClean="0"/>
              <a:t>+ Hình khối tạo nên các đồ gốm</a:t>
            </a:r>
            <a:endParaRPr lang="vi-VN" sz="2800" dirty="0"/>
          </a:p>
        </p:txBody>
      </p:sp>
      <p:pic>
        <p:nvPicPr>
          <p:cNvPr id="1026" name="Picture 2"/>
          <p:cNvPicPr>
            <a:picLocks noChangeAspect="1" noChangeArrowheads="1"/>
          </p:cNvPicPr>
          <p:nvPr/>
        </p:nvPicPr>
        <p:blipFill>
          <a:blip r:embed="rId8"/>
          <a:srcRect/>
          <a:stretch>
            <a:fillRect/>
          </a:stretch>
        </p:blipFill>
        <p:spPr bwMode="auto">
          <a:xfrm>
            <a:off x="11658600" y="495300"/>
            <a:ext cx="5897880" cy="4343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9" cstate="print"/>
          <a:srcRect/>
          <a:stretch>
            <a:fillRect/>
          </a:stretch>
        </p:blipFill>
        <p:spPr bwMode="auto">
          <a:xfrm>
            <a:off x="14478000" y="5143500"/>
            <a:ext cx="3186112" cy="4784258"/>
          </a:xfrm>
          <a:prstGeom prst="rect">
            <a:avLst/>
          </a:prstGeom>
          <a:noFill/>
          <a:ln w="9525">
            <a:noFill/>
            <a:miter lim="800000"/>
            <a:headEnd/>
            <a:tailEnd/>
          </a:ln>
          <a:effectLst/>
        </p:spPr>
      </p:pic>
      <p:pic>
        <p:nvPicPr>
          <p:cNvPr id="1028" name="Picture 4"/>
          <p:cNvPicPr>
            <a:picLocks noChangeAspect="1" noChangeArrowheads="1"/>
          </p:cNvPicPr>
          <p:nvPr/>
        </p:nvPicPr>
        <p:blipFill>
          <a:blip r:embed="rId10"/>
          <a:srcRect/>
          <a:stretch>
            <a:fillRect/>
          </a:stretch>
        </p:blipFill>
        <p:spPr bwMode="auto">
          <a:xfrm>
            <a:off x="11430000" y="5219700"/>
            <a:ext cx="2733675" cy="45815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11" cstate="print"/>
          <a:srcRect/>
          <a:stretch>
            <a:fillRect/>
          </a:stretch>
        </p:blipFill>
        <p:spPr bwMode="auto">
          <a:xfrm>
            <a:off x="7924800" y="571500"/>
            <a:ext cx="3200400" cy="5514414"/>
          </a:xfrm>
          <a:prstGeom prst="rect">
            <a:avLst/>
          </a:prstGeom>
          <a:noFill/>
          <a:ln w="9525">
            <a:noFill/>
            <a:miter lim="800000"/>
            <a:headEnd/>
            <a:tailEnd/>
          </a:ln>
          <a:effectLst/>
        </p:spPr>
      </p:pic>
      <p:sp>
        <p:nvSpPr>
          <p:cNvPr id="14" name="Freeform 7"/>
          <p:cNvSpPr/>
          <p:nvPr/>
        </p:nvSpPr>
        <p:spPr>
          <a:xfrm rot="932399">
            <a:off x="7362168" y="6722079"/>
            <a:ext cx="3678667" cy="3129342"/>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7"/>
          <p:cNvSpPr/>
          <p:nvPr/>
        </p:nvSpPr>
        <p:spPr>
          <a:xfrm rot="991005">
            <a:off x="293473" y="7601507"/>
            <a:ext cx="3570632" cy="2582814"/>
          </a:xfrm>
          <a:custGeom>
            <a:avLst/>
            <a:gdLst/>
            <a:ahLst/>
            <a:cxnLst/>
            <a:rect l="l" t="t" r="r" b="b"/>
            <a:pathLst>
              <a:path w="2333924" h="2582814">
                <a:moveTo>
                  <a:pt x="0" y="0"/>
                </a:moveTo>
                <a:lnTo>
                  <a:pt x="2333924" y="0"/>
                </a:lnTo>
                <a:lnTo>
                  <a:pt x="2333924" y="2582814"/>
                </a:lnTo>
                <a:lnTo>
                  <a:pt x="0" y="25828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553</Words>
  <Application>Microsoft Office PowerPoint</Application>
  <PresentationFormat>Custom</PresentationFormat>
  <Paragraphs>75</Paragraphs>
  <Slides>17</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Calibri</vt:lpstr>
      <vt:lpstr>Montserrat Bold</vt:lpstr>
      <vt:lpstr>Times New Roman</vt:lpstr>
      <vt:lpstr>Dancing Script</vt:lpstr>
      <vt:lpstr>Montserrat</vt:lpstr>
      <vt:lpstr>Montserrat Italics</vt:lpstr>
      <vt:lpstr>Montserrat Bold Italics</vt:lpstr>
      <vt:lpstr>Arial</vt:lpstr>
      <vt:lpstr>Tahoma</vt:lpstr>
      <vt:lpstr>ＭＳ 明朝</vt:lpstr>
      <vt:lpstr>Dancing Script Bold</vt:lpstr>
      <vt:lpstr>Office Theme</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Thiết kế không tên</dc:title>
  <cp:lastModifiedBy>Admin</cp:lastModifiedBy>
  <cp:revision>34</cp:revision>
  <dcterms:created xsi:type="dcterms:W3CDTF">2006-08-16T00:00:00Z</dcterms:created>
  <dcterms:modified xsi:type="dcterms:W3CDTF">2024-11-21T04:46:10Z</dcterms:modified>
  <dc:identifier>DAF4oyCFMDA</dc:identifier>
</cp:coreProperties>
</file>