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61" r:id="rId3"/>
    <p:sldId id="258" r:id="rId4"/>
    <p:sldId id="263" r:id="rId5"/>
    <p:sldId id="265" r:id="rId6"/>
    <p:sldId id="266" r:id="rId7"/>
    <p:sldId id="269" r:id="rId8"/>
    <p:sldId id="271" r:id="rId9"/>
    <p:sldId id="275" r:id="rId10"/>
    <p:sldId id="267" r:id="rId11"/>
    <p:sldId id="276" r:id="rId12"/>
    <p:sldId id="278" r:id="rId13"/>
    <p:sldId id="274"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0892B-AA84-4888-8F71-D64D1D1A1008}" type="datetimeFigureOut">
              <a:rPr lang="en-US" smtClean="0"/>
              <a:t>26/11/2024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31433-6DCD-43A5-9C60-A265FBCBBCB4}" type="slidenum">
              <a:rPr lang="en-US" smtClean="0"/>
              <a:t>‹#›</a:t>
            </a:fld>
            <a:endParaRPr lang="en-US"/>
          </a:p>
        </p:txBody>
      </p:sp>
    </p:spTree>
    <p:extLst>
      <p:ext uri="{BB962C8B-B14F-4D97-AF65-F5344CB8AC3E}">
        <p14:creationId xmlns:p14="http://schemas.microsoft.com/office/powerpoint/2010/main" val="32387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609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218941"/>
            <a:ext cx="11620500" cy="63342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85740" flipH="1">
            <a:off x="10029452" y="85305"/>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905461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5468370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83578256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85539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10.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1045296" y="482600"/>
            <a:ext cx="10350500" cy="6044380"/>
          </a:xfrm>
          <a:prstGeom prst="rect">
            <a:avLst/>
          </a:prstGeom>
        </p:spPr>
      </p:pic>
      <p:pic>
        <p:nvPicPr>
          <p:cNvPr id="51" name="图片 50">
            <a:extLst>
              <a:ext uri="{FF2B5EF4-FFF2-40B4-BE49-F238E27FC236}">
                <a16:creationId xmlns:a16="http://schemas.microsoft.com/office/drawing/2014/main" id="{068E6151-850B-ED2C-5D88-E1BB01669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688" y="79767"/>
            <a:ext cx="2326605" cy="2326605"/>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274" y="413133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210711" y="5452354"/>
            <a:ext cx="1376878" cy="1110160"/>
          </a:xfrm>
          <a:prstGeom prst="rect">
            <a:avLst/>
          </a:prstGeom>
        </p:spPr>
      </p:pic>
      <p:pic>
        <p:nvPicPr>
          <p:cNvPr id="12" name="Picture 11"/>
          <p:cNvPicPr>
            <a:picLocks noChangeAspect="1"/>
          </p:cNvPicPr>
          <p:nvPr/>
        </p:nvPicPr>
        <p:blipFill rotWithShape="1">
          <a:blip r:embed="rId10"/>
          <a:srcRect b="53723"/>
          <a:stretch/>
        </p:blipFill>
        <p:spPr>
          <a:xfrm rot="358301">
            <a:off x="2518750" y="1366959"/>
            <a:ext cx="7754784" cy="1847969"/>
          </a:xfrm>
          <a:prstGeom prst="rect">
            <a:avLst/>
          </a:prstGeom>
        </p:spPr>
      </p:pic>
      <p:grpSp>
        <p:nvGrpSpPr>
          <p:cNvPr id="4" name="Group 3"/>
          <p:cNvGrpSpPr/>
          <p:nvPr/>
        </p:nvGrpSpPr>
        <p:grpSpPr>
          <a:xfrm>
            <a:off x="2286468" y="2381702"/>
            <a:ext cx="7619062" cy="3094538"/>
            <a:chOff x="2268409" y="2462448"/>
            <a:chExt cx="7619062" cy="3094538"/>
          </a:xfrm>
        </p:grpSpPr>
        <p:pic>
          <p:nvPicPr>
            <p:cNvPr id="2" name="Picture 1"/>
            <p:cNvPicPr>
              <a:picLocks noChangeAspect="1"/>
            </p:cNvPicPr>
            <p:nvPr/>
          </p:nvPicPr>
          <p:blipFill>
            <a:blip r:embed="rId11"/>
            <a:stretch>
              <a:fillRect/>
            </a:stretch>
          </p:blipFill>
          <p:spPr>
            <a:xfrm>
              <a:off x="3767497" y="2462448"/>
              <a:ext cx="4652818" cy="1627014"/>
            </a:xfrm>
            <a:prstGeom prst="rect">
              <a:avLst/>
            </a:prstGeom>
          </p:spPr>
        </p:pic>
        <p:pic>
          <p:nvPicPr>
            <p:cNvPr id="3" name="Picture 2"/>
            <p:cNvPicPr>
              <a:picLocks noChangeAspect="1"/>
            </p:cNvPicPr>
            <p:nvPr/>
          </p:nvPicPr>
          <p:blipFill>
            <a:blip r:embed="rId12"/>
            <a:stretch>
              <a:fillRect/>
            </a:stretch>
          </p:blipFill>
          <p:spPr>
            <a:xfrm>
              <a:off x="2268409" y="3792572"/>
              <a:ext cx="7619062" cy="1764414"/>
            </a:xfrm>
            <a:prstGeom prst="rect">
              <a:avLst/>
            </a:prstGeom>
          </p:spPr>
        </p:pic>
      </p:grpSp>
      <p:pic>
        <p:nvPicPr>
          <p:cNvPr id="25" name="图片 10">
            <a:extLst>
              <a:ext uri="{FF2B5EF4-FFF2-40B4-BE49-F238E27FC236}">
                <a16:creationId xmlns:a16="http://schemas.microsoft.com/office/drawing/2014/main" id="{97D00A81-5758-C874-F684-852E0E4269A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1059039" flipH="1">
            <a:off x="9146573" y="2727819"/>
            <a:ext cx="3211715" cy="3211715"/>
          </a:xfrm>
          <a:prstGeom prst="rect">
            <a:avLst/>
          </a:prstGeom>
        </p:spPr>
      </p:pic>
      <p:pic>
        <p:nvPicPr>
          <p:cNvPr id="26" name="图片 47108" descr="1-43"/>
          <p:cNvPicPr>
            <a:picLocks noChangeAspect="1"/>
          </p:cNvPicPr>
          <p:nvPr/>
        </p:nvPicPr>
        <p:blipFill>
          <a:blip r:embed="rId14"/>
          <a:stretch>
            <a:fillRect/>
          </a:stretch>
        </p:blipFill>
        <p:spPr>
          <a:xfrm>
            <a:off x="-240419" y="3581785"/>
            <a:ext cx="3886536" cy="3509352"/>
          </a:xfrm>
          <a:prstGeom prst="rect">
            <a:avLst/>
          </a:prstGeom>
          <a:noFill/>
          <a:ln w="9525">
            <a:noFill/>
          </a:ln>
        </p:spPr>
      </p:pic>
    </p:spTree>
    <p:extLst>
      <p:ext uri="{BB962C8B-B14F-4D97-AF65-F5344CB8AC3E}">
        <p14:creationId xmlns:p14="http://schemas.microsoft.com/office/powerpoint/2010/main" val="215717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4" name="图片 58"/>
          <p:cNvPicPr>
            <a:picLocks noChangeAspect="1"/>
          </p:cNvPicPr>
          <p:nvPr/>
        </p:nvPicPr>
        <p:blipFill rotWithShape="1">
          <a:blip r:embed="rId8"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9"/>
          <a:stretch>
            <a:fillRect/>
          </a:stretch>
        </p:blipFill>
        <p:spPr>
          <a:xfrm rot="21318256">
            <a:off x="1236731" y="1110074"/>
            <a:ext cx="4109060" cy="2755631"/>
          </a:xfrm>
          <a:prstGeom prst="rect">
            <a:avLst/>
          </a:prstGeom>
        </p:spPr>
      </p:pic>
      <p:pic>
        <p:nvPicPr>
          <p:cNvPr id="13" name="Picture 12"/>
          <p:cNvPicPr>
            <a:picLocks noChangeAspect="1"/>
          </p:cNvPicPr>
          <p:nvPr/>
        </p:nvPicPr>
        <p:blipFill>
          <a:blip r:embed="rId10"/>
          <a:stretch>
            <a:fillRect/>
          </a:stretch>
        </p:blipFill>
        <p:spPr>
          <a:xfrm>
            <a:off x="1834974" y="2630401"/>
            <a:ext cx="8371122" cy="3022680"/>
          </a:xfrm>
          <a:prstGeom prst="rect">
            <a:avLst/>
          </a:prstGeom>
        </p:spPr>
      </p:pic>
    </p:spTree>
    <p:extLst>
      <p:ext uri="{BB962C8B-B14F-4D97-AF65-F5344CB8AC3E}">
        <p14:creationId xmlns:p14="http://schemas.microsoft.com/office/powerpoint/2010/main" val="2135555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14" name="图片 58"/>
          <p:cNvPicPr>
            <a:picLocks noChangeAspect="1"/>
          </p:cNvPicPr>
          <p:nvPr/>
        </p:nvPicPr>
        <p:blipFill rotWithShape="1">
          <a:blip r:embed="rId5"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6" name="图片 21">
            <a:extLst>
              <a:ext uri="{FF2B5EF4-FFF2-40B4-BE49-F238E27FC236}">
                <a16:creationId xmlns:a16="http://schemas.microsoft.com/office/drawing/2014/main" id="{11383293-C77C-9648-97C9-A5D9D40447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99683" y="2719999"/>
            <a:ext cx="2613462" cy="4152900"/>
          </a:xfrm>
          <a:prstGeom prst="rect">
            <a:avLst/>
          </a:prstGeom>
        </p:spPr>
      </p:pic>
      <p:pic>
        <p:nvPicPr>
          <p:cNvPr id="17" name="图片 17">
            <a:extLst>
              <a:ext uri="{FF2B5EF4-FFF2-40B4-BE49-F238E27FC236}">
                <a16:creationId xmlns:a16="http://schemas.microsoft.com/office/drawing/2014/main" id="{ACA7C86E-E886-D892-A6DB-6E7AD9F7923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419" y="4148614"/>
            <a:ext cx="2678942" cy="2724285"/>
          </a:xfrm>
          <a:prstGeom prst="rect">
            <a:avLst/>
          </a:prstGeom>
        </p:spPr>
      </p:pic>
      <p:pic>
        <p:nvPicPr>
          <p:cNvPr id="9" name="Picture 8"/>
          <p:cNvPicPr>
            <a:picLocks noChangeAspect="1"/>
          </p:cNvPicPr>
          <p:nvPr/>
        </p:nvPicPr>
        <p:blipFill>
          <a:blip r:embed="rId8"/>
          <a:stretch>
            <a:fillRect/>
          </a:stretch>
        </p:blipFill>
        <p:spPr>
          <a:xfrm>
            <a:off x="1778237" y="2037790"/>
            <a:ext cx="8352244" cy="3103133"/>
          </a:xfrm>
          <a:prstGeom prst="rect">
            <a:avLst/>
          </a:prstGeom>
        </p:spPr>
      </p:pic>
    </p:spTree>
    <p:extLst>
      <p:ext uri="{BB962C8B-B14F-4D97-AF65-F5344CB8AC3E}">
        <p14:creationId xmlns:p14="http://schemas.microsoft.com/office/powerpoint/2010/main" val="2792828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46947" y="146708"/>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YÊ</a:t>
              </a:r>
              <a:r>
                <a:rPr lang="en-US" sz="4000" b="1">
                  <a:solidFill>
                    <a:srgbClr val="002060"/>
                  </a:solidFill>
                  <a:latin typeface="Cambria" panose="02040503050406030204" pitchFamily="18" charset="0"/>
                  <a:ea typeface="Cambria" panose="02040503050406030204" pitchFamily="18" charset="0"/>
                </a:rPr>
                <a:t>U CẦU</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874374" y="460372"/>
              <a:ext cx="10162622" cy="1064566"/>
            </a:xfrm>
            <a:prstGeom prst="rect">
              <a:avLst/>
            </a:prstGeom>
            <a:noFill/>
          </p:spPr>
          <p:txBody>
            <a:bodyPr wrap="square" rtlCol="0">
              <a:spAutoFit/>
            </a:bodyPr>
            <a:lstStyle/>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Phân công thư ký tính thời gian thực hiện kế hoạch giới thiệu sách và ghi chép những vấn đề gặp phải trong quá trình thực hiện kế hoạch.</a:t>
              </a:r>
              <a:endParaRPr lang="en-US" sz="3600" b="1">
                <a:solidFill>
                  <a:srgbClr val="0070C0"/>
                </a:solidFill>
                <a:latin typeface="Cambria" panose="02040503050406030204" pitchFamily="18" charset="0"/>
                <a:ea typeface="Cambria" panose="02040503050406030204" pitchFamily="18" charset="0"/>
              </a:endParaRPr>
            </a:p>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Chuẩn bị và sắp xếp các đồ dùng, đạo cụ, trang phục cần sử dụng cho hoạt động giới thiệu sách của nhóm.</a:t>
              </a:r>
              <a:endParaRPr lang="en-US" sz="3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2539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26878" t="2658" r="25757" b="62903"/>
          <a:stretch/>
        </p:blipFill>
        <p:spPr>
          <a:xfrm>
            <a:off x="3537677" y="1334125"/>
            <a:ext cx="4392119" cy="1666421"/>
          </a:xfrm>
          <a:prstGeom prst="rect">
            <a:avLst/>
          </a:prstGeom>
        </p:spPr>
      </p:pic>
      <p:sp>
        <p:nvSpPr>
          <p:cNvPr id="10" name="Rectangle 3"/>
          <p:cNvSpPr>
            <a:spLocks noChangeArrowheads="1"/>
          </p:cNvSpPr>
          <p:nvPr/>
        </p:nvSpPr>
        <p:spPr bwMode="auto">
          <a:xfrm>
            <a:off x="1688475" y="2707047"/>
            <a:ext cx="88046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Tiếp</a:t>
            </a:r>
            <a:r>
              <a:rPr kumimoji="0" lang="en-US" alt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tục luyện tập tiết mục giới thiệu sách.</a:t>
            </a:r>
            <a:endParaRPr kumimoji="0" lang="en-US" alt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Chuẩn bị tiết</a:t>
            </a:r>
            <a:r>
              <a:rPr kumimoji="0" lang="en-US" sz="36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mục giới thiệu sách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cho tiết Sinh hoạt lớp.</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7752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585740" flipH="1">
            <a:off x="9066638" y="14469"/>
            <a:ext cx="3478671" cy="1705254"/>
          </a:xfrm>
          <a:prstGeom prst="rect">
            <a:avLst/>
          </a:prstGeom>
        </p:spPr>
      </p:pic>
      <p:pic>
        <p:nvPicPr>
          <p:cNvPr id="5" name="图片 3">
            <a:extLst>
              <a:ext uri="{FF2B5EF4-FFF2-40B4-BE49-F238E27FC236}">
                <a16:creationId xmlns:a16="http://schemas.microsoft.com/office/drawing/2014/main" id="{59661E9A-BB10-ADE2-16FE-57DCDFE87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pic>
        <p:nvPicPr>
          <p:cNvPr id="6" name="Picture 5"/>
          <p:cNvPicPr>
            <a:picLocks noChangeAspect="1"/>
          </p:cNvPicPr>
          <p:nvPr/>
        </p:nvPicPr>
        <p:blipFill rotWithShape="1">
          <a:blip r:embed="rId6"/>
          <a:srcRect l="14469" r="14633" b="41954"/>
          <a:stretch/>
        </p:blipFill>
        <p:spPr>
          <a:xfrm>
            <a:off x="1364104" y="1362189"/>
            <a:ext cx="7901470" cy="3368361"/>
          </a:xfrm>
          <a:prstGeom prst="rect">
            <a:avLst/>
          </a:prstGeom>
        </p:spPr>
      </p:pic>
      <p:pic>
        <p:nvPicPr>
          <p:cNvPr id="7"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21014260">
            <a:off x="-375232" y="69769"/>
            <a:ext cx="3478671" cy="1705254"/>
          </a:xfrm>
          <a:prstGeom prst="rect">
            <a:avLst/>
          </a:prstGeom>
        </p:spPr>
      </p:pic>
    </p:spTree>
    <p:extLst>
      <p:ext uri="{BB962C8B-B14F-4D97-AF65-F5344CB8AC3E}">
        <p14:creationId xmlns:p14="http://schemas.microsoft.com/office/powerpoint/2010/main" val="1155437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pic>
        <p:nvPicPr>
          <p:cNvPr id="13" name="Picture 12"/>
          <p:cNvPicPr>
            <a:picLocks noChangeAspect="1"/>
          </p:cNvPicPr>
          <p:nvPr/>
        </p:nvPicPr>
        <p:blipFill>
          <a:blip r:embed="rId5"/>
          <a:stretch>
            <a:fillRect/>
          </a:stretch>
        </p:blipFill>
        <p:spPr>
          <a:xfrm>
            <a:off x="2743300" y="2592220"/>
            <a:ext cx="7095814" cy="1668450"/>
          </a:xfrm>
          <a:prstGeom prst="rect">
            <a:avLst/>
          </a:prstGeom>
        </p:spPr>
      </p:pic>
      <p:grpSp>
        <p:nvGrpSpPr>
          <p:cNvPr id="14" name="组合 65">
            <a:extLst>
              <a:ext uri="{FF2B5EF4-FFF2-40B4-BE49-F238E27FC236}">
                <a16:creationId xmlns:a16="http://schemas.microsoft.com/office/drawing/2014/main"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390701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descr="C:\Users\Am'be'r\Desktop\千库网_弹奏尤克里里的小女生_元素编号12279769.png千库网_弹奏尤克里里的小女生_元素编号12279769"/>
          <p:cNvPicPr>
            <a:picLocks noChangeAspect="1"/>
          </p:cNvPicPr>
          <p:nvPr/>
        </p:nvPicPr>
        <p:blipFill>
          <a:blip r:embed="rId2"/>
          <a:srcRect/>
          <a:stretch>
            <a:fillRect/>
          </a:stretch>
        </p:blipFill>
        <p:spPr>
          <a:xfrm>
            <a:off x="-389966" y="2084293"/>
            <a:ext cx="4538195" cy="4538195"/>
          </a:xfrm>
          <a:prstGeom prst="rect">
            <a:avLst/>
          </a:prstGeom>
          <a:effectLst>
            <a:outerShdw blurRad="88900" dist="127000" dir="5400000" algn="t" rotWithShape="0">
              <a:prstClr val="black">
                <a:alpha val="40000"/>
              </a:prstClr>
            </a:outerShdw>
          </a:effectLst>
        </p:spPr>
      </p:pic>
      <p:pic>
        <p:nvPicPr>
          <p:cNvPr id="6" name="Picture 5"/>
          <p:cNvPicPr>
            <a:picLocks noChangeAspect="1"/>
          </p:cNvPicPr>
          <p:nvPr/>
        </p:nvPicPr>
        <p:blipFill>
          <a:blip r:embed="rId3"/>
          <a:stretch>
            <a:fillRect/>
          </a:stretch>
        </p:blipFill>
        <p:spPr>
          <a:xfrm>
            <a:off x="2791153" y="541926"/>
            <a:ext cx="9400847" cy="5962405"/>
          </a:xfrm>
          <a:prstGeom prst="rect">
            <a:avLst/>
          </a:prstGeom>
        </p:spPr>
      </p:pic>
    </p:spTree>
    <p:extLst>
      <p:ext uri="{BB962C8B-B14F-4D97-AF65-F5344CB8AC3E}">
        <p14:creationId xmlns:p14="http://schemas.microsoft.com/office/powerpoint/2010/main" val="9187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97D00A81-5758-C874-F684-852E0E4269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0" y="1383390"/>
            <a:ext cx="5319279" cy="5319279"/>
          </a:xfrm>
          <a:prstGeom prst="rect">
            <a:avLst/>
          </a:prstGeom>
        </p:spPr>
      </p:pic>
      <p:grpSp>
        <p:nvGrpSpPr>
          <p:cNvPr id="5" name="Group 4"/>
          <p:cNvGrpSpPr/>
          <p:nvPr/>
        </p:nvGrpSpPr>
        <p:grpSpPr>
          <a:xfrm>
            <a:off x="3948894" y="-544007"/>
            <a:ext cx="7629023" cy="6875987"/>
            <a:chOff x="3948894" y="-544007"/>
            <a:chExt cx="7629023" cy="6875987"/>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948894" y="-544007"/>
              <a:ext cx="7629023" cy="6875987"/>
            </a:xfrm>
            <a:prstGeom prst="rect">
              <a:avLst/>
            </a:prstGeom>
          </p:spPr>
        </p:pic>
        <p:sp>
          <p:nvSpPr>
            <p:cNvPr id="4" name="TextBox 3"/>
            <p:cNvSpPr txBox="1"/>
            <p:nvPr/>
          </p:nvSpPr>
          <p:spPr>
            <a:xfrm>
              <a:off x="5862917" y="2018619"/>
              <a:ext cx="4450977" cy="2123658"/>
            </a:xfrm>
            <a:prstGeom prst="rect">
              <a:avLst/>
            </a:prstGeom>
            <a:noFill/>
          </p:spPr>
          <p:txBody>
            <a:bodyPr wrap="square" rtlCol="0">
              <a:spAutoFit/>
            </a:bodyPr>
            <a:lstStyle/>
            <a:p>
              <a:pPr algn="ctr"/>
              <a:r>
                <a:rPr lang="nl-NL" sz="4400" b="1" dirty="0">
                  <a:solidFill>
                    <a:srgbClr val="002060"/>
                  </a:solidFill>
                  <a:latin typeface="Cambria" panose="02040503050406030204" pitchFamily="18" charset="0"/>
                  <a:ea typeface="Cambria" panose="02040503050406030204" pitchFamily="18" charset="0"/>
                </a:rPr>
                <a:t>Qua hoạt động, em cảm thấy thế nào?</a:t>
              </a:r>
              <a:endParaRPr lang="en-US" sz="4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16616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grpSp>
        <p:nvGrpSpPr>
          <p:cNvPr id="14" name="组合 65">
            <a:extLst>
              <a:ext uri="{FF2B5EF4-FFF2-40B4-BE49-F238E27FC236}">
                <a16:creationId xmlns:a16="http://schemas.microsoft.com/office/drawing/2014/main"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7" name="Picture 16"/>
          <p:cNvPicPr>
            <a:picLocks noChangeAspect="1"/>
          </p:cNvPicPr>
          <p:nvPr/>
        </p:nvPicPr>
        <p:blipFill>
          <a:blip r:embed="rId7"/>
          <a:stretch>
            <a:fillRect/>
          </a:stretch>
        </p:blipFill>
        <p:spPr>
          <a:xfrm>
            <a:off x="2222281" y="2547670"/>
            <a:ext cx="7747435" cy="1631883"/>
          </a:xfrm>
          <a:prstGeom prst="rect">
            <a:avLst/>
          </a:prstGeom>
        </p:spPr>
      </p:pic>
    </p:spTree>
    <p:extLst>
      <p:ext uri="{BB962C8B-B14F-4D97-AF65-F5344CB8AC3E}">
        <p14:creationId xmlns:p14="http://schemas.microsoft.com/office/powerpoint/2010/main" val="11543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14324" t="8756" r="31490" b="43689"/>
          <a:stretch/>
        </p:blipFill>
        <p:spPr>
          <a:xfrm rot="651939">
            <a:off x="1537733" y="1358268"/>
            <a:ext cx="3500138" cy="2366505"/>
          </a:xfrm>
          <a:prstGeom prst="rect">
            <a:avLst/>
          </a:prstGeom>
        </p:spPr>
      </p:pic>
      <p:pic>
        <p:nvPicPr>
          <p:cNvPr id="14" name="图片 58"/>
          <p:cNvPicPr>
            <a:picLocks noChangeAspect="1"/>
          </p:cNvPicPr>
          <p:nvPr/>
        </p:nvPicPr>
        <p:blipFill rotWithShape="1">
          <a:blip r:embed="rId9"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10"/>
          <a:stretch>
            <a:fillRect/>
          </a:stretch>
        </p:blipFill>
        <p:spPr>
          <a:xfrm>
            <a:off x="2373284" y="2494718"/>
            <a:ext cx="7495346" cy="3322544"/>
          </a:xfrm>
          <a:prstGeom prst="rect">
            <a:avLst/>
          </a:prstGeom>
        </p:spPr>
      </p:pic>
    </p:spTree>
    <p:extLst>
      <p:ext uri="{BB962C8B-B14F-4D97-AF65-F5344CB8AC3E}">
        <p14:creationId xmlns:p14="http://schemas.microsoft.com/office/powerpoint/2010/main" val="2979263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 y="2884358"/>
            <a:ext cx="5337931" cy="3642622"/>
          </a:xfrm>
          <a:prstGeom prst="rect">
            <a:avLst/>
          </a:prstGeom>
        </p:spPr>
      </p:pic>
      <p:grpSp>
        <p:nvGrpSpPr>
          <p:cNvPr id="2" name="Group 1"/>
          <p:cNvGrpSpPr/>
          <p:nvPr/>
        </p:nvGrpSpPr>
        <p:grpSpPr>
          <a:xfrm>
            <a:off x="4470245" y="1085850"/>
            <a:ext cx="8586907" cy="6115050"/>
            <a:chOff x="4470245" y="1085850"/>
            <a:chExt cx="8586907" cy="6115050"/>
          </a:xfrm>
        </p:grpSpPr>
        <p:pic>
          <p:nvPicPr>
            <p:cNvPr id="4" name="图片 4">
              <a:extLst>
                <a:ext uri="{FF2B5EF4-FFF2-40B4-BE49-F238E27FC236}">
                  <a16:creationId xmlns:a16="http://schemas.microsoft.com/office/drawing/2014/main" id="{1C3890F8-402B-F806-70D9-A14BBB01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245" y="1085850"/>
              <a:ext cx="8586907" cy="6115050"/>
            </a:xfrm>
            <a:prstGeom prst="rect">
              <a:avLst/>
            </a:prstGeom>
          </p:spPr>
        </p:pic>
        <p:sp>
          <p:nvSpPr>
            <p:cNvPr id="5" name="TextBox 4"/>
            <p:cNvSpPr txBox="1"/>
            <p:nvPr/>
          </p:nvSpPr>
          <p:spPr>
            <a:xfrm>
              <a:off x="6192648" y="2010338"/>
              <a:ext cx="5142099" cy="4401205"/>
            </a:xfrm>
            <a:prstGeom prst="rect">
              <a:avLst/>
            </a:prstGeom>
            <a:noFill/>
          </p:spPr>
          <p:txBody>
            <a:bodyPr wrap="square" rtlCol="0">
              <a:spAutoFit/>
            </a:bodyPr>
            <a:lstStyle/>
            <a:p>
              <a:pPr algn="just"/>
              <a:r>
                <a:rPr lang="nl-NL" sz="4000" b="1">
                  <a:solidFill>
                    <a:schemeClr val="accent2">
                      <a:lumMod val="50000"/>
                    </a:schemeClr>
                  </a:solidFill>
                  <a:latin typeface="Cambria" panose="02040503050406030204" pitchFamily="18" charset="0"/>
                  <a:ea typeface="Cambria" panose="02040503050406030204" pitchFamily="18" charset="0"/>
                </a:rPr>
                <a:t>+ Phân công thư kí ghi chép kết quả của từng thành viên</a:t>
              </a:r>
              <a:endParaRPr lang="en-US" sz="4000" b="1">
                <a:solidFill>
                  <a:schemeClr val="accent2">
                    <a:lumMod val="50000"/>
                  </a:schemeClr>
                </a:solidFill>
                <a:latin typeface="Cambria" panose="02040503050406030204" pitchFamily="18" charset="0"/>
                <a:ea typeface="Cambria" panose="02040503050406030204" pitchFamily="18" charset="0"/>
              </a:endParaRPr>
            </a:p>
            <a:p>
              <a:pPr algn="just"/>
              <a:r>
                <a:rPr lang="nl-NL" sz="4000" b="1">
                  <a:solidFill>
                    <a:schemeClr val="accent2">
                      <a:lumMod val="50000"/>
                    </a:schemeClr>
                  </a:solidFill>
                  <a:latin typeface="Cambria" panose="02040503050406030204" pitchFamily="18" charset="0"/>
                  <a:ea typeface="Cambria" panose="02040503050406030204" pitchFamily="18" charset="0"/>
                </a:rPr>
                <a:t>+ HS nêu những khó khăn và thuận lợi khi thực hiện nhiệm vụ của mình.</a:t>
              </a:r>
              <a:endParaRPr lang="en-US" sz="4000" b="1">
                <a:solidFill>
                  <a:schemeClr val="accent2">
                    <a:lumMod val="50000"/>
                  </a:schemeClr>
                </a:solidFill>
                <a:latin typeface="Cambria" panose="02040503050406030204" pitchFamily="18" charset="0"/>
                <a:ea typeface="Cambria" panose="02040503050406030204" pitchFamily="18" charset="0"/>
              </a:endParaRPr>
            </a:p>
          </p:txBody>
        </p:sp>
      </p:grpSp>
      <p:pic>
        <p:nvPicPr>
          <p:cNvPr id="6"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43829" t="45283" r="43280" b="217"/>
          <a:stretch/>
        </p:blipFill>
        <p:spPr>
          <a:xfrm rot="428165">
            <a:off x="148337" y="428264"/>
            <a:ext cx="1571624" cy="3164148"/>
          </a:xfrm>
          <a:prstGeom prst="rect">
            <a:avLst/>
          </a:prstGeom>
        </p:spPr>
      </p:pic>
      <p:grpSp>
        <p:nvGrpSpPr>
          <p:cNvPr id="7" name="Group 6"/>
          <p:cNvGrpSpPr/>
          <p:nvPr/>
        </p:nvGrpSpPr>
        <p:grpSpPr>
          <a:xfrm>
            <a:off x="1394753" y="290831"/>
            <a:ext cx="9595790" cy="1322798"/>
            <a:chOff x="4212772" y="465550"/>
            <a:chExt cx="6955971" cy="922254"/>
          </a:xfrm>
        </p:grpSpPr>
        <p:sp>
          <p:nvSpPr>
            <p:cNvPr id="8" name="Pentagon 7"/>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59729" y="465550"/>
              <a:ext cx="6284260" cy="836869"/>
            </a:xfrm>
            <a:prstGeom prst="rect">
              <a:avLst/>
            </a:prstGeom>
            <a:noFill/>
          </p:spPr>
          <p:txBody>
            <a:bodyPr wrap="square" rtlCol="0">
              <a:spAutoFit/>
            </a:bodyPr>
            <a:lstStyle/>
            <a:p>
              <a:pPr algn="just"/>
              <a:r>
                <a:rPr lang="nl-NL" sz="3600" b="1">
                  <a:latin typeface="Cambria" panose="02040503050406030204" pitchFamily="18" charset="0"/>
                  <a:ea typeface="Cambria" panose="02040503050406030204" pitchFamily="18" charset="0"/>
                </a:rPr>
                <a:t>Báo cáo kết quả thực hiện nhiệm vụ của từng thành viên trong nhóm:</a:t>
              </a:r>
              <a:endParaRPr lang="en-US"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0800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 y="862377"/>
            <a:ext cx="5493820" cy="5601542"/>
          </a:xfrm>
          <a:prstGeom prst="rect">
            <a:avLst/>
          </a:prstGeom>
        </p:spPr>
      </p:pic>
      <p:grpSp>
        <p:nvGrpSpPr>
          <p:cNvPr id="3" name="Group 2"/>
          <p:cNvGrpSpPr/>
          <p:nvPr/>
        </p:nvGrpSpPr>
        <p:grpSpPr>
          <a:xfrm>
            <a:off x="4279899" y="-360219"/>
            <a:ext cx="8020882" cy="7093527"/>
            <a:chOff x="4279899" y="-360219"/>
            <a:chExt cx="8020882" cy="7093527"/>
          </a:xfrm>
        </p:grpSpPr>
        <p:pic>
          <p:nvPicPr>
            <p:cNvPr id="4" name="图片 5">
              <a:extLst>
                <a:ext uri="{FF2B5EF4-FFF2-40B4-BE49-F238E27FC236}">
                  <a16:creationId xmlns:a16="http://schemas.microsoft.com/office/drawing/2014/main" id="{0A379EF5-B376-0C20-4A33-8D595E63E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99" y="-360219"/>
              <a:ext cx="8020882" cy="7093527"/>
            </a:xfrm>
            <a:prstGeom prst="rect">
              <a:avLst/>
            </a:prstGeom>
          </p:spPr>
        </p:pic>
        <p:sp>
          <p:nvSpPr>
            <p:cNvPr id="5" name="TextBox 4"/>
            <p:cNvSpPr txBox="1"/>
            <p:nvPr/>
          </p:nvSpPr>
          <p:spPr>
            <a:xfrm>
              <a:off x="6165273" y="1773382"/>
              <a:ext cx="4758541" cy="347787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5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cáo những kết quả mà thư kí đã tổng hợp được.</a:t>
              </a:r>
              <a:endPar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6306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9" name="Picture 8"/>
          <p:cNvPicPr>
            <a:picLocks noChangeAspect="1"/>
          </p:cNvPicPr>
          <p:nvPr/>
        </p:nvPicPr>
        <p:blipFill rotWithShape="1">
          <a:blip r:embed="rId7"/>
          <a:srcRect l="21069" t="10582" r="38495" b="50757"/>
          <a:stretch/>
        </p:blipFill>
        <p:spPr>
          <a:xfrm>
            <a:off x="1269197" y="1108384"/>
            <a:ext cx="2925116" cy="2152552"/>
          </a:xfrm>
          <a:prstGeom prst="rect">
            <a:avLst/>
          </a:prstGeom>
        </p:spPr>
      </p:pic>
      <p:sp>
        <p:nvSpPr>
          <p:cNvPr id="10" name="TextBox 9"/>
          <p:cNvSpPr txBox="1"/>
          <p:nvPr/>
        </p:nvSpPr>
        <p:spPr>
          <a:xfrm>
            <a:off x="1768840" y="2527157"/>
            <a:ext cx="8991690" cy="2862322"/>
          </a:xfrm>
          <a:prstGeom prst="rect">
            <a:avLst/>
          </a:prstGeom>
          <a:noFill/>
        </p:spPr>
        <p:txBody>
          <a:bodyPr wrap="square" rtlCol="0">
            <a:spAutoFit/>
          </a:bodyPr>
          <a:lstStyle/>
          <a:p>
            <a:pPr lvl="0" algn="just"/>
            <a:r>
              <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rPr>
              <a:t>    </a:t>
            </a:r>
            <a:r>
              <a:rPr lang="nl-NL" sz="3600" b="1">
                <a:solidFill>
                  <a:schemeClr val="accent2">
                    <a:lumMod val="50000"/>
                  </a:schemeClr>
                </a:solidFill>
                <a:latin typeface="Cambria" panose="02040503050406030204" pitchFamily="18" charset="0"/>
                <a:ea typeface="Cambria" panose="02040503050406030204" pitchFamily="18"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endParaRPr>
          </a:p>
        </p:txBody>
      </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2023810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213</Words>
  <Application>Microsoft Office PowerPoint</Application>
  <PresentationFormat>Widescreen</PresentationFormat>
  <Paragraphs>18</Paragraphs>
  <Slides>14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宋体</vt:lpstr>
      <vt:lpstr>#9Slide07 HoneyCream</vt:lpstr>
      <vt:lpstr>Arial</vt:lpstr>
      <vt:lpstr>Calibri</vt:lpstr>
      <vt:lpstr>Cambria</vt:lpstr>
      <vt:lpstr>等线</vt:lpstr>
      <vt:lpstr>思源黑体 CN Bold</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18</cp:revision>
  <dcterms:created xsi:type="dcterms:W3CDTF">2023-10-28T12:22:10Z</dcterms:created>
  <dcterms:modified xsi:type="dcterms:W3CDTF">2024-11-26T04:48:25Z</dcterms:modified>
</cp:coreProperties>
</file>