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0" r:id="rId2"/>
    <p:sldId id="276" r:id="rId3"/>
    <p:sldId id="278" r:id="rId4"/>
    <p:sldId id="270" r:id="rId5"/>
    <p:sldId id="289" r:id="rId6"/>
    <p:sldId id="279" r:id="rId7"/>
    <p:sldId id="273" r:id="rId8"/>
    <p:sldId id="257" r:id="rId9"/>
    <p:sldId id="286" r:id="rId10"/>
    <p:sldId id="277" r:id="rId11"/>
    <p:sldId id="259" r:id="rId12"/>
    <p:sldId id="262" r:id="rId13"/>
    <p:sldId id="260" r:id="rId14"/>
    <p:sldId id="282" r:id="rId15"/>
    <p:sldId id="287" r:id="rId16"/>
    <p:sldId id="288" r:id="rId17"/>
    <p:sldId id="280" r:id="rId18"/>
    <p:sldId id="291" r:id="rId19"/>
  </p:sldIdLst>
  <p:sldSz cx="18288000" cy="10287000"/>
  <p:notesSz cx="6858000" cy="9144000"/>
  <p:embeddedFontLst>
    <p:embeddedFont>
      <p:font typeface="Dancing Script"/>
      <p:regular r:id="rId21"/>
    </p:embeddedFont>
    <p:embeddedFont>
      <p:font typeface="Dancing Script Bold"/>
      <p:regular r:id="rId22"/>
    </p:embeddedFont>
    <p:embeddedFont>
      <p:font typeface="Montserrat ExtraBold" panose="00000900000000000000" pitchFamily="2" charset="0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3300"/>
    <a:srgbClr val="FF0066"/>
    <a:srgbClr val="FF0000"/>
    <a:srgbClr val="CC0000"/>
    <a:srgbClr val="FCCB84"/>
    <a:srgbClr val="FBBA5B"/>
    <a:srgbClr val="FDD88D"/>
    <a:srgbClr val="66FF66"/>
    <a:srgbClr val="29B9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89407" autoAdjust="0"/>
  </p:normalViewPr>
  <p:slideViewPr>
    <p:cSldViewPr>
      <p:cViewPr varScale="1">
        <p:scale>
          <a:sx n="40" d="100"/>
          <a:sy n="40" d="100"/>
        </p:scale>
        <p:origin x="8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BE76B-C3A6-4108-83FC-80F64ED707A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EAA-51DE-4CBE-8780-2B16ECC66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6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err="1">
                <a:solidFill>
                  <a:srgbClr val="FF0000"/>
                </a:solidFill>
              </a:rPr>
              <a:t>Chất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liệu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đất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nặn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tự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thực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hiện</a:t>
            </a:r>
            <a:r>
              <a:rPr lang="en-US" sz="4000" dirty="0">
                <a:solidFill>
                  <a:srgbClr val="FF0000"/>
                </a:solidFill>
              </a:rPr>
              <a:t> ý </a:t>
            </a:r>
            <a:r>
              <a:rPr lang="en-US" sz="4000" dirty="0" err="1">
                <a:solidFill>
                  <a:srgbClr val="FF0000"/>
                </a:solidFill>
              </a:rPr>
              <a:t>tưởng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khắc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lõm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luôn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EAA-51DE-4CBE-8780-2B16ECC668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slide" Target="slide17.xml"/><Relationship Id="rId4" Type="http://schemas.openxmlformats.org/officeDocument/2006/relationships/image" Target="../media/image18.sv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adlet.com/nnsn1980/breakout-link/QgJV4ZzMaz1r4mBk-EDj3vrlVQA5pz9r6" TargetMode="External"/><Relationship Id="rId3" Type="http://schemas.openxmlformats.org/officeDocument/2006/relationships/hyperlink" Target="https://padlet.com/nnsn1980/breakout-link/QgJV4ZzMazda4mBk-EDj3vrlVQA5pz9r6" TargetMode="External"/><Relationship Id="rId7" Type="http://schemas.openxmlformats.org/officeDocument/2006/relationships/hyperlink" Target="https://padlet.com/nnsn1980/breakout-link/kQlGq5Q0ZQNLqYW5-EDj3vrlVQA5pz9r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dlet.com/nnsn1980/l-p-5a1-tx3x9vg29idq320x" TargetMode="External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hyperlink" Target="https://padlet.com/nnsn1980/breakout-link/961rqR9E8M9J2nND-EDj3vrlVQA5pz9r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1B66-8894-CD87-9944-0354EEC7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>
            <a:extLst>
              <a:ext uri="{FF2B5EF4-FFF2-40B4-BE49-F238E27FC236}">
                <a16:creationId xmlns:a16="http://schemas.microsoft.com/office/drawing/2014/main" id="{A96777CC-94E2-EF69-3856-25E3F160A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12D5A-6E2E-A9CD-6769-0702AEA97BA0}"/>
              </a:ext>
            </a:extLst>
          </p:cNvPr>
          <p:cNvSpPr txBox="1"/>
          <p:nvPr/>
        </p:nvSpPr>
        <p:spPr>
          <a:xfrm>
            <a:off x="2672608" y="5806402"/>
            <a:ext cx="12942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MĨ THUẬT LỚP 5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A19A8D5-952F-61C8-D751-F6652448C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93" y="596578"/>
            <a:ext cx="17731795" cy="11541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PHÚC LỢI – TIỂU HỌC VŨ XUÂN THIỀU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71717CFA-7206-D5B0-03E2-0FBB332E88D7}"/>
              </a:ext>
            </a:extLst>
          </p:cNvPr>
          <p:cNvSpPr/>
          <p:nvPr/>
        </p:nvSpPr>
        <p:spPr>
          <a:xfrm>
            <a:off x="94163" y="7382607"/>
            <a:ext cx="3550351" cy="2904393"/>
          </a:xfrm>
          <a:custGeom>
            <a:avLst/>
            <a:gdLst/>
            <a:ahLst/>
            <a:cxnLst/>
            <a:rect l="l" t="t" r="r" b="b"/>
            <a:pathLst>
              <a:path w="5119502" h="4114800">
                <a:moveTo>
                  <a:pt x="0" y="0"/>
                </a:moveTo>
                <a:lnTo>
                  <a:pt x="5119502" y="0"/>
                </a:lnTo>
                <a:lnTo>
                  <a:pt x="51195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0A035870-3129-8EA2-356F-460B9A310D81}"/>
              </a:ext>
            </a:extLst>
          </p:cNvPr>
          <p:cNvSpPr txBox="1"/>
          <p:nvPr/>
        </p:nvSpPr>
        <p:spPr>
          <a:xfrm>
            <a:off x="1080061" y="4686964"/>
            <a:ext cx="16459200" cy="3693703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en-US" sz="7200" b="1" dirty="0">
                <a:solidFill>
                  <a:srgbClr val="002060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CHÀO MỪNG QUÝ THẦY CÔ VỀ DỰ GIỜ </a:t>
            </a:r>
          </a:p>
          <a:p>
            <a:pPr algn="ctr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en-US" sz="7200" b="1" dirty="0">
                <a:solidFill>
                  <a:srgbClr val="002060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CHUY</a:t>
            </a:r>
            <a:r>
              <a:rPr lang="en-US" sz="7200" b="1" dirty="0">
                <a:solidFill>
                  <a:srgbClr val="002060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ÊN ĐỀ</a:t>
            </a:r>
            <a:endParaRPr lang="en-US" sz="7200" dirty="0">
              <a:solidFill>
                <a:srgbClr val="002060"/>
              </a:solidFill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89A99D-9BD0-E512-1CDF-0B2E1AF1E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9" r="72488"/>
          <a:stretch/>
        </p:blipFill>
        <p:spPr>
          <a:xfrm>
            <a:off x="14054985" y="8496300"/>
            <a:ext cx="1566015" cy="2362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AC46C0-F9ED-F9CC-DFAB-5E5049A0C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0" t="4691" r="50015" b="58711"/>
          <a:stretch/>
        </p:blipFill>
        <p:spPr>
          <a:xfrm>
            <a:off x="16230600" y="7246350"/>
            <a:ext cx="2060219" cy="3322825"/>
          </a:xfrm>
          <a:prstGeom prst="rect">
            <a:avLst/>
          </a:prstGeom>
        </p:spPr>
      </p:pic>
      <p:sp>
        <p:nvSpPr>
          <p:cNvPr id="17" name="Freeform 3"/>
          <p:cNvSpPr/>
          <p:nvPr/>
        </p:nvSpPr>
        <p:spPr>
          <a:xfrm>
            <a:off x="3644514" y="8477199"/>
            <a:ext cx="1566015" cy="1847901"/>
          </a:xfrm>
          <a:custGeom>
            <a:avLst/>
            <a:gdLst/>
            <a:ahLst/>
            <a:cxnLst/>
            <a:rect l="l" t="t" r="r" b="b"/>
            <a:pathLst>
              <a:path w="5925855" h="6753111">
                <a:moveTo>
                  <a:pt x="0" y="0"/>
                </a:moveTo>
                <a:lnTo>
                  <a:pt x="5925855" y="0"/>
                </a:lnTo>
                <a:lnTo>
                  <a:pt x="5925855" y="6753111"/>
                </a:lnTo>
                <a:lnTo>
                  <a:pt x="0" y="6753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5B5507-1F87-C0CD-1829-822720DEE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9" t="64659" r="43038" b="6794"/>
          <a:stretch/>
        </p:blipFill>
        <p:spPr>
          <a:xfrm>
            <a:off x="15587641" y="8847167"/>
            <a:ext cx="1404959" cy="1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5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extLst>
              <a:ext uri="{FF2B5EF4-FFF2-40B4-BE49-F238E27FC236}">
                <a16:creationId xmlns:a16="http://schemas.microsoft.com/office/drawing/2014/main" id="{CAC75BBA-92D0-E994-FCAA-6A048D5E9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7AA566A3-D4B6-0F00-7553-822ED3E49085}"/>
              </a:ext>
            </a:extLst>
          </p:cNvPr>
          <p:cNvSpPr/>
          <p:nvPr/>
        </p:nvSpPr>
        <p:spPr>
          <a:xfrm>
            <a:off x="1297502" y="2933700"/>
            <a:ext cx="15618898" cy="249100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6533815F-31E6-5D9D-864A-3DE65C0DFD74}"/>
              </a:ext>
            </a:extLst>
          </p:cNvPr>
          <p:cNvSpPr txBox="1"/>
          <p:nvPr/>
        </p:nvSpPr>
        <p:spPr>
          <a:xfrm>
            <a:off x="2933698" y="3281541"/>
            <a:ext cx="124206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ts val="1200"/>
              </a:spcBef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pPr algn="ctr">
              <a:lnSpc>
                <a:spcPts val="6300"/>
              </a:lnSpc>
              <a:spcBef>
                <a:spcPts val="1200"/>
              </a:spcBef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KỸ NĂNG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91C41739-7897-2287-5A28-96AC7489D31A}"/>
              </a:ext>
            </a:extLst>
          </p:cNvPr>
          <p:cNvSpPr/>
          <p:nvPr/>
        </p:nvSpPr>
        <p:spPr>
          <a:xfrm>
            <a:off x="402025" y="-59925"/>
            <a:ext cx="2256896" cy="3679425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53DEA-9607-33A8-CE6C-33B15E6151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914400" y="4191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5">
            <a:extLst>
              <a:ext uri="{FF2B5EF4-FFF2-40B4-BE49-F238E27FC236}">
                <a16:creationId xmlns:a16="http://schemas.microsoft.com/office/drawing/2014/main" id="{66BA33C6-486E-3B48-429C-49D4DA7538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b="11822"/>
          <a:stretch/>
        </p:blipFill>
        <p:spPr>
          <a:xfrm>
            <a:off x="-11329" y="5756868"/>
            <a:ext cx="18310655" cy="4187232"/>
          </a:xfrm>
          <a:prstGeom prst="rect">
            <a:avLst/>
          </a:prstGeom>
        </p:spPr>
      </p:pic>
      <p:pic>
        <p:nvPicPr>
          <p:cNvPr id="8" name="3">
            <a:extLst>
              <a:ext uri="{FF2B5EF4-FFF2-40B4-BE49-F238E27FC236}">
                <a16:creationId xmlns:a16="http://schemas.microsoft.com/office/drawing/2014/main" id="{2486DA07-1452-420D-FE75-5E8BF17EA5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7772401" y="8039100"/>
            <a:ext cx="10482648" cy="2218217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E27A3DAC-7CBC-265E-5C4D-92D2A2399A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-63844" y="8039100"/>
            <a:ext cx="10884244" cy="227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2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7">
            <a:extLst>
              <a:ext uri="{FF2B5EF4-FFF2-40B4-BE49-F238E27FC236}">
                <a16:creationId xmlns:a16="http://schemas.microsoft.com/office/drawing/2014/main" id="{415A3F55-817A-1000-3C0D-086CBEC33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F005C14B-858C-5893-6CE9-1FC1D20541AC}"/>
              </a:ext>
            </a:extLst>
          </p:cNvPr>
          <p:cNvSpPr/>
          <p:nvPr/>
        </p:nvSpPr>
        <p:spPr>
          <a:xfrm rot="-14048" flipH="1">
            <a:off x="-280589" y="-229111"/>
            <a:ext cx="18872843" cy="11888511"/>
          </a:xfrm>
          <a:custGeom>
            <a:avLst/>
            <a:gdLst/>
            <a:ahLst/>
            <a:cxnLst/>
            <a:rect l="l" t="t" r="r" b="b"/>
            <a:pathLst>
              <a:path w="7806541" h="5017022">
                <a:moveTo>
                  <a:pt x="0" y="0"/>
                </a:moveTo>
                <a:lnTo>
                  <a:pt x="7806541" y="0"/>
                </a:lnTo>
                <a:lnTo>
                  <a:pt x="7806541" y="5017022"/>
                </a:lnTo>
                <a:lnTo>
                  <a:pt x="0" y="501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95C853-39FE-B613-F59A-2FFCE7C7AF70}"/>
              </a:ext>
            </a:extLst>
          </p:cNvPr>
          <p:cNvGrpSpPr/>
          <p:nvPr/>
        </p:nvGrpSpPr>
        <p:grpSpPr>
          <a:xfrm>
            <a:off x="1405964" y="2474981"/>
            <a:ext cx="2590800" cy="3240163"/>
            <a:chOff x="1905000" y="5829300"/>
            <a:chExt cx="2590800" cy="3200400"/>
          </a:xfrm>
        </p:grpSpPr>
        <p:sp>
          <p:nvSpPr>
            <p:cNvPr id="20" name="Rectangle 19"/>
            <p:cNvSpPr/>
            <p:nvPr/>
          </p:nvSpPr>
          <p:spPr>
            <a:xfrm>
              <a:off x="1905000" y="5829300"/>
              <a:ext cx="2590800" cy="3200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8193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33600" y="6057900"/>
              <a:ext cx="2133600" cy="2677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6E01C7-52D9-E017-B475-81994A2D96FF}"/>
              </a:ext>
            </a:extLst>
          </p:cNvPr>
          <p:cNvGrpSpPr/>
          <p:nvPr/>
        </p:nvGrpSpPr>
        <p:grpSpPr>
          <a:xfrm>
            <a:off x="5616844" y="2514745"/>
            <a:ext cx="2590800" cy="3200400"/>
            <a:chOff x="5867400" y="5676900"/>
            <a:chExt cx="2590800" cy="3200400"/>
          </a:xfrm>
        </p:grpSpPr>
        <p:sp>
          <p:nvSpPr>
            <p:cNvPr id="31" name="Rectangle 30"/>
            <p:cNvSpPr/>
            <p:nvPr/>
          </p:nvSpPr>
          <p:spPr>
            <a:xfrm>
              <a:off x="5867400" y="5676900"/>
              <a:ext cx="2590800" cy="3200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96000" y="5905500"/>
              <a:ext cx="2133600" cy="2805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9C6F2C-EABD-D2DA-7E3E-931221B5CC2F}"/>
              </a:ext>
            </a:extLst>
          </p:cNvPr>
          <p:cNvGrpSpPr/>
          <p:nvPr/>
        </p:nvGrpSpPr>
        <p:grpSpPr>
          <a:xfrm>
            <a:off x="9807844" y="2474982"/>
            <a:ext cx="2590800" cy="3240163"/>
            <a:chOff x="9982200" y="5524500"/>
            <a:chExt cx="2590800" cy="3200400"/>
          </a:xfrm>
        </p:grpSpPr>
        <p:sp>
          <p:nvSpPr>
            <p:cNvPr id="32" name="Rectangle 31"/>
            <p:cNvSpPr/>
            <p:nvPr/>
          </p:nvSpPr>
          <p:spPr>
            <a:xfrm>
              <a:off x="9982200" y="5524500"/>
              <a:ext cx="2590800" cy="3200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210800" y="5753100"/>
              <a:ext cx="2122922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44450A-260F-E51C-79F7-2B6665494CBB}"/>
              </a:ext>
            </a:extLst>
          </p:cNvPr>
          <p:cNvGrpSpPr/>
          <p:nvPr/>
        </p:nvGrpSpPr>
        <p:grpSpPr>
          <a:xfrm>
            <a:off x="14117372" y="2474982"/>
            <a:ext cx="2590800" cy="3240162"/>
            <a:chOff x="13868400" y="5600700"/>
            <a:chExt cx="2590800" cy="3200400"/>
          </a:xfrm>
        </p:grpSpPr>
        <p:sp>
          <p:nvSpPr>
            <p:cNvPr id="33" name="Rectangle 32"/>
            <p:cNvSpPr/>
            <p:nvPr/>
          </p:nvSpPr>
          <p:spPr>
            <a:xfrm>
              <a:off x="13868400" y="5600700"/>
              <a:ext cx="2590800" cy="3200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097001" y="5753100"/>
              <a:ext cx="2133599" cy="2782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" name="TextBox 9">
            <a:extLst>
              <a:ext uri="{FF2B5EF4-FFF2-40B4-BE49-F238E27FC236}">
                <a16:creationId xmlns:a16="http://schemas.microsoft.com/office/drawing/2014/main" id="{F62E8C08-C628-560F-B313-6209C510B605}"/>
              </a:ext>
            </a:extLst>
          </p:cNvPr>
          <p:cNvSpPr txBox="1"/>
          <p:nvPr/>
        </p:nvSpPr>
        <p:spPr>
          <a:xfrm>
            <a:off x="1732720" y="1093139"/>
            <a:ext cx="14932769" cy="74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MÔ PHỎNG ĐỒ GỐM SỨ BẰNG ĐẤT NẶN</a:t>
            </a:r>
          </a:p>
        </p:txBody>
      </p:sp>
      <p:sp>
        <p:nvSpPr>
          <p:cNvPr id="2" name="TextBox 15"/>
          <p:cNvSpPr txBox="1"/>
          <p:nvPr/>
        </p:nvSpPr>
        <p:spPr>
          <a:xfrm>
            <a:off x="853515" y="6006451"/>
            <a:ext cx="3573929" cy="2151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spc="-102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spc="-102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>
              <a:lnSpc>
                <a:spcPct val="120000"/>
              </a:lnSpc>
            </a:pP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spc="-102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5243300" y="5291471"/>
            <a:ext cx="3318007" cy="289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endParaRPr lang="en-US" sz="4000" spc="-102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spc="-102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spc="-102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>
              <a:lnSpc>
                <a:spcPct val="120000"/>
              </a:lnSpc>
            </a:pP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endParaRPr lang="en-US" sz="4000" spc="-102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spc="-102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9297238" y="6028825"/>
            <a:ext cx="3393201" cy="289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</a:pPr>
            <a:r>
              <a:rPr lang="en-US" sz="4000" spc="-102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spc="-102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marL="0" lvl="0" indent="0" algn="ctr">
              <a:lnSpc>
                <a:spcPct val="120000"/>
              </a:lnSpc>
            </a:pP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000" spc="-102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13249276" y="6006451"/>
            <a:ext cx="4455398" cy="2890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</a:pPr>
            <a:r>
              <a:rPr lang="en-US" sz="4000" spc="-102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spc="-102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</a:p>
          <a:p>
            <a:pPr marL="0" lvl="0" indent="0" algn="ctr">
              <a:lnSpc>
                <a:spcPct val="120000"/>
              </a:lnSpc>
            </a:pP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lõm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4000" spc="-102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02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000" spc="-102" dirty="0">
                <a:solidFill>
                  <a:srgbClr val="27272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">
            <a:extLst>
              <a:ext uri="{FF2B5EF4-FFF2-40B4-BE49-F238E27FC236}">
                <a16:creationId xmlns:a16="http://schemas.microsoft.com/office/drawing/2014/main" id="{6B06630B-3443-2C1C-1FC3-7E302B958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5697768" y="0"/>
            <a:ext cx="2590232" cy="4535767"/>
          </a:xfrm>
          <a:custGeom>
            <a:avLst/>
            <a:gdLst/>
            <a:ahLst/>
            <a:cxnLst/>
            <a:rect l="l" t="t" r="r" b="b"/>
            <a:pathLst>
              <a:path w="2590232" h="4535767">
                <a:moveTo>
                  <a:pt x="0" y="0"/>
                </a:moveTo>
                <a:lnTo>
                  <a:pt x="2590232" y="0"/>
                </a:lnTo>
                <a:lnTo>
                  <a:pt x="2590232" y="4535767"/>
                </a:lnTo>
                <a:lnTo>
                  <a:pt x="0" y="45357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90" r="-8990"/>
            </a:stretch>
          </a:blipFill>
        </p:spPr>
      </p:sp>
      <p:sp>
        <p:nvSpPr>
          <p:cNvPr id="12" name="Freeform 12"/>
          <p:cNvSpPr/>
          <p:nvPr/>
        </p:nvSpPr>
        <p:spPr>
          <a:xfrm rot="15357749" flipV="1">
            <a:off x="-3360205" y="639138"/>
            <a:ext cx="10001454" cy="7793257"/>
          </a:xfrm>
          <a:custGeom>
            <a:avLst/>
            <a:gdLst/>
            <a:ahLst/>
            <a:cxnLst/>
            <a:rect l="l" t="t" r="r" b="b"/>
            <a:pathLst>
              <a:path w="5636847" h="4523570">
                <a:moveTo>
                  <a:pt x="0" y="0"/>
                </a:moveTo>
                <a:lnTo>
                  <a:pt x="5636846" y="0"/>
                </a:lnTo>
                <a:lnTo>
                  <a:pt x="5636846" y="4523570"/>
                </a:lnTo>
                <a:lnTo>
                  <a:pt x="0" y="4523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330166" y="425290"/>
            <a:ext cx="1169125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1399"/>
              </a:lnSpc>
            </a:pPr>
            <a:r>
              <a:rPr lang="en-US" sz="10088" spc="-575" dirty="0" err="1">
                <a:solidFill>
                  <a:schemeClr val="tx2">
                    <a:lumMod val="50000"/>
                  </a:schemeClr>
                </a:solidFill>
                <a:latin typeface="Dancing Script"/>
              </a:rPr>
              <a:t>Sản</a:t>
            </a:r>
            <a:r>
              <a:rPr lang="en-US" sz="10088" spc="-575" dirty="0">
                <a:solidFill>
                  <a:schemeClr val="tx2">
                    <a:lumMod val="50000"/>
                  </a:schemeClr>
                </a:solidFill>
                <a:latin typeface="Dancing Script"/>
              </a:rPr>
              <a:t> </a:t>
            </a:r>
            <a:r>
              <a:rPr lang="en-US" sz="10088" spc="-575" dirty="0" err="1">
                <a:solidFill>
                  <a:schemeClr val="tx2">
                    <a:lumMod val="50000"/>
                  </a:schemeClr>
                </a:solidFill>
                <a:latin typeface="Dancing Script"/>
              </a:rPr>
              <a:t>phẩm</a:t>
            </a:r>
            <a:r>
              <a:rPr lang="en-US" sz="10088" spc="-575" dirty="0">
                <a:solidFill>
                  <a:schemeClr val="tx2">
                    <a:lumMod val="50000"/>
                  </a:schemeClr>
                </a:solidFill>
                <a:latin typeface="Dancing Script"/>
              </a:rPr>
              <a:t> </a:t>
            </a:r>
            <a:r>
              <a:rPr lang="en-US" sz="10088" spc="-575" dirty="0" err="1">
                <a:solidFill>
                  <a:schemeClr val="tx2">
                    <a:lumMod val="50000"/>
                  </a:schemeClr>
                </a:solidFill>
                <a:latin typeface="Dancing Script"/>
              </a:rPr>
              <a:t>Tham</a:t>
            </a:r>
            <a:r>
              <a:rPr lang="en-US" sz="10088" spc="-575" dirty="0">
                <a:solidFill>
                  <a:schemeClr val="tx2">
                    <a:lumMod val="50000"/>
                  </a:schemeClr>
                </a:solidFill>
                <a:latin typeface="Dancing Script"/>
              </a:rPr>
              <a:t> </a:t>
            </a:r>
            <a:r>
              <a:rPr lang="en-US" sz="10088" spc="-575" dirty="0" err="1">
                <a:solidFill>
                  <a:schemeClr val="tx2">
                    <a:lumMod val="50000"/>
                  </a:schemeClr>
                </a:solidFill>
                <a:latin typeface="Dancing Script"/>
              </a:rPr>
              <a:t>khảo</a:t>
            </a:r>
            <a:endParaRPr lang="en-US" sz="10088" spc="-575" dirty="0">
              <a:solidFill>
                <a:schemeClr val="tx2">
                  <a:lumMod val="50000"/>
                </a:schemeClr>
              </a:solidFill>
              <a:latin typeface="Dancing Scrip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14400" y="1904999"/>
            <a:ext cx="16916400" cy="7959291"/>
          </a:xfrm>
          <a:prstGeom prst="roundRect">
            <a:avLst>
              <a:gd name="adj" fmla="val 92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10200" y="5929507"/>
            <a:ext cx="1981200" cy="352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004301" y="5157020"/>
            <a:ext cx="2514600" cy="435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0B040C-8F6A-E263-BC50-069C1F5320E5}"/>
              </a:ext>
            </a:extLst>
          </p:cNvPr>
          <p:cNvGrpSpPr/>
          <p:nvPr/>
        </p:nvGrpSpPr>
        <p:grpSpPr>
          <a:xfrm>
            <a:off x="9067800" y="2588857"/>
            <a:ext cx="3858211" cy="4002443"/>
            <a:chOff x="6934200" y="5143500"/>
            <a:chExt cx="4038600" cy="4189575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143500"/>
              <a:ext cx="4038600" cy="3667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EEDFA77-DFBD-09BA-AD1B-4185947DCB26}"/>
                </a:ext>
              </a:extLst>
            </p:cNvPr>
            <p:cNvSpPr/>
            <p:nvPr/>
          </p:nvSpPr>
          <p:spPr>
            <a:xfrm>
              <a:off x="8104488" y="8213660"/>
              <a:ext cx="1698024" cy="111941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44D8F44-F4F8-D216-039D-A445CD030F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628775"/>
            <a:ext cx="5495925" cy="4124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A5AE31-9565-90EC-F74D-37E5D66FF6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37" t="17260" r="21722" b="13371"/>
          <a:stretch/>
        </p:blipFill>
        <p:spPr>
          <a:xfrm>
            <a:off x="1602861" y="5973659"/>
            <a:ext cx="3247323" cy="32052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0F9DAB-878D-53F1-03F2-BFDBEF14D8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361" y="1283746"/>
            <a:ext cx="5495925" cy="41243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DE1492-121A-5B90-62A0-C1BC31B0DB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162175"/>
            <a:ext cx="5495925" cy="4124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8894BC-1CE1-2485-D503-5B373DA15B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72" t="25754" r="29799" b="7777"/>
          <a:stretch/>
        </p:blipFill>
        <p:spPr>
          <a:xfrm>
            <a:off x="7853954" y="5515523"/>
            <a:ext cx="3042646" cy="406561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506200" y="5735044"/>
            <a:ext cx="2667000" cy="356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">
            <a:extLst>
              <a:ext uri="{FF2B5EF4-FFF2-40B4-BE49-F238E27FC236}">
                <a16:creationId xmlns:a16="http://schemas.microsoft.com/office/drawing/2014/main" id="{9DBC8C3C-8DF6-4655-DA98-0AED3746E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CA28755A-ECF5-6905-8130-9C72F6CDD306}"/>
              </a:ext>
            </a:extLst>
          </p:cNvPr>
          <p:cNvSpPr/>
          <p:nvPr/>
        </p:nvSpPr>
        <p:spPr>
          <a:xfrm>
            <a:off x="1371601" y="832954"/>
            <a:ext cx="15826638" cy="9414236"/>
          </a:xfrm>
          <a:custGeom>
            <a:avLst/>
            <a:gdLst/>
            <a:ahLst/>
            <a:cxnLst/>
            <a:rect l="l" t="t" r="r" b="b"/>
            <a:pathLst>
              <a:path w="16912832" h="15671945">
                <a:moveTo>
                  <a:pt x="0" y="0"/>
                </a:moveTo>
                <a:lnTo>
                  <a:pt x="16912832" y="0"/>
                </a:lnTo>
                <a:lnTo>
                  <a:pt x="16912832" y="15671945"/>
                </a:lnTo>
                <a:lnTo>
                  <a:pt x="0" y="15671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20000"/>
              </a:lnSpc>
            </a:pPr>
            <a:endParaRPr lang="vi-VN" sz="2800" dirty="0"/>
          </a:p>
        </p:txBody>
      </p:sp>
      <p:sp>
        <p:nvSpPr>
          <p:cNvPr id="9" name="TextBox 9"/>
          <p:cNvSpPr txBox="1"/>
          <p:nvPr/>
        </p:nvSpPr>
        <p:spPr>
          <a:xfrm>
            <a:off x="3780534" y="5219105"/>
            <a:ext cx="10650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sz="5400" i="1" spc="127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Freeform 3"/>
          <p:cNvSpPr/>
          <p:nvPr/>
        </p:nvSpPr>
        <p:spPr>
          <a:xfrm rot="20616786">
            <a:off x="481666" y="-527230"/>
            <a:ext cx="5204287" cy="4163933"/>
          </a:xfrm>
          <a:custGeom>
            <a:avLst/>
            <a:gdLst/>
            <a:ahLst/>
            <a:cxnLst/>
            <a:rect l="l" t="t" r="r" b="b"/>
            <a:pathLst>
              <a:path w="3542189" h="1983626">
                <a:moveTo>
                  <a:pt x="0" y="0"/>
                </a:moveTo>
                <a:lnTo>
                  <a:pt x="3542190" y="0"/>
                </a:lnTo>
                <a:lnTo>
                  <a:pt x="3542190" y="1983626"/>
                </a:lnTo>
                <a:lnTo>
                  <a:pt x="0" y="198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20727563">
            <a:off x="379618" y="1593847"/>
            <a:ext cx="6161719" cy="78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</a:pPr>
            <a:r>
              <a:rPr lang="en-US" sz="9600" spc="-341" dirty="0" err="1">
                <a:solidFill>
                  <a:srgbClr val="002060"/>
                </a:solidFill>
                <a:latin typeface="Dancing Script Bold"/>
              </a:rPr>
              <a:t>Ghi</a:t>
            </a:r>
            <a:r>
              <a:rPr lang="en-US" sz="9600" spc="-341" dirty="0">
                <a:solidFill>
                  <a:srgbClr val="002060"/>
                </a:solidFill>
                <a:latin typeface="Dancing Script Bold"/>
              </a:rPr>
              <a:t> </a:t>
            </a:r>
            <a:r>
              <a:rPr lang="en-US" sz="9600" spc="-341" dirty="0" err="1">
                <a:solidFill>
                  <a:srgbClr val="002060"/>
                </a:solidFill>
                <a:latin typeface="Dancing Script Bold"/>
              </a:rPr>
              <a:t>nhớ</a:t>
            </a:r>
            <a:r>
              <a:rPr lang="en-US" sz="9600" spc="-341" dirty="0">
                <a:solidFill>
                  <a:srgbClr val="002060"/>
                </a:solidFill>
                <a:latin typeface="Dancing Script Bold"/>
              </a:rPr>
              <a:t>!</a:t>
            </a:r>
          </a:p>
        </p:txBody>
      </p:sp>
      <p:pic>
        <p:nvPicPr>
          <p:cNvPr id="2" name="6">
            <a:extLst>
              <a:ext uri="{FF2B5EF4-FFF2-40B4-BE49-F238E27FC236}">
                <a16:creationId xmlns:a16="http://schemas.microsoft.com/office/drawing/2014/main" id="{5B5C4F61-D3BB-8318-6535-DDAD962B4B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11430000" y="5600700"/>
            <a:ext cx="6858000" cy="46464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BB5C35-82F7-29E8-D804-BB3E7F4A2581}"/>
              </a:ext>
            </a:extLst>
          </p:cNvPr>
          <p:cNvSpPr txBox="1"/>
          <p:nvPr/>
        </p:nvSpPr>
        <p:spPr>
          <a:xfrm>
            <a:off x="2895600" y="2900718"/>
            <a:ext cx="12649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8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8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kĩ thuật tạo hình khối và trang trí h</a:t>
            </a:r>
            <a:r>
              <a:rPr lang="en-US" sz="8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ọa</a:t>
            </a:r>
            <a:r>
              <a:rPr lang="vi-VN" sz="8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bằng  đất nặn có thể mô phỏng được sản phẩm gốm sứ. 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1225-1722-4C0F-7F19-07723B348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omance-Guitar_4d9mq">
            <a:hlinkClick r:id="" action="ppaction://media"/>
            <a:extLst>
              <a:ext uri="{FF2B5EF4-FFF2-40B4-BE49-F238E27FC236}">
                <a16:creationId xmlns:a16="http://schemas.microsoft.com/office/drawing/2014/main" id="{9BBB53EE-3956-382E-B1B3-9BB3FF589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29327" y="655376"/>
            <a:ext cx="1447800" cy="1447800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50018068-EF20-4D5C-5A65-DD0A2D845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E6F1BD-D1D8-F12A-06DF-08F393F8F390}"/>
              </a:ext>
            </a:extLst>
          </p:cNvPr>
          <p:cNvGrpSpPr/>
          <p:nvPr/>
        </p:nvGrpSpPr>
        <p:grpSpPr>
          <a:xfrm>
            <a:off x="1371600" y="3210373"/>
            <a:ext cx="15544800" cy="7108548"/>
            <a:chOff x="1371600" y="3210373"/>
            <a:chExt cx="15544800" cy="710854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09150F-22D9-7D43-2695-D2FC70D2EE4F}"/>
                </a:ext>
              </a:extLst>
            </p:cNvPr>
            <p:cNvSpPr/>
            <p:nvPr/>
          </p:nvSpPr>
          <p:spPr>
            <a:xfrm>
              <a:off x="1371600" y="3210373"/>
              <a:ext cx="15544800" cy="7108548"/>
            </a:xfrm>
            <a:custGeom>
              <a:avLst/>
              <a:gdLst/>
              <a:ahLst/>
              <a:cxnLst/>
              <a:rect l="l" t="t" r="r" b="b"/>
              <a:pathLst>
                <a:path w="11302659" h="8305899">
                  <a:moveTo>
                    <a:pt x="0" y="0"/>
                  </a:moveTo>
                  <a:lnTo>
                    <a:pt x="11302660" y="0"/>
                  </a:lnTo>
                  <a:lnTo>
                    <a:pt x="11302660" y="8305900"/>
                  </a:lnTo>
                  <a:lnTo>
                    <a:pt x="0" y="8305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E992C6A-AEEC-3BE4-4FE4-8B657EB87924}"/>
                </a:ext>
              </a:extLst>
            </p:cNvPr>
            <p:cNvSpPr txBox="1"/>
            <p:nvPr/>
          </p:nvSpPr>
          <p:spPr>
            <a:xfrm>
              <a:off x="2561335" y="3848100"/>
              <a:ext cx="13500840" cy="465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400" b="1" dirty="0">
                  <a:solidFill>
                    <a:schemeClr val="tx2">
                      <a:lumMod val="50000"/>
                    </a:schemeClr>
                  </a:solidFill>
                  <a:latin typeface="+mj-lt"/>
                </a:rPr>
                <a:t>    Tạo mô hình đồ gốm sứ trong gia đình bằng đất nặn.</a:t>
              </a:r>
              <a:endParaRPr lang="vi-VN" sz="5400" dirty="0">
                <a:solidFill>
                  <a:schemeClr val="tx2">
                    <a:lumMod val="50000"/>
                  </a:schemeClr>
                </a:solidFill>
                <a:latin typeface="+mj-lt"/>
              </a:endParaRPr>
            </a:p>
            <a:p>
              <a:pPr algn="just">
                <a:lnSpc>
                  <a:spcPts val="3893"/>
                </a:lnSpc>
              </a:pPr>
              <a:endParaRPr sz="5400" b="1" dirty="0">
                <a:solidFill>
                  <a:schemeClr val="tx2">
                    <a:lumMod val="50000"/>
                  </a:schemeClr>
                </a:solidFill>
                <a:latin typeface="+mj-lt"/>
              </a:endParaRPr>
            </a:p>
            <a:p>
              <a:pPr algn="just"/>
              <a:r>
                <a:rPr lang="vi-VN" sz="5400" i="1" dirty="0">
                  <a:solidFill>
                    <a:schemeClr val="tx2">
                      <a:lumMod val="50000"/>
                    </a:schemeClr>
                  </a:solidFill>
                  <a:latin typeface="+mj-lt"/>
                </a:rPr>
                <a:t>+ Ý tưởng thể hiện sản phẩm của cá nhân</a:t>
              </a:r>
              <a:endParaRPr lang="vi-VN" sz="5400" dirty="0">
                <a:solidFill>
                  <a:schemeClr val="tx2">
                    <a:lumMod val="50000"/>
                  </a:schemeClr>
                </a:solidFill>
                <a:latin typeface="+mj-lt"/>
              </a:endParaRPr>
            </a:p>
            <a:p>
              <a:pPr algn="just"/>
              <a:r>
                <a:rPr lang="vi-VN" sz="5400" i="1" dirty="0">
                  <a:solidFill>
                    <a:schemeClr val="tx2">
                      <a:lumMod val="50000"/>
                    </a:schemeClr>
                  </a:solidFill>
                  <a:latin typeface="+mj-lt"/>
                </a:rPr>
                <a:t>+ Đất màu, khối  sẽ thực hiện</a:t>
              </a:r>
              <a:endParaRPr lang="vi-VN" sz="5400" dirty="0">
                <a:solidFill>
                  <a:schemeClr val="tx2">
                    <a:lumMod val="50000"/>
                  </a:schemeClr>
                </a:solidFill>
                <a:latin typeface="+mj-lt"/>
              </a:endParaRPr>
            </a:p>
            <a:p>
              <a:pPr algn="just"/>
              <a:r>
                <a:rPr lang="vi-VN" sz="5400" i="1" dirty="0">
                  <a:solidFill>
                    <a:schemeClr val="tx2">
                      <a:lumMod val="50000"/>
                    </a:schemeClr>
                  </a:solidFill>
                  <a:latin typeface="+mj-lt"/>
                </a:rPr>
                <a:t>+ Cách tạo hoạ tiết trang trí mình lựa chọn.</a:t>
              </a:r>
              <a:endParaRPr lang="vi-VN" sz="5400" dirty="0">
                <a:solidFill>
                  <a:schemeClr val="tx2">
                    <a:lumMod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362DAF-11B6-131A-C278-7106BF664CA5}"/>
              </a:ext>
            </a:extLst>
          </p:cNvPr>
          <p:cNvGrpSpPr/>
          <p:nvPr/>
        </p:nvGrpSpPr>
        <p:grpSpPr>
          <a:xfrm>
            <a:off x="-91067" y="287242"/>
            <a:ext cx="18139991" cy="4226116"/>
            <a:chOff x="-91067" y="287242"/>
            <a:chExt cx="18139991" cy="4226116"/>
          </a:xfrm>
        </p:grpSpPr>
        <p:sp>
          <p:nvSpPr>
            <p:cNvPr id="2" name="Freeform 12">
              <a:extLst>
                <a:ext uri="{FF2B5EF4-FFF2-40B4-BE49-F238E27FC236}">
                  <a16:creationId xmlns:a16="http://schemas.microsoft.com/office/drawing/2014/main" id="{22C5B44C-951C-8DDE-754A-952F67C438F9}"/>
                </a:ext>
              </a:extLst>
            </p:cNvPr>
            <p:cNvSpPr/>
            <p:nvPr/>
          </p:nvSpPr>
          <p:spPr>
            <a:xfrm>
              <a:off x="1058426" y="505273"/>
              <a:ext cx="16990498" cy="2199827"/>
            </a:xfrm>
            <a:custGeom>
              <a:avLst/>
              <a:gdLst/>
              <a:ahLst/>
              <a:cxnLst/>
              <a:rect l="l" t="t" r="r" b="b"/>
              <a:pathLst>
                <a:path w="7698356" h="2473097">
                  <a:moveTo>
                    <a:pt x="0" y="0"/>
                  </a:moveTo>
                  <a:lnTo>
                    <a:pt x="7698356" y="0"/>
                  </a:lnTo>
                  <a:lnTo>
                    <a:pt x="7698356" y="2473097"/>
                  </a:lnTo>
                  <a:lnTo>
                    <a:pt x="0" y="247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913AD8FB-9B0F-8BB5-3F4C-A5404CC7CA1A}"/>
                </a:ext>
              </a:extLst>
            </p:cNvPr>
            <p:cNvSpPr txBox="1"/>
            <p:nvPr/>
          </p:nvSpPr>
          <p:spPr>
            <a:xfrm>
              <a:off x="3983547" y="784473"/>
              <a:ext cx="10320906" cy="1615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6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3</a:t>
              </a:r>
            </a:p>
            <a:p>
              <a:pPr algn="ctr">
                <a:lnSpc>
                  <a:spcPts val="6300"/>
                </a:lnSpc>
              </a:pPr>
              <a:r>
                <a:rPr lang="en-US" sz="6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– SÁNG TẠO</a:t>
              </a: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10A6879B-D925-EDE9-F9CE-D548ED7AF4C0}"/>
                </a:ext>
              </a:extLst>
            </p:cNvPr>
            <p:cNvSpPr/>
            <p:nvPr/>
          </p:nvSpPr>
          <p:spPr>
            <a:xfrm>
              <a:off x="-91067" y="287242"/>
              <a:ext cx="2592227" cy="4226116"/>
            </a:xfrm>
            <a:custGeom>
              <a:avLst/>
              <a:gdLst/>
              <a:ahLst/>
              <a:cxnLst/>
              <a:rect l="l" t="t" r="r" b="b"/>
              <a:pathLst>
                <a:path w="2592227" h="4226116">
                  <a:moveTo>
                    <a:pt x="0" y="0"/>
                  </a:moveTo>
                  <a:lnTo>
                    <a:pt x="2592228" y="0"/>
                  </a:lnTo>
                  <a:lnTo>
                    <a:pt x="2592228" y="4226116"/>
                  </a:lnTo>
                  <a:lnTo>
                    <a:pt x="0" y="4226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81431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8182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228EA-566A-5E44-AFD3-137AFF656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omance-Guitar_4d9mq">
            <a:hlinkClick r:id="" action="ppaction://media"/>
            <a:extLst>
              <a:ext uri="{FF2B5EF4-FFF2-40B4-BE49-F238E27FC236}">
                <a16:creationId xmlns:a16="http://schemas.microsoft.com/office/drawing/2014/main" id="{8EDF7EB1-761E-3409-FFAF-79902FF0D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9327" y="655376"/>
            <a:ext cx="1447800" cy="1447800"/>
          </a:xfrm>
          <a:prstGeom prst="rect">
            <a:avLst/>
          </a:prstGeom>
        </p:spPr>
      </p:pic>
      <p:pic>
        <p:nvPicPr>
          <p:cNvPr id="7" name="7">
            <a:extLst>
              <a:ext uri="{FF2B5EF4-FFF2-40B4-BE49-F238E27FC236}">
                <a16:creationId xmlns:a16="http://schemas.microsoft.com/office/drawing/2014/main" id="{922641E4-EE2C-C200-3A30-18E5B47BE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BFD7446-265F-E55E-3117-57CAB3493F36}"/>
              </a:ext>
            </a:extLst>
          </p:cNvPr>
          <p:cNvGrpSpPr/>
          <p:nvPr/>
        </p:nvGrpSpPr>
        <p:grpSpPr>
          <a:xfrm>
            <a:off x="542561" y="331936"/>
            <a:ext cx="17334408" cy="4382635"/>
            <a:chOff x="542561" y="331936"/>
            <a:chExt cx="17334408" cy="4382635"/>
          </a:xfrm>
        </p:grpSpPr>
        <p:sp>
          <p:nvSpPr>
            <p:cNvPr id="2" name="Freeform 12">
              <a:extLst>
                <a:ext uri="{FF2B5EF4-FFF2-40B4-BE49-F238E27FC236}">
                  <a16:creationId xmlns:a16="http://schemas.microsoft.com/office/drawing/2014/main" id="{B2E1AFFF-0CA0-2C1D-729F-D2F0622739F6}"/>
                </a:ext>
              </a:extLst>
            </p:cNvPr>
            <p:cNvSpPr/>
            <p:nvPr/>
          </p:nvSpPr>
          <p:spPr>
            <a:xfrm>
              <a:off x="886471" y="2514744"/>
              <a:ext cx="16990498" cy="2199827"/>
            </a:xfrm>
            <a:custGeom>
              <a:avLst/>
              <a:gdLst/>
              <a:ahLst/>
              <a:cxnLst/>
              <a:rect l="l" t="t" r="r" b="b"/>
              <a:pathLst>
                <a:path w="7698356" h="2473097">
                  <a:moveTo>
                    <a:pt x="0" y="0"/>
                  </a:moveTo>
                  <a:lnTo>
                    <a:pt x="7698356" y="0"/>
                  </a:lnTo>
                  <a:lnTo>
                    <a:pt x="7698356" y="2473097"/>
                  </a:lnTo>
                  <a:lnTo>
                    <a:pt x="0" y="2473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FACA89BD-0EC3-D85F-0460-5C377791A01E}"/>
                </a:ext>
              </a:extLst>
            </p:cNvPr>
            <p:cNvSpPr txBox="1"/>
            <p:nvPr/>
          </p:nvSpPr>
          <p:spPr>
            <a:xfrm>
              <a:off x="3811592" y="2793944"/>
              <a:ext cx="10320906" cy="1769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  <a:spcBef>
                  <a:spcPts val="1200"/>
                </a:spcBef>
              </a:pPr>
              <a:r>
                <a:rPr lang="en-US" sz="6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3</a:t>
              </a:r>
            </a:p>
            <a:p>
              <a:pPr algn="ctr">
                <a:lnSpc>
                  <a:spcPts val="6300"/>
                </a:lnSpc>
                <a:spcBef>
                  <a:spcPts val="1200"/>
                </a:spcBef>
              </a:pPr>
              <a:r>
                <a:rPr lang="en-US" sz="6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– SÁNG TẠO</a:t>
              </a: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EF283A0B-8AA6-D4FA-4D8C-A4AB44B66847}"/>
                </a:ext>
              </a:extLst>
            </p:cNvPr>
            <p:cNvSpPr/>
            <p:nvPr/>
          </p:nvSpPr>
          <p:spPr>
            <a:xfrm>
              <a:off x="542561" y="331936"/>
              <a:ext cx="2190231" cy="3570740"/>
            </a:xfrm>
            <a:custGeom>
              <a:avLst/>
              <a:gdLst/>
              <a:ahLst/>
              <a:cxnLst/>
              <a:rect l="l" t="t" r="r" b="b"/>
              <a:pathLst>
                <a:path w="2592227" h="4226116">
                  <a:moveTo>
                    <a:pt x="0" y="0"/>
                  </a:moveTo>
                  <a:lnTo>
                    <a:pt x="2592228" y="0"/>
                  </a:lnTo>
                  <a:lnTo>
                    <a:pt x="2592228" y="4226116"/>
                  </a:lnTo>
                  <a:lnTo>
                    <a:pt x="0" y="4226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4">
            <a:extLst>
              <a:ext uri="{FF2B5EF4-FFF2-40B4-BE49-F238E27FC236}">
                <a16:creationId xmlns:a16="http://schemas.microsoft.com/office/drawing/2014/main" id="{A2DF4CDF-DBBA-51C5-4491-AA4656C349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12944522" y="3924300"/>
            <a:ext cx="5276357" cy="6217363"/>
          </a:xfrm>
          <a:prstGeom prst="rect">
            <a:avLst/>
          </a:prstGeom>
        </p:spPr>
      </p:pic>
      <p:pic>
        <p:nvPicPr>
          <p:cNvPr id="13" name="3">
            <a:extLst>
              <a:ext uri="{FF2B5EF4-FFF2-40B4-BE49-F238E27FC236}">
                <a16:creationId xmlns:a16="http://schemas.microsoft.com/office/drawing/2014/main" id="{A0C56EF4-CFC8-807F-EFD9-0449B4877A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6666943"/>
            <a:ext cx="1413249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0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extLst>
              <a:ext uri="{FF2B5EF4-FFF2-40B4-BE49-F238E27FC236}">
                <a16:creationId xmlns:a16="http://schemas.microsoft.com/office/drawing/2014/main" id="{65107F7D-57E1-D8D4-9342-A4FE67A0A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25A78576-1103-528E-573E-E2B5F127C2D6}"/>
              </a:ext>
            </a:extLst>
          </p:cNvPr>
          <p:cNvSpPr/>
          <p:nvPr/>
        </p:nvSpPr>
        <p:spPr>
          <a:xfrm>
            <a:off x="790586" y="2805739"/>
            <a:ext cx="16990498" cy="2199827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323EA75-748A-B2C5-1230-D0B2D4E88878}"/>
              </a:ext>
            </a:extLst>
          </p:cNvPr>
          <p:cNvSpPr txBox="1"/>
          <p:nvPr/>
        </p:nvSpPr>
        <p:spPr>
          <a:xfrm>
            <a:off x="3715707" y="3084939"/>
            <a:ext cx="1032090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ts val="1200"/>
              </a:spcBef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  <a:p>
            <a:pPr algn="ctr">
              <a:lnSpc>
                <a:spcPts val="6300"/>
              </a:lnSpc>
              <a:spcBef>
                <a:spcPts val="1200"/>
              </a:spcBef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– ĐÁNH GIÁ</a:t>
            </a:r>
          </a:p>
        </p:txBody>
      </p:sp>
      <p:sp>
        <p:nvSpPr>
          <p:cNvPr id="5" name="Freeform 11">
            <a:hlinkClick r:id="rId5" action="ppaction://hlinksldjump"/>
            <a:extLst>
              <a:ext uri="{FF2B5EF4-FFF2-40B4-BE49-F238E27FC236}">
                <a16:creationId xmlns:a16="http://schemas.microsoft.com/office/drawing/2014/main" id="{82568CE0-3DD3-F031-3212-EDC8B7239E8D}"/>
              </a:ext>
            </a:extLst>
          </p:cNvPr>
          <p:cNvSpPr/>
          <p:nvPr/>
        </p:nvSpPr>
        <p:spPr>
          <a:xfrm>
            <a:off x="283670" y="377726"/>
            <a:ext cx="2231629" cy="3638232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3">
            <a:extLst>
              <a:ext uri="{FF2B5EF4-FFF2-40B4-BE49-F238E27FC236}">
                <a16:creationId xmlns:a16="http://schemas.microsoft.com/office/drawing/2014/main" id="{83401525-9D4B-7328-994D-28BF714E17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7772401" y="8039100"/>
            <a:ext cx="10482648" cy="2218217"/>
          </a:xfrm>
          <a:prstGeom prst="rect">
            <a:avLst/>
          </a:prstGeom>
        </p:spPr>
      </p:pic>
      <p:pic>
        <p:nvPicPr>
          <p:cNvPr id="7" name="4">
            <a:extLst>
              <a:ext uri="{FF2B5EF4-FFF2-40B4-BE49-F238E27FC236}">
                <a16:creationId xmlns:a16="http://schemas.microsoft.com/office/drawing/2014/main" id="{67BBAED1-EB2E-6BD8-F1B6-2FB0DB5628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-63844" y="8039100"/>
            <a:ext cx="10884244" cy="2273674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6ED94F2F-8641-97BD-8331-920B1B101A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>
            <a:off x="13695235" y="3894013"/>
            <a:ext cx="4054957" cy="5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extLst>
              <a:ext uri="{FF2B5EF4-FFF2-40B4-BE49-F238E27FC236}">
                <a16:creationId xmlns:a16="http://schemas.microsoft.com/office/drawing/2014/main" id="{E6075455-0953-C251-34E9-215E50E9E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12">
            <a:hlinkClick r:id="rId3"/>
            <a:extLst>
              <a:ext uri="{FF2B5EF4-FFF2-40B4-BE49-F238E27FC236}">
                <a16:creationId xmlns:a16="http://schemas.microsoft.com/office/drawing/2014/main" id="{2564BC4C-7406-5ECE-962E-7A0695FDC488}"/>
              </a:ext>
            </a:extLst>
          </p:cNvPr>
          <p:cNvSpPr/>
          <p:nvPr/>
        </p:nvSpPr>
        <p:spPr>
          <a:xfrm>
            <a:off x="1763900" y="5281313"/>
            <a:ext cx="3019267" cy="2199827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 HÀNG NHÓM 1</a:t>
            </a:r>
          </a:p>
        </p:txBody>
      </p:sp>
      <p:sp>
        <p:nvSpPr>
          <p:cNvPr id="4" name="Freeform 12">
            <a:hlinkClick r:id="rId6"/>
            <a:extLst>
              <a:ext uri="{FF2B5EF4-FFF2-40B4-BE49-F238E27FC236}">
                <a16:creationId xmlns:a16="http://schemas.microsoft.com/office/drawing/2014/main" id="{0E0D23C8-2782-1202-C9C0-675830487EFC}"/>
              </a:ext>
            </a:extLst>
          </p:cNvPr>
          <p:cNvSpPr/>
          <p:nvPr/>
        </p:nvSpPr>
        <p:spPr>
          <a:xfrm>
            <a:off x="838200" y="532750"/>
            <a:ext cx="16990498" cy="2367510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LÃM TRƯNG BÀY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MÔ PHỎNG ĐỒ GỐM SỨ BẰNG ĐẤT NẶN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347B4A-D1DB-C291-0675-ECC88DA6A999}"/>
              </a:ext>
            </a:extLst>
          </p:cNvPr>
          <p:cNvGrpSpPr/>
          <p:nvPr/>
        </p:nvGrpSpPr>
        <p:grpSpPr>
          <a:xfrm>
            <a:off x="3208474" y="4213565"/>
            <a:ext cx="12690401" cy="827487"/>
            <a:chOff x="2678472" y="3633499"/>
            <a:chExt cx="12690401" cy="827487"/>
          </a:xfrm>
        </p:grpSpPr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A56DDDB6-E74D-AA09-8CA0-0E043E324A9D}"/>
                </a:ext>
              </a:extLst>
            </p:cNvPr>
            <p:cNvSpPr/>
            <p:nvPr/>
          </p:nvSpPr>
          <p:spPr>
            <a:xfrm>
              <a:off x="2678472" y="3714351"/>
              <a:ext cx="12690401" cy="20227"/>
            </a:xfrm>
            <a:prstGeom prst="line">
              <a:avLst/>
            </a:prstGeom>
            <a:ln w="38100" cap="flat">
              <a:solidFill>
                <a:srgbClr val="457D5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1C1D5031-1D44-CE11-9E08-196CBEF6760B}"/>
                </a:ext>
              </a:extLst>
            </p:cNvPr>
            <p:cNvSpPr/>
            <p:nvPr/>
          </p:nvSpPr>
          <p:spPr>
            <a:xfrm>
              <a:off x="2743530" y="3633499"/>
              <a:ext cx="0" cy="827487"/>
            </a:xfrm>
            <a:prstGeom prst="line">
              <a:avLst/>
            </a:prstGeom>
            <a:ln w="47625" cap="flat">
              <a:solidFill>
                <a:srgbClr val="457D58"/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10" name="AutoShape 6">
              <a:extLst>
                <a:ext uri="{FF2B5EF4-FFF2-40B4-BE49-F238E27FC236}">
                  <a16:creationId xmlns:a16="http://schemas.microsoft.com/office/drawing/2014/main" id="{281E0E41-A253-F89F-8FC5-A4DCA3636F95}"/>
                </a:ext>
              </a:extLst>
            </p:cNvPr>
            <p:cNvSpPr/>
            <p:nvPr/>
          </p:nvSpPr>
          <p:spPr>
            <a:xfrm>
              <a:off x="6944041" y="3633499"/>
              <a:ext cx="0" cy="827487"/>
            </a:xfrm>
            <a:prstGeom prst="line">
              <a:avLst/>
            </a:prstGeom>
            <a:ln w="47625" cap="flat">
              <a:solidFill>
                <a:srgbClr val="457D58"/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046F3904-B480-C8E1-F667-4CFF96F3CB9F}"/>
                </a:ext>
              </a:extLst>
            </p:cNvPr>
            <p:cNvSpPr/>
            <p:nvPr/>
          </p:nvSpPr>
          <p:spPr>
            <a:xfrm>
              <a:off x="11144551" y="3633499"/>
              <a:ext cx="0" cy="827487"/>
            </a:xfrm>
            <a:prstGeom prst="line">
              <a:avLst/>
            </a:prstGeom>
            <a:ln w="47625" cap="flat">
              <a:solidFill>
                <a:srgbClr val="457D58"/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54ACC65C-82EB-8734-B1EC-7462411763A7}"/>
                </a:ext>
              </a:extLst>
            </p:cNvPr>
            <p:cNvSpPr/>
            <p:nvPr/>
          </p:nvSpPr>
          <p:spPr>
            <a:xfrm>
              <a:off x="15345061" y="3633499"/>
              <a:ext cx="0" cy="827487"/>
            </a:xfrm>
            <a:prstGeom prst="line">
              <a:avLst/>
            </a:prstGeom>
            <a:ln w="47625" cap="flat">
              <a:solidFill>
                <a:srgbClr val="457D58"/>
              </a:solidFill>
              <a:prstDash val="solid"/>
              <a:headEnd type="oval" w="lg" len="lg"/>
              <a:tailEnd type="oval" w="lg" len="lg"/>
            </a:ln>
          </p:spPr>
        </p:sp>
      </p:grpSp>
      <p:sp>
        <p:nvSpPr>
          <p:cNvPr id="23" name="Freeform 12">
            <a:hlinkClick r:id="rId7"/>
            <a:extLst>
              <a:ext uri="{FF2B5EF4-FFF2-40B4-BE49-F238E27FC236}">
                <a16:creationId xmlns:a16="http://schemas.microsoft.com/office/drawing/2014/main" id="{D22AD146-954A-BE66-35A4-FB2EAF7ADB5D}"/>
              </a:ext>
            </a:extLst>
          </p:cNvPr>
          <p:cNvSpPr/>
          <p:nvPr/>
        </p:nvSpPr>
        <p:spPr>
          <a:xfrm>
            <a:off x="5964409" y="5281313"/>
            <a:ext cx="3019267" cy="2199827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 HÀNG NHÓM 2</a:t>
            </a:r>
          </a:p>
        </p:txBody>
      </p:sp>
      <p:sp>
        <p:nvSpPr>
          <p:cNvPr id="24" name="Freeform 12">
            <a:hlinkClick r:id="rId8"/>
            <a:extLst>
              <a:ext uri="{FF2B5EF4-FFF2-40B4-BE49-F238E27FC236}">
                <a16:creationId xmlns:a16="http://schemas.microsoft.com/office/drawing/2014/main" id="{DEEC912D-E548-6F30-5153-88C9299E998D}"/>
              </a:ext>
            </a:extLst>
          </p:cNvPr>
          <p:cNvSpPr/>
          <p:nvPr/>
        </p:nvSpPr>
        <p:spPr>
          <a:xfrm>
            <a:off x="10164919" y="5296344"/>
            <a:ext cx="3019267" cy="2199827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 HÀNG NHÓM 3</a:t>
            </a:r>
          </a:p>
        </p:txBody>
      </p:sp>
      <p:sp>
        <p:nvSpPr>
          <p:cNvPr id="25" name="Freeform 12">
            <a:hlinkClick r:id="rId9"/>
            <a:extLst>
              <a:ext uri="{FF2B5EF4-FFF2-40B4-BE49-F238E27FC236}">
                <a16:creationId xmlns:a16="http://schemas.microsoft.com/office/drawing/2014/main" id="{3B83FCD6-B60B-8751-EAE9-377CA3C2CD1F}"/>
              </a:ext>
            </a:extLst>
          </p:cNvPr>
          <p:cNvSpPr/>
          <p:nvPr/>
        </p:nvSpPr>
        <p:spPr>
          <a:xfrm>
            <a:off x="14389241" y="5296344"/>
            <a:ext cx="3019267" cy="2199827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 HÀNG NHÓM 4</a:t>
            </a:r>
          </a:p>
        </p:txBody>
      </p:sp>
    </p:spTree>
    <p:extLst>
      <p:ext uri="{BB962C8B-B14F-4D97-AF65-F5344CB8AC3E}">
        <p14:creationId xmlns:p14="http://schemas.microsoft.com/office/powerpoint/2010/main" val="3629806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D8066-8620-552D-0F56-D149F63C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>
            <a:extLst>
              <a:ext uri="{FF2B5EF4-FFF2-40B4-BE49-F238E27FC236}">
                <a16:creationId xmlns:a16="http://schemas.microsoft.com/office/drawing/2014/main" id="{06D34AD5-80D8-A699-C2A5-3CE0D090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1A8F2F83-E965-0711-C3D6-A06F2B5F3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93" y="596578"/>
            <a:ext cx="17731795" cy="11541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PHÚC LỢI – TIỂU HỌC VŨ XUÂN THIỀU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D144FE7-40FF-D2D5-8844-6FDF88F8E3FD}"/>
              </a:ext>
            </a:extLst>
          </p:cNvPr>
          <p:cNvSpPr/>
          <p:nvPr/>
        </p:nvSpPr>
        <p:spPr>
          <a:xfrm>
            <a:off x="94163" y="7382607"/>
            <a:ext cx="3550351" cy="2904393"/>
          </a:xfrm>
          <a:custGeom>
            <a:avLst/>
            <a:gdLst/>
            <a:ahLst/>
            <a:cxnLst/>
            <a:rect l="l" t="t" r="r" b="b"/>
            <a:pathLst>
              <a:path w="5119502" h="4114800">
                <a:moveTo>
                  <a:pt x="0" y="0"/>
                </a:moveTo>
                <a:lnTo>
                  <a:pt x="5119502" y="0"/>
                </a:lnTo>
                <a:lnTo>
                  <a:pt x="51195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B281BD01-6C32-FE8D-3433-A80DEBD1E0CC}"/>
              </a:ext>
            </a:extLst>
          </p:cNvPr>
          <p:cNvSpPr txBox="1"/>
          <p:nvPr/>
        </p:nvSpPr>
        <p:spPr>
          <a:xfrm>
            <a:off x="914400" y="5704839"/>
            <a:ext cx="16459200" cy="3693703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en-US" sz="7200" b="1" dirty="0">
                <a:solidFill>
                  <a:srgbClr val="002060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CHÂN THÀNH CẢM ƠN </a:t>
            </a:r>
          </a:p>
          <a:p>
            <a:pPr algn="ctr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</a:pPr>
            <a:r>
              <a:rPr lang="en-US" sz="7200" b="1" dirty="0">
                <a:solidFill>
                  <a:srgbClr val="002060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QUÝ THẦY CÔ</a:t>
            </a:r>
            <a:endParaRPr lang="en-US" sz="7200" dirty="0">
              <a:solidFill>
                <a:srgbClr val="002060"/>
              </a:solidFill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74FEA2-3BC0-9F06-C77C-1ABC0A60F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9" r="72488"/>
          <a:stretch/>
        </p:blipFill>
        <p:spPr>
          <a:xfrm>
            <a:off x="14054985" y="8496300"/>
            <a:ext cx="1566015" cy="2362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DA72E7-52AB-E0F0-CAD6-A6E68C409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0" t="4691" r="50015" b="58711"/>
          <a:stretch/>
        </p:blipFill>
        <p:spPr>
          <a:xfrm>
            <a:off x="16230600" y="7246350"/>
            <a:ext cx="2060219" cy="3322825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64BC1E2A-D693-46A8-F1CA-74A0C9620B0F}"/>
              </a:ext>
            </a:extLst>
          </p:cNvPr>
          <p:cNvSpPr/>
          <p:nvPr/>
        </p:nvSpPr>
        <p:spPr>
          <a:xfrm>
            <a:off x="3644514" y="8477199"/>
            <a:ext cx="1566015" cy="1847901"/>
          </a:xfrm>
          <a:custGeom>
            <a:avLst/>
            <a:gdLst/>
            <a:ahLst/>
            <a:cxnLst/>
            <a:rect l="l" t="t" r="r" b="b"/>
            <a:pathLst>
              <a:path w="5925855" h="6753111">
                <a:moveTo>
                  <a:pt x="0" y="0"/>
                </a:moveTo>
                <a:lnTo>
                  <a:pt x="5925855" y="0"/>
                </a:lnTo>
                <a:lnTo>
                  <a:pt x="5925855" y="6753111"/>
                </a:lnTo>
                <a:lnTo>
                  <a:pt x="0" y="67531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7A316D-6B64-073A-1D77-39FF9DC66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9" t="64659" r="43038" b="6794"/>
          <a:stretch/>
        </p:blipFill>
        <p:spPr>
          <a:xfrm>
            <a:off x="15587641" y="8847167"/>
            <a:ext cx="1404959" cy="1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77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">
            <a:extLst>
              <a:ext uri="{FF2B5EF4-FFF2-40B4-BE49-F238E27FC236}">
                <a16:creationId xmlns:a16="http://schemas.microsoft.com/office/drawing/2014/main" id="{912EDCA8-53C7-BBCE-ED57-D599206E9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ECD23F-52D9-5F86-D06F-21CD597EB04D}"/>
              </a:ext>
            </a:extLst>
          </p:cNvPr>
          <p:cNvGrpSpPr/>
          <p:nvPr/>
        </p:nvGrpSpPr>
        <p:grpSpPr>
          <a:xfrm>
            <a:off x="2336103" y="2678820"/>
            <a:ext cx="13615794" cy="2926821"/>
            <a:chOff x="359894" y="6815239"/>
            <a:chExt cx="17394706" cy="228777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DFBB86F-900E-F3F3-2412-F7795CD24757}"/>
                </a:ext>
              </a:extLst>
            </p:cNvPr>
            <p:cNvSpPr/>
            <p:nvPr/>
          </p:nvSpPr>
          <p:spPr>
            <a:xfrm>
              <a:off x="359894" y="6815239"/>
              <a:ext cx="17394706" cy="2287779"/>
            </a:xfrm>
            <a:prstGeom prst="roundRect">
              <a:avLst>
                <a:gd name="adj" fmla="val 50000"/>
              </a:avLst>
            </a:prstGeom>
            <a:solidFill>
              <a:srgbClr val="96BAE6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F3B7419-A92D-A67D-C6C0-B951358607E9}"/>
                </a:ext>
              </a:extLst>
            </p:cNvPr>
            <p:cNvSpPr/>
            <p:nvPr/>
          </p:nvSpPr>
          <p:spPr>
            <a:xfrm>
              <a:off x="756635" y="7050351"/>
              <a:ext cx="16607284" cy="1826949"/>
            </a:xfrm>
            <a:prstGeom prst="roundRect">
              <a:avLst>
                <a:gd name="adj" fmla="val 50000"/>
              </a:avLst>
            </a:prstGeom>
            <a:solidFill>
              <a:srgbClr val="E4EEF8"/>
            </a:solidFill>
            <a:ln>
              <a:solidFill>
                <a:srgbClr val="78A6D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1721306-66F9-ADDF-DD12-4662F1D4B6F4}"/>
                </a:ext>
              </a:extLst>
            </p:cNvPr>
            <p:cNvSpPr/>
            <p:nvPr/>
          </p:nvSpPr>
          <p:spPr>
            <a:xfrm>
              <a:off x="1371600" y="7160469"/>
              <a:ext cx="15479963" cy="1597318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78A6DE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6">
            <a:extLst>
              <a:ext uri="{FF2B5EF4-FFF2-40B4-BE49-F238E27FC236}">
                <a16:creationId xmlns:a16="http://schemas.microsoft.com/office/drawing/2014/main" id="{7841718B-EA99-614C-9617-3B7F7EE0F713}"/>
              </a:ext>
            </a:extLst>
          </p:cNvPr>
          <p:cNvSpPr txBox="1"/>
          <p:nvPr/>
        </p:nvSpPr>
        <p:spPr>
          <a:xfrm>
            <a:off x="1143000" y="3467100"/>
            <a:ext cx="15958952" cy="1365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800" b="1" dirty="0">
                <a:solidFill>
                  <a:srgbClr val="002060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8800" dirty="0">
              <a:solidFill>
                <a:srgbClr val="002060"/>
              </a:solidFill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6">
            <a:extLst>
              <a:ext uri="{FF2B5EF4-FFF2-40B4-BE49-F238E27FC236}">
                <a16:creationId xmlns:a16="http://schemas.microsoft.com/office/drawing/2014/main" id="{828BC90D-0BE7-1A78-9294-312F04753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8382000" y="3535593"/>
            <a:ext cx="9906000" cy="6711597"/>
          </a:xfrm>
          <a:prstGeom prst="rect">
            <a:avLst/>
          </a:prstGeom>
        </p:spPr>
      </p:pic>
      <p:pic>
        <p:nvPicPr>
          <p:cNvPr id="9" name="5">
            <a:extLst>
              <a:ext uri="{FF2B5EF4-FFF2-40B4-BE49-F238E27FC236}">
                <a16:creationId xmlns:a16="http://schemas.microsoft.com/office/drawing/2014/main" id="{14984F1B-101A-8100-7609-D1F2B690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9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đọc vè_ đọc rap _ đồng dao_ dùng cho Màn chào hỏi, kịch, mầm non..">
            <a:hlinkClick r:id="" action="ppaction://media"/>
            <a:extLst>
              <a:ext uri="{FF2B5EF4-FFF2-40B4-BE49-F238E27FC236}">
                <a16:creationId xmlns:a16="http://schemas.microsoft.com/office/drawing/2014/main" id="{E5CDAC6E-1B4E-8389-B9F2-29CE564507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14" y="0"/>
            <a:ext cx="18270486" cy="10277148"/>
          </a:xfrm>
          <a:prstGeom prst="rect">
            <a:avLst/>
          </a:prstGeom>
        </p:spPr>
      </p:pic>
      <p:pic>
        <p:nvPicPr>
          <p:cNvPr id="2" name="7">
            <a:extLst>
              <a:ext uri="{FF2B5EF4-FFF2-40B4-BE49-F238E27FC236}">
                <a16:creationId xmlns:a16="http://schemas.microsoft.com/office/drawing/2014/main" id="{00C8208A-BCFB-4DC1-C236-34A28E444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BFE4FB-6EF6-2EBA-9A00-7FFD4215DD92}"/>
              </a:ext>
            </a:extLst>
          </p:cNvPr>
          <p:cNvSpPr txBox="1"/>
          <p:nvPr/>
        </p:nvSpPr>
        <p:spPr>
          <a:xfrm>
            <a:off x="3577281" y="2302223"/>
            <a:ext cx="50292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7C4F25-28AE-B4AB-474E-91135B1B6F19}"/>
              </a:ext>
            </a:extLst>
          </p:cNvPr>
          <p:cNvSpPr txBox="1"/>
          <p:nvPr/>
        </p:nvSpPr>
        <p:spPr>
          <a:xfrm>
            <a:off x="9984275" y="571500"/>
            <a:ext cx="533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BDEE0-4948-266B-34E6-0E949913C33B}"/>
              </a:ext>
            </a:extLst>
          </p:cNvPr>
          <p:cNvSpPr txBox="1"/>
          <p:nvPr/>
        </p:nvSpPr>
        <p:spPr>
          <a:xfrm>
            <a:off x="9982200" y="6362700"/>
            <a:ext cx="67818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4B813B-82AC-28CB-E258-FBF0D48CD6BA}"/>
              </a:ext>
            </a:extLst>
          </p:cNvPr>
          <p:cNvSpPr txBox="1"/>
          <p:nvPr/>
        </p:nvSpPr>
        <p:spPr>
          <a:xfrm>
            <a:off x="3577281" y="6356553"/>
            <a:ext cx="533811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914366-E51D-94C5-2796-06AC3A820D3A}"/>
              </a:ext>
            </a:extLst>
          </p:cNvPr>
          <p:cNvSpPr txBox="1"/>
          <p:nvPr/>
        </p:nvSpPr>
        <p:spPr>
          <a:xfrm>
            <a:off x="9984279" y="3467100"/>
            <a:ext cx="556259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FA92C2-933B-6945-F643-E7E7ED27EB95}"/>
              </a:ext>
            </a:extLst>
          </p:cNvPr>
          <p:cNvSpPr txBox="1"/>
          <p:nvPr/>
        </p:nvSpPr>
        <p:spPr>
          <a:xfrm>
            <a:off x="2819400" y="1028700"/>
            <a:ext cx="5797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FCEB697-AF20-C818-0AC2-77ADF27699D5}"/>
              </a:ext>
            </a:extLst>
          </p:cNvPr>
          <p:cNvSpPr/>
          <p:nvPr/>
        </p:nvSpPr>
        <p:spPr>
          <a:xfrm>
            <a:off x="15011400" y="9134608"/>
            <a:ext cx="2895600" cy="1104900"/>
          </a:xfrm>
          <a:custGeom>
            <a:avLst/>
            <a:gdLst>
              <a:gd name="connsiteX0" fmla="*/ 604384 w 6400488"/>
              <a:gd name="connsiteY0" fmla="*/ 654894 h 1104900"/>
              <a:gd name="connsiteX1" fmla="*/ 604384 w 6400488"/>
              <a:gd name="connsiteY1" fmla="*/ 1040980 h 1104900"/>
              <a:gd name="connsiteX2" fmla="*/ 5791200 w 6400488"/>
              <a:gd name="connsiteY2" fmla="*/ 1040980 h 1104900"/>
              <a:gd name="connsiteX3" fmla="*/ 5791200 w 6400488"/>
              <a:gd name="connsiteY3" fmla="*/ 654894 h 1104900"/>
              <a:gd name="connsiteX4" fmla="*/ 0 w 6400488"/>
              <a:gd name="connsiteY4" fmla="*/ 0 h 1104900"/>
              <a:gd name="connsiteX5" fmla="*/ 6400488 w 6400488"/>
              <a:gd name="connsiteY5" fmla="*/ 0 h 1104900"/>
              <a:gd name="connsiteX6" fmla="*/ 6400488 w 6400488"/>
              <a:gd name="connsiteY6" fmla="*/ 1104900 h 1104900"/>
              <a:gd name="connsiteX7" fmla="*/ 0 w 6400488"/>
              <a:gd name="connsiteY7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488" h="1104900">
                <a:moveTo>
                  <a:pt x="604384" y="654894"/>
                </a:moveTo>
                <a:lnTo>
                  <a:pt x="604384" y="1040980"/>
                </a:lnTo>
                <a:lnTo>
                  <a:pt x="5791200" y="1040980"/>
                </a:lnTo>
                <a:lnTo>
                  <a:pt x="5791200" y="654894"/>
                </a:lnTo>
                <a:close/>
                <a:moveTo>
                  <a:pt x="0" y="0"/>
                </a:moveTo>
                <a:lnTo>
                  <a:pt x="6400488" y="0"/>
                </a:lnTo>
                <a:lnTo>
                  <a:pt x="6400488" y="1104900"/>
                </a:lnTo>
                <a:lnTo>
                  <a:pt x="0" y="11049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737FA-7EFA-404C-E1F6-BCA696B76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9" r="43038"/>
          <a:stretch/>
        </p:blipFill>
        <p:spPr>
          <a:xfrm>
            <a:off x="14859000" y="7505700"/>
            <a:ext cx="3242415" cy="23622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B6E2950-6412-AF6E-AEE9-A2B1CCEB40FF}"/>
              </a:ext>
            </a:extLst>
          </p:cNvPr>
          <p:cNvSpPr/>
          <p:nvPr/>
        </p:nvSpPr>
        <p:spPr>
          <a:xfrm>
            <a:off x="228600" y="9220200"/>
            <a:ext cx="2895600" cy="1104900"/>
          </a:xfrm>
          <a:custGeom>
            <a:avLst/>
            <a:gdLst>
              <a:gd name="connsiteX0" fmla="*/ 604384 w 6400488"/>
              <a:gd name="connsiteY0" fmla="*/ 654894 h 1104900"/>
              <a:gd name="connsiteX1" fmla="*/ 604384 w 6400488"/>
              <a:gd name="connsiteY1" fmla="*/ 1040980 h 1104900"/>
              <a:gd name="connsiteX2" fmla="*/ 5791200 w 6400488"/>
              <a:gd name="connsiteY2" fmla="*/ 1040980 h 1104900"/>
              <a:gd name="connsiteX3" fmla="*/ 5791200 w 6400488"/>
              <a:gd name="connsiteY3" fmla="*/ 654894 h 1104900"/>
              <a:gd name="connsiteX4" fmla="*/ 0 w 6400488"/>
              <a:gd name="connsiteY4" fmla="*/ 0 h 1104900"/>
              <a:gd name="connsiteX5" fmla="*/ 6400488 w 6400488"/>
              <a:gd name="connsiteY5" fmla="*/ 0 h 1104900"/>
              <a:gd name="connsiteX6" fmla="*/ 6400488 w 6400488"/>
              <a:gd name="connsiteY6" fmla="*/ 1104900 h 1104900"/>
              <a:gd name="connsiteX7" fmla="*/ 0 w 6400488"/>
              <a:gd name="connsiteY7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488" h="1104900">
                <a:moveTo>
                  <a:pt x="604384" y="654894"/>
                </a:moveTo>
                <a:lnTo>
                  <a:pt x="604384" y="1040980"/>
                </a:lnTo>
                <a:lnTo>
                  <a:pt x="5791200" y="1040980"/>
                </a:lnTo>
                <a:lnTo>
                  <a:pt x="5791200" y="654894"/>
                </a:lnTo>
                <a:close/>
                <a:moveTo>
                  <a:pt x="0" y="0"/>
                </a:moveTo>
                <a:lnTo>
                  <a:pt x="6400488" y="0"/>
                </a:lnTo>
                <a:lnTo>
                  <a:pt x="6400488" y="1104900"/>
                </a:lnTo>
                <a:lnTo>
                  <a:pt x="0" y="11049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AC990-C4A9-82C0-3FFD-957E661CE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2" t="64659"/>
          <a:stretch/>
        </p:blipFill>
        <p:spPr>
          <a:xfrm>
            <a:off x="152400" y="7219533"/>
            <a:ext cx="3442463" cy="2800767"/>
          </a:xfrm>
          <a:prstGeom prst="rect">
            <a:avLst/>
          </a:prstGeom>
        </p:spPr>
      </p:pic>
      <p:pic>
        <p:nvPicPr>
          <p:cNvPr id="9" name="7">
            <a:extLst>
              <a:ext uri="{FF2B5EF4-FFF2-40B4-BE49-F238E27FC236}">
                <a16:creationId xmlns:a16="http://schemas.microsoft.com/office/drawing/2014/main" id="{EDDC2F92-ADA8-8A80-6738-64D2543242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36504" r="52933" b="21541"/>
          <a:stretch/>
        </p:blipFill>
        <p:spPr>
          <a:xfrm rot="1901069">
            <a:off x="-234664" y="1105621"/>
            <a:ext cx="2028589" cy="4034385"/>
          </a:xfrm>
          <a:prstGeom prst="rect">
            <a:avLst/>
          </a:prstGeom>
        </p:spPr>
      </p:pic>
      <p:pic>
        <p:nvPicPr>
          <p:cNvPr id="11" name="8">
            <a:extLst>
              <a:ext uri="{FF2B5EF4-FFF2-40B4-BE49-F238E27FC236}">
                <a16:creationId xmlns:a16="http://schemas.microsoft.com/office/drawing/2014/main" id="{CC6C9462-C869-7E50-9F38-924577BAA3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0" t="36504" r="30000" b="16814"/>
          <a:stretch/>
        </p:blipFill>
        <p:spPr>
          <a:xfrm rot="19306631">
            <a:off x="16215991" y="3763947"/>
            <a:ext cx="2370969" cy="37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8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">
            <a:extLst>
              <a:ext uri="{FF2B5EF4-FFF2-40B4-BE49-F238E27FC236}">
                <a16:creationId xmlns:a16="http://schemas.microsoft.com/office/drawing/2014/main" id="{AB65C2EF-8D8B-42F8-0625-47AD75FA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Freeform 6">
            <a:extLst>
              <a:ext uri="{FF2B5EF4-FFF2-40B4-BE49-F238E27FC236}">
                <a16:creationId xmlns:a16="http://schemas.microsoft.com/office/drawing/2014/main" id="{D3DB4C81-7355-044C-7B1A-83CB2EB9F9AD}"/>
              </a:ext>
            </a:extLst>
          </p:cNvPr>
          <p:cNvSpPr/>
          <p:nvPr/>
        </p:nvSpPr>
        <p:spPr>
          <a:xfrm rot="-14048">
            <a:off x="2758687" y="1871054"/>
            <a:ext cx="14986632" cy="7611286"/>
          </a:xfrm>
          <a:custGeom>
            <a:avLst/>
            <a:gdLst/>
            <a:ahLst/>
            <a:cxnLst/>
            <a:rect l="l" t="t" r="r" b="b"/>
            <a:pathLst>
              <a:path w="7806541" h="5017022">
                <a:moveTo>
                  <a:pt x="0" y="0"/>
                </a:moveTo>
                <a:lnTo>
                  <a:pt x="7806541" y="0"/>
                </a:lnTo>
                <a:lnTo>
                  <a:pt x="7806541" y="5017022"/>
                </a:lnTo>
                <a:lnTo>
                  <a:pt x="0" y="501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FCEE1D6D-A399-9386-DB80-C15022A3DE02}"/>
              </a:ext>
            </a:extLst>
          </p:cNvPr>
          <p:cNvSpPr txBox="1"/>
          <p:nvPr/>
        </p:nvSpPr>
        <p:spPr>
          <a:xfrm>
            <a:off x="3799584" y="1020792"/>
            <a:ext cx="129048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42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spc="-20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GIA ĐÌNH VÀ ĐỒ VẬT THÂN QUEN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7F3AA59E-8F2E-81FD-CC65-BEF97E0FAC8E}"/>
              </a:ext>
            </a:extLst>
          </p:cNvPr>
          <p:cNvSpPr txBox="1"/>
          <p:nvPr/>
        </p:nvSpPr>
        <p:spPr>
          <a:xfrm rot="-12160">
            <a:off x="3509621" y="2594210"/>
            <a:ext cx="13484762" cy="2677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endParaRPr lang="en-US" sz="6000" spc="-390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>
              <a:lnSpc>
                <a:spcPts val="6717"/>
              </a:lnSpc>
            </a:pPr>
            <a:r>
              <a:rPr lang="en-US" sz="5400" b="1" spc="-3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BÀI 1: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GỐM SỨ TRON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ĐÌNH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8147"/>
              </a:lnSpc>
            </a:pPr>
            <a:r>
              <a:rPr lang="en-US" sz="6000" spc="-47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spc="-47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B3C39E-F3D4-70B7-949F-EB63BD7FE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73" t="13551" r="9235" b="6048"/>
          <a:stretch/>
        </p:blipFill>
        <p:spPr>
          <a:xfrm>
            <a:off x="425382" y="249803"/>
            <a:ext cx="2317817" cy="234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7EB462-2B2D-E5A8-7AA9-5D4522143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8"/>
          <a:stretch/>
        </p:blipFill>
        <p:spPr>
          <a:xfrm>
            <a:off x="-139730" y="4610100"/>
            <a:ext cx="6876245" cy="63821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0826B-11CE-5879-CCEA-1E3A57806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05" y="6860312"/>
            <a:ext cx="5418647" cy="36035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726E790-14B1-110C-DD68-FE8980A01DFF}"/>
              </a:ext>
            </a:extLst>
          </p:cNvPr>
          <p:cNvSpPr/>
          <p:nvPr/>
        </p:nvSpPr>
        <p:spPr>
          <a:xfrm>
            <a:off x="14318186" y="9512928"/>
            <a:ext cx="4031047" cy="7740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2CD99C5-4D71-C102-FE2C-11EFEEA98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16" b="16502"/>
          <a:stretch/>
        </p:blipFill>
        <p:spPr>
          <a:xfrm>
            <a:off x="14940946" y="5600700"/>
            <a:ext cx="2375527" cy="42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655C2-52B9-8D62-95FC-BA6290518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">
            <a:extLst>
              <a:ext uri="{FF2B5EF4-FFF2-40B4-BE49-F238E27FC236}">
                <a16:creationId xmlns:a16="http://schemas.microsoft.com/office/drawing/2014/main" id="{01E04871-B449-8AB5-EECA-E8EDD2AF6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8711D1BC-3922-33EB-2C5A-23839136C8E5}"/>
              </a:ext>
            </a:extLst>
          </p:cNvPr>
          <p:cNvSpPr/>
          <p:nvPr/>
        </p:nvSpPr>
        <p:spPr>
          <a:xfrm rot="-14048" flipH="1">
            <a:off x="-583805" y="-786527"/>
            <a:ext cx="19455610" cy="14433087"/>
          </a:xfrm>
          <a:custGeom>
            <a:avLst/>
            <a:gdLst/>
            <a:ahLst/>
            <a:cxnLst/>
            <a:rect l="l" t="t" r="r" b="b"/>
            <a:pathLst>
              <a:path w="7806541" h="5017022">
                <a:moveTo>
                  <a:pt x="0" y="0"/>
                </a:moveTo>
                <a:lnTo>
                  <a:pt x="7806541" y="0"/>
                </a:lnTo>
                <a:lnTo>
                  <a:pt x="7806541" y="5017022"/>
                </a:lnTo>
                <a:lnTo>
                  <a:pt x="0" y="501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AutoShape 2" descr="Giáo án điện tử Mĩ thuật 5 chân trời bản 1 Bài 1: Đồ gốm sứ trong gia đình">
            <a:extLst>
              <a:ext uri="{FF2B5EF4-FFF2-40B4-BE49-F238E27FC236}">
                <a16:creationId xmlns:a16="http://schemas.microsoft.com/office/drawing/2014/main" id="{FE1A4BC6-6E5C-CBF7-3DD4-2789D1F690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5755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C8A4D5-9EEC-BCB1-F5E5-CADF9EE7FE4F}"/>
              </a:ext>
            </a:extLst>
          </p:cNvPr>
          <p:cNvGrpSpPr/>
          <p:nvPr/>
        </p:nvGrpSpPr>
        <p:grpSpPr>
          <a:xfrm>
            <a:off x="1010573" y="1336807"/>
            <a:ext cx="16204720" cy="1989498"/>
            <a:chOff x="1168880" y="2969928"/>
            <a:chExt cx="16204720" cy="1989498"/>
          </a:xfrm>
        </p:grpSpPr>
        <p:sp>
          <p:nvSpPr>
            <p:cNvPr id="8" name="Google Shape;657;p26">
              <a:extLst>
                <a:ext uri="{FF2B5EF4-FFF2-40B4-BE49-F238E27FC236}">
                  <a16:creationId xmlns:a16="http://schemas.microsoft.com/office/drawing/2014/main" id="{8E4A07EC-53D3-DB9F-565C-24247C4C5690}"/>
                </a:ext>
              </a:extLst>
            </p:cNvPr>
            <p:cNvSpPr/>
            <p:nvPr/>
          </p:nvSpPr>
          <p:spPr>
            <a:xfrm>
              <a:off x="2491664" y="2981033"/>
              <a:ext cx="14881936" cy="1978393"/>
            </a:xfrm>
            <a:prstGeom prst="homePlate">
              <a:avLst>
                <a:gd name="adj" fmla="val 29403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E81281-ECBF-2548-8429-54816574966C}"/>
                </a:ext>
              </a:extLst>
            </p:cNvPr>
            <p:cNvGrpSpPr/>
            <p:nvPr/>
          </p:nvGrpSpPr>
          <p:grpSpPr>
            <a:xfrm>
              <a:off x="1168880" y="2969928"/>
              <a:ext cx="15626800" cy="1978393"/>
              <a:chOff x="1168880" y="2969928"/>
              <a:chExt cx="15626800" cy="1978393"/>
            </a:xfrm>
          </p:grpSpPr>
          <p:sp>
            <p:nvSpPr>
              <p:cNvPr id="21" name="Google Shape;658;p26">
                <a:extLst>
                  <a:ext uri="{FF2B5EF4-FFF2-40B4-BE49-F238E27FC236}">
                    <a16:creationId xmlns:a16="http://schemas.microsoft.com/office/drawing/2014/main" id="{847F4753-69A7-1DE6-01DD-9D19CF140CA1}"/>
                  </a:ext>
                </a:extLst>
              </p:cNvPr>
              <p:cNvSpPr/>
              <p:nvPr/>
            </p:nvSpPr>
            <p:spPr>
              <a:xfrm>
                <a:off x="1168880" y="2969928"/>
                <a:ext cx="2295203" cy="1978393"/>
              </a:xfrm>
              <a:prstGeom prst="hexagon">
                <a:avLst>
                  <a:gd name="adj" fmla="val 28729"/>
                  <a:gd name="vf" fmla="val 115470"/>
                </a:avLst>
              </a:prstGeom>
              <a:solidFill>
                <a:srgbClr val="FBB831">
                  <a:alpha val="58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659;p26">
                <a:extLst>
                  <a:ext uri="{FF2B5EF4-FFF2-40B4-BE49-F238E27FC236}">
                    <a16:creationId xmlns:a16="http://schemas.microsoft.com/office/drawing/2014/main" id="{1C436776-43E2-B83F-0EC7-694A4C19BDB1}"/>
                  </a:ext>
                </a:extLst>
              </p:cNvPr>
              <p:cNvSpPr/>
              <p:nvPr/>
            </p:nvSpPr>
            <p:spPr>
              <a:xfrm>
                <a:off x="1492320" y="3232036"/>
                <a:ext cx="1687293" cy="1454176"/>
              </a:xfrm>
              <a:prstGeom prst="hexagon">
                <a:avLst>
                  <a:gd name="adj" fmla="val 28729"/>
                  <a:gd name="vf" fmla="val 115470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60;p26">
                <a:extLst>
                  <a:ext uri="{FF2B5EF4-FFF2-40B4-BE49-F238E27FC236}">
                    <a16:creationId xmlns:a16="http://schemas.microsoft.com/office/drawing/2014/main" id="{0B820C24-CAD2-EF66-6E0C-9C80568E2FBB}"/>
                  </a:ext>
                </a:extLst>
              </p:cNvPr>
              <p:cNvSpPr txBox="1"/>
              <p:nvPr/>
            </p:nvSpPr>
            <p:spPr>
              <a:xfrm>
                <a:off x="3787522" y="3865195"/>
                <a:ext cx="13008158" cy="23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Chỉ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ra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được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cách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tạo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hình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trang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trí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đồ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vật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theo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hình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thức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sản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phẩm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gốm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, </a:t>
                </a:r>
                <a:r>
                  <a:rPr lang="en-US" sz="4800" kern="1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sứ</a:t>
                </a:r>
                <a:r>
                  <a:rPr lang="en-US" sz="4800" kern="1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5F582E-0DEB-2B42-B7E6-735E9A2C1A67}"/>
              </a:ext>
            </a:extLst>
          </p:cNvPr>
          <p:cNvGrpSpPr/>
          <p:nvPr/>
        </p:nvGrpSpPr>
        <p:grpSpPr>
          <a:xfrm>
            <a:off x="981741" y="3566916"/>
            <a:ext cx="16204720" cy="1989498"/>
            <a:chOff x="1168880" y="2969928"/>
            <a:chExt cx="16204720" cy="1989498"/>
          </a:xfrm>
        </p:grpSpPr>
        <p:sp>
          <p:nvSpPr>
            <p:cNvPr id="25" name="Google Shape;657;p26">
              <a:extLst>
                <a:ext uri="{FF2B5EF4-FFF2-40B4-BE49-F238E27FC236}">
                  <a16:creationId xmlns:a16="http://schemas.microsoft.com/office/drawing/2014/main" id="{C9A8DC56-289E-042D-8A73-C3BFB53AD2E2}"/>
                </a:ext>
              </a:extLst>
            </p:cNvPr>
            <p:cNvSpPr/>
            <p:nvPr/>
          </p:nvSpPr>
          <p:spPr>
            <a:xfrm>
              <a:off x="2491664" y="2981033"/>
              <a:ext cx="14881936" cy="1978393"/>
            </a:xfrm>
            <a:prstGeom prst="homePlate">
              <a:avLst>
                <a:gd name="adj" fmla="val 29403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4006957-6361-92C0-685A-B9549316C285}"/>
                </a:ext>
              </a:extLst>
            </p:cNvPr>
            <p:cNvGrpSpPr/>
            <p:nvPr/>
          </p:nvGrpSpPr>
          <p:grpSpPr>
            <a:xfrm>
              <a:off x="1168880" y="2969928"/>
              <a:ext cx="15626800" cy="1978393"/>
              <a:chOff x="1168880" y="2969928"/>
              <a:chExt cx="15626800" cy="1978393"/>
            </a:xfrm>
          </p:grpSpPr>
          <p:sp>
            <p:nvSpPr>
              <p:cNvPr id="27" name="Google Shape;658;p26">
                <a:extLst>
                  <a:ext uri="{FF2B5EF4-FFF2-40B4-BE49-F238E27FC236}">
                    <a16:creationId xmlns:a16="http://schemas.microsoft.com/office/drawing/2014/main" id="{AEF29369-ED1A-2BD4-56A2-18B0AAD82DC7}"/>
                  </a:ext>
                </a:extLst>
              </p:cNvPr>
              <p:cNvSpPr/>
              <p:nvPr/>
            </p:nvSpPr>
            <p:spPr>
              <a:xfrm>
                <a:off x="1168880" y="2969928"/>
                <a:ext cx="2295203" cy="1978393"/>
              </a:xfrm>
              <a:prstGeom prst="hexagon">
                <a:avLst>
                  <a:gd name="adj" fmla="val 28729"/>
                  <a:gd name="vf" fmla="val 115470"/>
                </a:avLst>
              </a:prstGeom>
              <a:solidFill>
                <a:srgbClr val="FD9CC5">
                  <a:alpha val="58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659;p26">
                <a:extLst>
                  <a:ext uri="{FF2B5EF4-FFF2-40B4-BE49-F238E27FC236}">
                    <a16:creationId xmlns:a16="http://schemas.microsoft.com/office/drawing/2014/main" id="{77512CA1-DC0B-01C8-DCD8-39C26DABA2DE}"/>
                  </a:ext>
                </a:extLst>
              </p:cNvPr>
              <p:cNvSpPr/>
              <p:nvPr/>
            </p:nvSpPr>
            <p:spPr>
              <a:xfrm>
                <a:off x="1492320" y="3232036"/>
                <a:ext cx="1687293" cy="1454176"/>
              </a:xfrm>
              <a:prstGeom prst="hexagon">
                <a:avLst>
                  <a:gd name="adj" fmla="val 28729"/>
                  <a:gd name="vf" fmla="val 115470"/>
                </a:avLst>
              </a:prstGeom>
              <a:solidFill>
                <a:srgbClr val="E82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60;p26">
                <a:extLst>
                  <a:ext uri="{FF2B5EF4-FFF2-40B4-BE49-F238E27FC236}">
                    <a16:creationId xmlns:a16="http://schemas.microsoft.com/office/drawing/2014/main" id="{FBE22A8C-A8CE-C608-8B24-6488FC67D714}"/>
                  </a:ext>
                </a:extLst>
              </p:cNvPr>
              <p:cNvSpPr txBox="1"/>
              <p:nvPr/>
            </p:nvSpPr>
            <p:spPr>
              <a:xfrm>
                <a:off x="3787522" y="3865195"/>
                <a:ext cx="13008158" cy="23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144145" indent="-144145" algn="just">
                  <a:lnSpc>
                    <a:spcPct val="120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nl-NL" sz="4800" spc="-2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Chỉ ra được đặc điểm của sản phẩm thủ công mĩ nghệ qua các đồ vật bằng gốm sứ. </a:t>
                </a:r>
                <a:endParaRPr lang="en-US" sz="4800" spc="-20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BBC027-6266-B1CC-01D9-9D3A34A7BABC}"/>
              </a:ext>
            </a:extLst>
          </p:cNvPr>
          <p:cNvGrpSpPr/>
          <p:nvPr/>
        </p:nvGrpSpPr>
        <p:grpSpPr>
          <a:xfrm>
            <a:off x="1041640" y="5864510"/>
            <a:ext cx="16204720" cy="1989498"/>
            <a:chOff x="1168880" y="2969928"/>
            <a:chExt cx="16204720" cy="1989498"/>
          </a:xfrm>
        </p:grpSpPr>
        <p:sp>
          <p:nvSpPr>
            <p:cNvPr id="31" name="Google Shape;657;p26">
              <a:extLst>
                <a:ext uri="{FF2B5EF4-FFF2-40B4-BE49-F238E27FC236}">
                  <a16:creationId xmlns:a16="http://schemas.microsoft.com/office/drawing/2014/main" id="{4E8E1B86-C59C-4038-87A8-2FD56E58F4A0}"/>
                </a:ext>
              </a:extLst>
            </p:cNvPr>
            <p:cNvSpPr/>
            <p:nvPr/>
          </p:nvSpPr>
          <p:spPr>
            <a:xfrm>
              <a:off x="2491664" y="2981033"/>
              <a:ext cx="14881936" cy="1978393"/>
            </a:xfrm>
            <a:prstGeom prst="homePlate">
              <a:avLst>
                <a:gd name="adj" fmla="val 29403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7BA3503-EE99-4510-6964-44BD2CAE7B74}"/>
                </a:ext>
              </a:extLst>
            </p:cNvPr>
            <p:cNvGrpSpPr/>
            <p:nvPr/>
          </p:nvGrpSpPr>
          <p:grpSpPr>
            <a:xfrm>
              <a:off x="1168880" y="2969928"/>
              <a:ext cx="15626800" cy="1978393"/>
              <a:chOff x="1168880" y="2969928"/>
              <a:chExt cx="15626800" cy="1978393"/>
            </a:xfrm>
          </p:grpSpPr>
          <p:sp>
            <p:nvSpPr>
              <p:cNvPr id="33" name="Google Shape;658;p26">
                <a:extLst>
                  <a:ext uri="{FF2B5EF4-FFF2-40B4-BE49-F238E27FC236}">
                    <a16:creationId xmlns:a16="http://schemas.microsoft.com/office/drawing/2014/main" id="{9049E867-8EC8-FE63-E818-8CE58DE50E12}"/>
                  </a:ext>
                </a:extLst>
              </p:cNvPr>
              <p:cNvSpPr/>
              <p:nvPr/>
            </p:nvSpPr>
            <p:spPr>
              <a:xfrm>
                <a:off x="1168880" y="2969928"/>
                <a:ext cx="2295203" cy="1978393"/>
              </a:xfrm>
              <a:prstGeom prst="hexagon">
                <a:avLst>
                  <a:gd name="adj" fmla="val 28729"/>
                  <a:gd name="vf" fmla="val 115470"/>
                </a:avLst>
              </a:prstGeom>
              <a:solidFill>
                <a:srgbClr val="BC79C7">
                  <a:alpha val="586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59;p26">
                <a:extLst>
                  <a:ext uri="{FF2B5EF4-FFF2-40B4-BE49-F238E27FC236}">
                    <a16:creationId xmlns:a16="http://schemas.microsoft.com/office/drawing/2014/main" id="{2631EC1E-FFF1-405A-CD8A-B276DE4AFC1D}"/>
                  </a:ext>
                </a:extLst>
              </p:cNvPr>
              <p:cNvSpPr/>
              <p:nvPr/>
            </p:nvSpPr>
            <p:spPr>
              <a:xfrm>
                <a:off x="1492320" y="3232036"/>
                <a:ext cx="1687293" cy="1454176"/>
              </a:xfrm>
              <a:prstGeom prst="hexagon">
                <a:avLst>
                  <a:gd name="adj" fmla="val 28729"/>
                  <a:gd name="vf" fmla="val 115470"/>
                </a:avLst>
              </a:pr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660;p26">
                <a:extLst>
                  <a:ext uri="{FF2B5EF4-FFF2-40B4-BE49-F238E27FC236}">
                    <a16:creationId xmlns:a16="http://schemas.microsoft.com/office/drawing/2014/main" id="{FD9B0798-7A12-6DEA-2054-23870A426B71}"/>
                  </a:ext>
                </a:extLst>
              </p:cNvPr>
              <p:cNvSpPr txBox="1"/>
              <p:nvPr/>
            </p:nvSpPr>
            <p:spPr>
              <a:xfrm>
                <a:off x="3787522" y="3865195"/>
                <a:ext cx="13008158" cy="23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/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Tạo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và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trang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trí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được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mô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hình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đồ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gốm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sứ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trong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gia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đình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bằng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đất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nặn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.</a:t>
                </a:r>
                <a:endParaRPr lang="en-US" sz="48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3BAAF-9C81-0647-A1F5-E7C790BF530D}"/>
              </a:ext>
            </a:extLst>
          </p:cNvPr>
          <p:cNvGrpSpPr/>
          <p:nvPr/>
        </p:nvGrpSpPr>
        <p:grpSpPr>
          <a:xfrm>
            <a:off x="1010573" y="8163983"/>
            <a:ext cx="16204720" cy="1989498"/>
            <a:chOff x="1168880" y="2969928"/>
            <a:chExt cx="16204720" cy="1989498"/>
          </a:xfrm>
        </p:grpSpPr>
        <p:sp>
          <p:nvSpPr>
            <p:cNvPr id="38" name="Google Shape;657;p26">
              <a:extLst>
                <a:ext uri="{FF2B5EF4-FFF2-40B4-BE49-F238E27FC236}">
                  <a16:creationId xmlns:a16="http://schemas.microsoft.com/office/drawing/2014/main" id="{20DFE167-2CD9-998E-989B-F6CCEE7CD056}"/>
                </a:ext>
              </a:extLst>
            </p:cNvPr>
            <p:cNvSpPr/>
            <p:nvPr/>
          </p:nvSpPr>
          <p:spPr>
            <a:xfrm>
              <a:off x="2491664" y="2981033"/>
              <a:ext cx="14881936" cy="1978393"/>
            </a:xfrm>
            <a:prstGeom prst="homePlate">
              <a:avLst>
                <a:gd name="adj" fmla="val 29403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FE84D80-0D18-99F5-5F9F-7AE81C5AF012}"/>
                </a:ext>
              </a:extLst>
            </p:cNvPr>
            <p:cNvGrpSpPr/>
            <p:nvPr/>
          </p:nvGrpSpPr>
          <p:grpSpPr>
            <a:xfrm>
              <a:off x="1168880" y="2969928"/>
              <a:ext cx="15626800" cy="1978393"/>
              <a:chOff x="1168880" y="2969928"/>
              <a:chExt cx="15626800" cy="1978393"/>
            </a:xfrm>
          </p:grpSpPr>
          <p:sp>
            <p:nvSpPr>
              <p:cNvPr id="40" name="Google Shape;658;p26">
                <a:extLst>
                  <a:ext uri="{FF2B5EF4-FFF2-40B4-BE49-F238E27FC236}">
                    <a16:creationId xmlns:a16="http://schemas.microsoft.com/office/drawing/2014/main" id="{814144EB-2E85-E7DE-2963-6CCE1846F7FD}"/>
                  </a:ext>
                </a:extLst>
              </p:cNvPr>
              <p:cNvSpPr/>
              <p:nvPr/>
            </p:nvSpPr>
            <p:spPr>
              <a:xfrm>
                <a:off x="1168880" y="2969928"/>
                <a:ext cx="2295203" cy="1978393"/>
              </a:xfrm>
              <a:prstGeom prst="hexagon">
                <a:avLst>
                  <a:gd name="adj" fmla="val 28729"/>
                  <a:gd name="vf" fmla="val 115470"/>
                </a:avLst>
              </a:prstGeom>
              <a:solidFill>
                <a:srgbClr val="66FF66">
                  <a:alpha val="58660"/>
                </a:srgbClr>
              </a:solidFill>
              <a:ln>
                <a:solidFill>
                  <a:srgbClr val="66FF6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659;p26">
                <a:extLst>
                  <a:ext uri="{FF2B5EF4-FFF2-40B4-BE49-F238E27FC236}">
                    <a16:creationId xmlns:a16="http://schemas.microsoft.com/office/drawing/2014/main" id="{D6B95E42-D79D-3973-7212-9424CFD0C22F}"/>
                  </a:ext>
                </a:extLst>
              </p:cNvPr>
              <p:cNvSpPr/>
              <p:nvPr/>
            </p:nvSpPr>
            <p:spPr>
              <a:xfrm>
                <a:off x="1492320" y="3232036"/>
                <a:ext cx="1687293" cy="1454176"/>
              </a:xfrm>
              <a:prstGeom prst="hexagon">
                <a:avLst>
                  <a:gd name="adj" fmla="val 28729"/>
                  <a:gd name="vf" fmla="val 115470"/>
                </a:avLst>
              </a:prstGeom>
              <a:solidFill>
                <a:srgbClr val="29B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660;p26">
                <a:extLst>
                  <a:ext uri="{FF2B5EF4-FFF2-40B4-BE49-F238E27FC236}">
                    <a16:creationId xmlns:a16="http://schemas.microsoft.com/office/drawing/2014/main" id="{FF6CD36D-F92B-0960-75B6-7BAE0B02ED7D}"/>
                  </a:ext>
                </a:extLst>
              </p:cNvPr>
              <p:cNvSpPr txBox="1"/>
              <p:nvPr/>
            </p:nvSpPr>
            <p:spPr>
              <a:xfrm>
                <a:off x="3787522" y="3865195"/>
                <a:ext cx="13008158" cy="23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just"/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Chia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sẻ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được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nét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đẹp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và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giá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trị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của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làng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nghề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thủ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công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truyền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thống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trong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cuộc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 </a:t>
                </a:r>
                <a:r>
                  <a:rPr lang="en-US" sz="48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sống</a:t>
                </a:r>
                <a:r>
                  <a:rPr lang="en-US" sz="48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Yu Mincho" panose="02020400000000000000" pitchFamily="18" charset="-128"/>
                  </a:rPr>
                  <a:t>.</a:t>
                </a:r>
                <a:endParaRPr lang="en-US" sz="48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8053D6D-756C-289E-77F0-B510C61142C4}"/>
              </a:ext>
            </a:extLst>
          </p:cNvPr>
          <p:cNvSpPr txBox="1"/>
          <p:nvPr/>
        </p:nvSpPr>
        <p:spPr>
          <a:xfrm>
            <a:off x="1799957" y="1636177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13F0A5-9721-BD55-1A10-9FEB42E108CE}"/>
              </a:ext>
            </a:extLst>
          </p:cNvPr>
          <p:cNvSpPr txBox="1"/>
          <p:nvPr/>
        </p:nvSpPr>
        <p:spPr>
          <a:xfrm>
            <a:off x="1802827" y="3837996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BF88E4-E1A3-A501-AF33-26A253E2FC48}"/>
              </a:ext>
            </a:extLst>
          </p:cNvPr>
          <p:cNvSpPr txBox="1"/>
          <p:nvPr/>
        </p:nvSpPr>
        <p:spPr>
          <a:xfrm>
            <a:off x="1784467" y="601446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DBBAA9-796C-91A4-DB4C-6BD34322FEFA}"/>
              </a:ext>
            </a:extLst>
          </p:cNvPr>
          <p:cNvSpPr txBox="1"/>
          <p:nvPr/>
        </p:nvSpPr>
        <p:spPr>
          <a:xfrm>
            <a:off x="1784467" y="8175088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53A85F-9B13-10B0-14E5-33B1A6680B1A}"/>
              </a:ext>
            </a:extLst>
          </p:cNvPr>
          <p:cNvSpPr txBox="1"/>
          <p:nvPr/>
        </p:nvSpPr>
        <p:spPr>
          <a:xfrm>
            <a:off x="6399494" y="2667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56814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extLst>
              <a:ext uri="{FF2B5EF4-FFF2-40B4-BE49-F238E27FC236}">
                <a16:creationId xmlns:a16="http://schemas.microsoft.com/office/drawing/2014/main" id="{CAC75BBA-92D0-E994-FCAA-6A048D5E9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7AA566A3-D4B6-0F00-7553-822ED3E49085}"/>
              </a:ext>
            </a:extLst>
          </p:cNvPr>
          <p:cNvSpPr/>
          <p:nvPr/>
        </p:nvSpPr>
        <p:spPr>
          <a:xfrm>
            <a:off x="1297502" y="2933700"/>
            <a:ext cx="15618898" cy="249100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91C41739-7897-2287-5A28-96AC7489D31A}"/>
              </a:ext>
            </a:extLst>
          </p:cNvPr>
          <p:cNvSpPr/>
          <p:nvPr/>
        </p:nvSpPr>
        <p:spPr>
          <a:xfrm>
            <a:off x="402025" y="-59925"/>
            <a:ext cx="2256896" cy="3679425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53DEA-9607-33A8-CE6C-33B15E6151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914400" y="4191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B14AB9-1D9E-98FE-EF05-D3898E802024}"/>
              </a:ext>
            </a:extLst>
          </p:cNvPr>
          <p:cNvSpPr txBox="1"/>
          <p:nvPr/>
        </p:nvSpPr>
        <p:spPr>
          <a:xfrm>
            <a:off x="3733800" y="3807839"/>
            <a:ext cx="10320906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ts val="1200"/>
              </a:spcBef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571C421-7FA0-2E08-E48E-F00137E2B5A6}"/>
              </a:ext>
            </a:extLst>
          </p:cNvPr>
          <p:cNvSpPr/>
          <p:nvPr/>
        </p:nvSpPr>
        <p:spPr>
          <a:xfrm>
            <a:off x="488780" y="9182100"/>
            <a:ext cx="7283620" cy="1104900"/>
          </a:xfrm>
          <a:custGeom>
            <a:avLst/>
            <a:gdLst>
              <a:gd name="connsiteX0" fmla="*/ 578020 w 7283620"/>
              <a:gd name="connsiteY0" fmla="*/ 671322 h 1104900"/>
              <a:gd name="connsiteX1" fmla="*/ 578020 w 7283620"/>
              <a:gd name="connsiteY1" fmla="*/ 1057408 h 1104900"/>
              <a:gd name="connsiteX2" fmla="*/ 6750220 w 7283620"/>
              <a:gd name="connsiteY2" fmla="*/ 1057408 h 1104900"/>
              <a:gd name="connsiteX3" fmla="*/ 6750220 w 7283620"/>
              <a:gd name="connsiteY3" fmla="*/ 671322 h 1104900"/>
              <a:gd name="connsiteX4" fmla="*/ 0 w 7283620"/>
              <a:gd name="connsiteY4" fmla="*/ 0 h 1104900"/>
              <a:gd name="connsiteX5" fmla="*/ 7283620 w 7283620"/>
              <a:gd name="connsiteY5" fmla="*/ 0 h 1104900"/>
              <a:gd name="connsiteX6" fmla="*/ 7283620 w 7283620"/>
              <a:gd name="connsiteY6" fmla="*/ 1104900 h 1104900"/>
              <a:gd name="connsiteX7" fmla="*/ 0 w 7283620"/>
              <a:gd name="connsiteY7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83620" h="1104900">
                <a:moveTo>
                  <a:pt x="578020" y="671322"/>
                </a:moveTo>
                <a:lnTo>
                  <a:pt x="578020" y="1057408"/>
                </a:lnTo>
                <a:lnTo>
                  <a:pt x="6750220" y="1057408"/>
                </a:lnTo>
                <a:lnTo>
                  <a:pt x="6750220" y="671322"/>
                </a:lnTo>
                <a:close/>
                <a:moveTo>
                  <a:pt x="0" y="0"/>
                </a:moveTo>
                <a:lnTo>
                  <a:pt x="7283620" y="0"/>
                </a:lnTo>
                <a:lnTo>
                  <a:pt x="7283620" y="1104900"/>
                </a:lnTo>
                <a:lnTo>
                  <a:pt x="0" y="11049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97429F-3974-473A-6E01-100970653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41"/>
          <a:stretch/>
        </p:blipFill>
        <p:spPr>
          <a:xfrm>
            <a:off x="565291" y="6899576"/>
            <a:ext cx="6907525" cy="273253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B1F671C-5803-0C0C-356A-36DB5D3B6FA1}"/>
              </a:ext>
            </a:extLst>
          </p:cNvPr>
          <p:cNvSpPr/>
          <p:nvPr/>
        </p:nvSpPr>
        <p:spPr>
          <a:xfrm>
            <a:off x="11277600" y="9134608"/>
            <a:ext cx="6400488" cy="1104900"/>
          </a:xfrm>
          <a:custGeom>
            <a:avLst/>
            <a:gdLst>
              <a:gd name="connsiteX0" fmla="*/ 604384 w 6400488"/>
              <a:gd name="connsiteY0" fmla="*/ 654894 h 1104900"/>
              <a:gd name="connsiteX1" fmla="*/ 604384 w 6400488"/>
              <a:gd name="connsiteY1" fmla="*/ 1040980 h 1104900"/>
              <a:gd name="connsiteX2" fmla="*/ 5791200 w 6400488"/>
              <a:gd name="connsiteY2" fmla="*/ 1040980 h 1104900"/>
              <a:gd name="connsiteX3" fmla="*/ 5791200 w 6400488"/>
              <a:gd name="connsiteY3" fmla="*/ 654894 h 1104900"/>
              <a:gd name="connsiteX4" fmla="*/ 0 w 6400488"/>
              <a:gd name="connsiteY4" fmla="*/ 0 h 1104900"/>
              <a:gd name="connsiteX5" fmla="*/ 6400488 w 6400488"/>
              <a:gd name="connsiteY5" fmla="*/ 0 h 1104900"/>
              <a:gd name="connsiteX6" fmla="*/ 6400488 w 6400488"/>
              <a:gd name="connsiteY6" fmla="*/ 1104900 h 1104900"/>
              <a:gd name="connsiteX7" fmla="*/ 0 w 6400488"/>
              <a:gd name="connsiteY7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0488" h="1104900">
                <a:moveTo>
                  <a:pt x="604384" y="654894"/>
                </a:moveTo>
                <a:lnTo>
                  <a:pt x="604384" y="1040980"/>
                </a:lnTo>
                <a:lnTo>
                  <a:pt x="5791200" y="1040980"/>
                </a:lnTo>
                <a:lnTo>
                  <a:pt x="5791200" y="654894"/>
                </a:lnTo>
                <a:close/>
                <a:moveTo>
                  <a:pt x="0" y="0"/>
                </a:moveTo>
                <a:lnTo>
                  <a:pt x="6400488" y="0"/>
                </a:lnTo>
                <a:lnTo>
                  <a:pt x="6400488" y="1104900"/>
                </a:lnTo>
                <a:lnTo>
                  <a:pt x="0" y="110490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03AAEB-57AE-3472-94E3-886850C94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9"/>
          <a:stretch/>
        </p:blipFill>
        <p:spPr>
          <a:xfrm>
            <a:off x="11582400" y="7841742"/>
            <a:ext cx="5692209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1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y trinh chuan">
            <a:hlinkClick r:id="" action="ppaction://media"/>
            <a:extLst>
              <a:ext uri="{FF2B5EF4-FFF2-40B4-BE49-F238E27FC236}">
                <a16:creationId xmlns:a16="http://schemas.microsoft.com/office/drawing/2014/main" id="{8540A46B-1CB6-1FAD-03D1-8BE304336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4970"/>
            <a:ext cx="18269703" cy="1030197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7AC346-B361-64DA-1BFD-E16EBB1E2BC2}"/>
              </a:ext>
            </a:extLst>
          </p:cNvPr>
          <p:cNvGrpSpPr/>
          <p:nvPr/>
        </p:nvGrpSpPr>
        <p:grpSpPr>
          <a:xfrm>
            <a:off x="1142999" y="9341703"/>
            <a:ext cx="16135131" cy="945296"/>
            <a:chOff x="359894" y="6815239"/>
            <a:chExt cx="17394706" cy="228777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398AE4D-703A-3D9E-1119-2367A376848E}"/>
                </a:ext>
              </a:extLst>
            </p:cNvPr>
            <p:cNvSpPr/>
            <p:nvPr/>
          </p:nvSpPr>
          <p:spPr>
            <a:xfrm>
              <a:off x="359894" y="6815239"/>
              <a:ext cx="17394706" cy="2287779"/>
            </a:xfrm>
            <a:prstGeom prst="roundRect">
              <a:avLst>
                <a:gd name="adj" fmla="val 50000"/>
              </a:avLst>
            </a:prstGeom>
            <a:solidFill>
              <a:srgbClr val="96BAE6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F3D9E0C-5D34-A840-6DA1-C77F6A3C48DF}"/>
                </a:ext>
              </a:extLst>
            </p:cNvPr>
            <p:cNvSpPr/>
            <p:nvPr/>
          </p:nvSpPr>
          <p:spPr>
            <a:xfrm>
              <a:off x="756635" y="7050351"/>
              <a:ext cx="16607284" cy="1826949"/>
            </a:xfrm>
            <a:prstGeom prst="roundRect">
              <a:avLst>
                <a:gd name="adj" fmla="val 50000"/>
              </a:avLst>
            </a:prstGeom>
            <a:solidFill>
              <a:srgbClr val="E4EEF8"/>
            </a:solidFill>
            <a:ln>
              <a:solidFill>
                <a:srgbClr val="78A6D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9837D6-B178-6B75-CCA0-C57218192211}"/>
                </a:ext>
              </a:extLst>
            </p:cNvPr>
            <p:cNvSpPr/>
            <p:nvPr/>
          </p:nvSpPr>
          <p:spPr>
            <a:xfrm>
              <a:off x="1371600" y="7160469"/>
              <a:ext cx="15479963" cy="1597318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rgbClr val="78A6DE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1CD3F50-50A2-036B-6D8A-9A33EB52B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108" y="8267700"/>
            <a:ext cx="1169717" cy="2019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28BAB1-87DF-C34E-572D-C2E0D49EF0CD}"/>
              </a:ext>
            </a:extLst>
          </p:cNvPr>
          <p:cNvSpPr txBox="1"/>
          <p:nvPr/>
        </p:nvSpPr>
        <p:spPr>
          <a:xfrm>
            <a:off x="4925196" y="9341703"/>
            <a:ext cx="8010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6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">
            <a:extLst>
              <a:ext uri="{FF2B5EF4-FFF2-40B4-BE49-F238E27FC236}">
                <a16:creationId xmlns:a16="http://schemas.microsoft.com/office/drawing/2014/main" id="{9B9EA4BA-697D-927D-AA94-DEED5851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83B4D805-4178-8349-FD10-08464D40A90D}"/>
              </a:ext>
            </a:extLst>
          </p:cNvPr>
          <p:cNvSpPr/>
          <p:nvPr/>
        </p:nvSpPr>
        <p:spPr>
          <a:xfrm rot="-14048">
            <a:off x="252193" y="723426"/>
            <a:ext cx="17425542" cy="9616908"/>
          </a:xfrm>
          <a:custGeom>
            <a:avLst/>
            <a:gdLst/>
            <a:ahLst/>
            <a:cxnLst/>
            <a:rect l="l" t="t" r="r" b="b"/>
            <a:pathLst>
              <a:path w="7806541" h="5017022">
                <a:moveTo>
                  <a:pt x="0" y="0"/>
                </a:moveTo>
                <a:lnTo>
                  <a:pt x="7806541" y="0"/>
                </a:lnTo>
                <a:lnTo>
                  <a:pt x="7806541" y="5017022"/>
                </a:lnTo>
                <a:lnTo>
                  <a:pt x="0" y="501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6BF4AC-F665-EC51-98E9-E343A2543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341" y="5905500"/>
            <a:ext cx="5562600" cy="5562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EE0829-0B9F-EAFB-BFB7-9E37B73041F2}"/>
              </a:ext>
            </a:extLst>
          </p:cNvPr>
          <p:cNvSpPr txBox="1"/>
          <p:nvPr/>
        </p:nvSpPr>
        <p:spPr>
          <a:xfrm>
            <a:off x="2029528" y="3250674"/>
            <a:ext cx="142289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+ </a:t>
            </a:r>
            <a:r>
              <a:rPr lang="en-US" sz="6000" kern="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Tên</a:t>
            </a: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đồ</a:t>
            </a: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vật</a:t>
            </a: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làm</a:t>
            </a: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bằng</a:t>
            </a: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gốm</a:t>
            </a: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sứ</a:t>
            </a:r>
            <a:r>
              <a:rPr lang="en-US" sz="6000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?</a:t>
            </a:r>
            <a:endParaRPr lang="en-US" sz="6000" kern="1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144145" indent="-144145" algn="just"/>
            <a:r>
              <a:rPr lang="nl-NL" sz="6000" spc="-2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Màu sắc, hình trang trí có trên mỗi đồ vật?</a:t>
            </a:r>
            <a:endParaRPr lang="en-US" sz="6000" spc="-2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145" indent="-144145" algn="just"/>
            <a:r>
              <a:rPr lang="nl-NL" sz="6000" spc="-2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Hình khối tạo nên các đồ vật?</a:t>
            </a:r>
            <a:endParaRPr lang="en-US" sz="6000" spc="-2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4145" indent="-144145" algn="just"/>
            <a:r>
              <a:rPr lang="nl-NL" sz="6000" spc="-2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Ý nghĩa đồ gốm sứ trong cuộc sống?</a:t>
            </a:r>
            <a:endParaRPr lang="en-US" sz="6000" spc="-2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C15FD-4B55-9DF9-FD42-1D028D050CBE}"/>
              </a:ext>
            </a:extLst>
          </p:cNvPr>
          <p:cNvSpPr txBox="1"/>
          <p:nvPr/>
        </p:nvSpPr>
        <p:spPr>
          <a:xfrm>
            <a:off x="6183664" y="1790700"/>
            <a:ext cx="556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+mj-lt"/>
              </a:rPr>
              <a:t>Thảo luận</a:t>
            </a:r>
          </a:p>
          <a:p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">
            <a:extLst>
              <a:ext uri="{FF2B5EF4-FFF2-40B4-BE49-F238E27FC236}">
                <a16:creationId xmlns:a16="http://schemas.microsoft.com/office/drawing/2014/main" id="{8B4AFEC3-0029-989B-4709-2FBED04BB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0731F7B4-C7E4-0C8D-E274-6E56E2B3570B}"/>
              </a:ext>
            </a:extLst>
          </p:cNvPr>
          <p:cNvSpPr/>
          <p:nvPr/>
        </p:nvSpPr>
        <p:spPr>
          <a:xfrm>
            <a:off x="609600" y="2638873"/>
            <a:ext cx="16990498" cy="2199827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4A35179-8DF4-90B4-2CB9-7B2A9B7CBC59}"/>
              </a:ext>
            </a:extLst>
          </p:cNvPr>
          <p:cNvSpPr txBox="1"/>
          <p:nvPr/>
        </p:nvSpPr>
        <p:spPr>
          <a:xfrm>
            <a:off x="3983547" y="3303426"/>
            <a:ext cx="10320906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ts val="1200"/>
              </a:spcBef>
            </a:pP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THẢO LUẬN</a:t>
            </a: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9044AE92-2B82-C988-2FCF-73E4B5F21E2D}"/>
              </a:ext>
            </a:extLst>
          </p:cNvPr>
          <p:cNvSpPr/>
          <p:nvPr/>
        </p:nvSpPr>
        <p:spPr>
          <a:xfrm>
            <a:off x="293403" y="214588"/>
            <a:ext cx="2256896" cy="3679425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3">
            <a:extLst>
              <a:ext uri="{FF2B5EF4-FFF2-40B4-BE49-F238E27FC236}">
                <a16:creationId xmlns:a16="http://schemas.microsoft.com/office/drawing/2014/main" id="{DC8345ED-2A61-1CB1-C853-F8C44AF320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7772401" y="8039100"/>
            <a:ext cx="10482648" cy="2218217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0746E82D-4FB7-38D5-A594-7CCD2CDEC3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-63844" y="8039100"/>
            <a:ext cx="10884244" cy="2273674"/>
          </a:xfrm>
          <a:prstGeom prst="rect">
            <a:avLst/>
          </a:prstGeom>
        </p:spPr>
      </p:pic>
      <p:pic>
        <p:nvPicPr>
          <p:cNvPr id="7" name="5">
            <a:extLst>
              <a:ext uri="{FF2B5EF4-FFF2-40B4-BE49-F238E27FC236}">
                <a16:creationId xmlns:a16="http://schemas.microsoft.com/office/drawing/2014/main" id="{1C5528EA-5265-124D-DBAB-BF2C091FFF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>
            <a:off x="13695235" y="3894013"/>
            <a:ext cx="4054957" cy="5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3725</TotalTime>
  <Words>549</Words>
  <Application>Microsoft Office PowerPoint</Application>
  <PresentationFormat>Custom</PresentationFormat>
  <Paragraphs>95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Montserrat ExtraBold</vt:lpstr>
      <vt:lpstr>Calibri</vt:lpstr>
      <vt:lpstr>Arial</vt:lpstr>
      <vt:lpstr>Dancing Script</vt:lpstr>
      <vt:lpstr>Dancing Script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Thiết kế không tên</dc:title>
  <dc:creator>ADMIN</dc:creator>
  <cp:lastModifiedBy>Nhung Nguyễn</cp:lastModifiedBy>
  <cp:revision>92</cp:revision>
  <dcterms:created xsi:type="dcterms:W3CDTF">2006-08-16T00:00:00Z</dcterms:created>
  <dcterms:modified xsi:type="dcterms:W3CDTF">2024-11-01T05:07:08Z</dcterms:modified>
  <dc:identifier>DAF4oyCFMDA</dc:identifier>
</cp:coreProperties>
</file>