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375" r:id="rId3"/>
    <p:sldId id="353" r:id="rId4"/>
    <p:sldId id="257" r:id="rId5"/>
    <p:sldId id="261" r:id="rId6"/>
    <p:sldId id="338" r:id="rId7"/>
    <p:sldId id="339" r:id="rId8"/>
    <p:sldId id="356" r:id="rId9"/>
    <p:sldId id="357" r:id="rId10"/>
    <p:sldId id="358" r:id="rId11"/>
    <p:sldId id="359" r:id="rId12"/>
    <p:sldId id="360" r:id="rId13"/>
    <p:sldId id="372" r:id="rId14"/>
    <p:sldId id="341" r:id="rId15"/>
    <p:sldId id="368" r:id="rId16"/>
    <p:sldId id="361" r:id="rId17"/>
    <p:sldId id="362" r:id="rId18"/>
    <p:sldId id="363" r:id="rId19"/>
    <p:sldId id="367" r:id="rId20"/>
    <p:sldId id="370" r:id="rId21"/>
    <p:sldId id="371" r:id="rId22"/>
    <p:sldId id="374"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1CE665B5-3980-4777-95AA-8820A7079545}" type="slidenum">
              <a:rPr lang="en-US" smtClean="0"/>
              <a:t>18</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22</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89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2024/11/18</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2024/11/18</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2024/11/18</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865306596"/>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14.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58018" y="-4408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5">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6">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7">
            <a:alphaModFix/>
          </a:blip>
          <a:srcRect/>
          <a:stretch/>
        </p:blipFill>
        <p:spPr>
          <a:xfrm>
            <a:off x="2409394" y="5519647"/>
            <a:ext cx="874982" cy="950567"/>
          </a:xfrm>
          <a:prstGeom prst="rect">
            <a:avLst/>
          </a:prstGeom>
          <a:noFill/>
          <a:ln>
            <a:noFill/>
          </a:ln>
        </p:spPr>
      </p:pic>
      <p:sp>
        <p:nvSpPr>
          <p:cNvPr id="22" name="TextBox 12"/>
          <p:cNvSpPr txBox="1"/>
          <p:nvPr/>
        </p:nvSpPr>
        <p:spPr>
          <a:xfrm>
            <a:off x="496447" y="493217"/>
            <a:ext cx="10757926"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TRƯỜNG TIỂU HỌC LONG BIÊN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12"/>
          <p:cNvSpPr txBox="1"/>
          <p:nvPr/>
        </p:nvSpPr>
        <p:spPr>
          <a:xfrm>
            <a:off x="805937" y="1090606"/>
            <a:ext cx="10757926" cy="98488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ĐẠO ĐỨC</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BÀI 3:</a:t>
            </a:r>
            <a:r>
              <a:rPr kumimoji="0" lang="en-US" sz="3200" b="1" i="0" u="none" strike="noStrike" kern="1200" cap="none" spc="0" normalizeH="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VƯỢT</a:t>
            </a:r>
            <a:r>
              <a:rPr kumimoji="0" lang="en-US" sz="3200" b="1" i="0" u="none" strike="noStrike" kern="1200" cap="none" spc="0" normalizeH="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smtClean="0">
                <a:ln>
                  <a:noFill/>
                </a:ln>
                <a:solidFill>
                  <a:prstClr val="black"/>
                </a:solidFill>
                <a:effectLst/>
                <a:uLnTx/>
                <a:uFillTx/>
                <a:latin typeface="Cambria" panose="02040503050406030204" pitchFamily="18" charset="0"/>
                <a:ea typeface="Cambria" panose="02040503050406030204" pitchFamily="18" charset="0"/>
                <a:cs typeface="+mn-cs"/>
              </a:rPr>
              <a:t>QUA KHÓ KHĂN</a:t>
            </a: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tiết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7942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3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800" decel="100000"/>
                                        <p:tgtEl>
                                          <p:spTgt spid="24"/>
                                        </p:tgtEl>
                                      </p:cBhvr>
                                    </p:animEffect>
                                    <p:anim calcmode="lin" valueType="num">
                                      <p:cBhvr>
                                        <p:cTn id="12" dur="800" decel="100000" fill="hold"/>
                                        <p:tgtEl>
                                          <p:spTgt spid="24"/>
                                        </p:tgtEl>
                                        <p:attrNameLst>
                                          <p:attrName>style.rotation</p:attrName>
                                        </p:attrNameLst>
                                      </p:cBhvr>
                                      <p:tavLst>
                                        <p:tav tm="0">
                                          <p:val>
                                            <p:fltVal val="-90"/>
                                          </p:val>
                                        </p:tav>
                                        <p:tav tm="100000">
                                          <p:val>
                                            <p:fltVal val="0"/>
                                          </p:val>
                                        </p:tav>
                                      </p:tavLst>
                                    </p:anim>
                                    <p:anim calcmode="lin" valueType="num">
                                      <p:cBhvr>
                                        <p:cTn id="13" dur="800" decel="100000" fill="hold"/>
                                        <p:tgtEl>
                                          <p:spTgt spid="24"/>
                                        </p:tgtEl>
                                        <p:attrNameLst>
                                          <p:attrName>ppt_x</p:attrName>
                                        </p:attrNameLst>
                                      </p:cBhvr>
                                      <p:tavLst>
                                        <p:tav tm="0">
                                          <p:val>
                                            <p:strVal val="#ppt_x+0.4"/>
                                          </p:val>
                                        </p:tav>
                                        <p:tav tm="100000">
                                          <p:val>
                                            <p:strVal val="#ppt_x-0.05"/>
                                          </p:val>
                                        </p:tav>
                                      </p:tavLst>
                                    </p:anim>
                                    <p:anim calcmode="lin" valueType="num">
                                      <p:cBhvr>
                                        <p:cTn id="14" dur="800" decel="100000" fill="hold"/>
                                        <p:tgtEl>
                                          <p:spTgt spid="2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7" presetID="3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800" decel="100000"/>
                                        <p:tgtEl>
                                          <p:spTgt spid="25"/>
                                        </p:tgtEl>
                                      </p:cBhvr>
                                    </p:animEffect>
                                    <p:anim calcmode="lin" valueType="num">
                                      <p:cBhvr>
                                        <p:cTn id="20" dur="800" decel="100000" fill="hold"/>
                                        <p:tgtEl>
                                          <p:spTgt spid="25"/>
                                        </p:tgtEl>
                                        <p:attrNameLst>
                                          <p:attrName>style.rotation</p:attrName>
                                        </p:attrNameLst>
                                      </p:cBhvr>
                                      <p:tavLst>
                                        <p:tav tm="0">
                                          <p:val>
                                            <p:fltVal val="-90"/>
                                          </p:val>
                                        </p:tav>
                                        <p:tav tm="100000">
                                          <p:val>
                                            <p:fltVal val="0"/>
                                          </p:val>
                                        </p:tav>
                                      </p:tavLst>
                                    </p:anim>
                                    <p:anim calcmode="lin" valueType="num">
                                      <p:cBhvr>
                                        <p:cTn id="21" dur="800" decel="100000" fill="hold"/>
                                        <p:tgtEl>
                                          <p:spTgt spid="25"/>
                                        </p:tgtEl>
                                        <p:attrNameLst>
                                          <p:attrName>ppt_x</p:attrName>
                                        </p:attrNameLst>
                                      </p:cBhvr>
                                      <p:tavLst>
                                        <p:tav tm="0">
                                          <p:val>
                                            <p:strVal val="#ppt_x+0.4"/>
                                          </p:val>
                                        </p:tav>
                                        <p:tav tm="100000">
                                          <p:val>
                                            <p:strVal val="#ppt_x-0.05"/>
                                          </p:val>
                                        </p:tav>
                                      </p:tavLst>
                                    </p:anim>
                                    <p:anim calcmode="lin" valueType="num">
                                      <p:cBhvr>
                                        <p:cTn id="22" dur="800" decel="100000" fill="hold"/>
                                        <p:tgtEl>
                                          <p:spTgt spid="2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25" presetID="3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800" decel="100000"/>
                                        <p:tgtEl>
                                          <p:spTgt spid="26"/>
                                        </p:tgtEl>
                                      </p:cBhvr>
                                    </p:animEffect>
                                    <p:anim calcmode="lin" valueType="num">
                                      <p:cBhvr>
                                        <p:cTn id="28" dur="800" decel="100000" fill="hold"/>
                                        <p:tgtEl>
                                          <p:spTgt spid="26"/>
                                        </p:tgtEl>
                                        <p:attrNameLst>
                                          <p:attrName>style.rotation</p:attrName>
                                        </p:attrNameLst>
                                      </p:cBhvr>
                                      <p:tavLst>
                                        <p:tav tm="0">
                                          <p:val>
                                            <p:fltVal val="-90"/>
                                          </p:val>
                                        </p:tav>
                                        <p:tav tm="100000">
                                          <p:val>
                                            <p:fltVal val="0"/>
                                          </p:val>
                                        </p:tav>
                                      </p:tavLst>
                                    </p:anim>
                                    <p:anim calcmode="lin" valueType="num">
                                      <p:cBhvr>
                                        <p:cTn id="29" dur="800" decel="100000" fill="hold"/>
                                        <p:tgtEl>
                                          <p:spTgt spid="26"/>
                                        </p:tgtEl>
                                        <p:attrNameLst>
                                          <p:attrName>ppt_x</p:attrName>
                                        </p:attrNameLst>
                                      </p:cBhvr>
                                      <p:tavLst>
                                        <p:tav tm="0">
                                          <p:val>
                                            <p:strVal val="#ppt_x+0.4"/>
                                          </p:val>
                                        </p:tav>
                                        <p:tav tm="100000">
                                          <p:val>
                                            <p:strVal val="#ppt_x-0.05"/>
                                          </p:val>
                                        </p:tav>
                                      </p:tavLst>
                                    </p:anim>
                                    <p:anim calcmode="lin" valueType="num">
                                      <p:cBhvr>
                                        <p:cTn id="30" dur="800" decel="100000" fill="hold"/>
                                        <p:tgtEl>
                                          <p:spTgt spid="2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3" presetID="2" presetClass="entr" presetSubtype="2" fill="hold" nodeType="withEffect">
                                  <p:stCondLst>
                                    <p:cond delay="25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1+#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3"/>
          <a:stretch>
            <a:fillRect/>
          </a:stretch>
        </p:blipFill>
        <p:spPr>
          <a:xfrm>
            <a:off x="451354" y="2062717"/>
            <a:ext cx="4281357" cy="3095180"/>
          </a:xfrm>
          <a:prstGeom prst="rect">
            <a:avLst/>
          </a:prstGeom>
        </p:spPr>
      </p:pic>
    </p:spTree>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2619445"/>
            <a:ext cx="4393209" cy="2473551"/>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grpSp>
        <p:nvGrpSpPr>
          <p:cNvPr id="13" name="Group 12">
            <a:extLst>
              <a:ext uri="{FF2B5EF4-FFF2-40B4-BE49-F238E27FC236}">
                <a16:creationId xmlns:a16="http://schemas.microsoft.com/office/drawing/2014/main" id="{6871DC54-AB23-5B78-E3AD-EB9772BDA5E8}"/>
              </a:ext>
            </a:extLst>
          </p:cNvPr>
          <p:cNvGrpSpPr/>
          <p:nvPr/>
        </p:nvGrpSpPr>
        <p:grpSpPr>
          <a:xfrm>
            <a:off x="3642714" y="105170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289538"/>
            <a:ext cx="10002445" cy="529881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427512" y="3540953"/>
            <a:ext cx="5806890" cy="3050281"/>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6246421" y="2636322"/>
            <a:ext cx="5557652" cy="3963902"/>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238942" y="861165"/>
              <a:ext cx="5814512" cy="9727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8" name="TextBox 7">
            <a:extLst>
              <a:ext uri="{FF2B5EF4-FFF2-40B4-BE49-F238E27FC236}">
                <a16:creationId xmlns:a16="http://schemas.microsoft.com/office/drawing/2014/main" id="{97B51F33-2D65-45C6-84F3-32A4FF275979}"/>
              </a:ext>
            </a:extLst>
          </p:cNvPr>
          <p:cNvSpPr txBox="1"/>
          <p:nvPr/>
        </p:nvSpPr>
        <p:spPr>
          <a:xfrm>
            <a:off x="6792095" y="3236082"/>
            <a:ext cx="4466303" cy="2062103"/>
          </a:xfrm>
          <a:prstGeom prst="rect">
            <a:avLst/>
          </a:prstGeom>
          <a:noFill/>
        </p:spPr>
        <p:txBody>
          <a:bodyPr wrap="square">
            <a:spAutoFit/>
          </a:bodyPr>
          <a:lstStyle/>
          <a:p>
            <a:r>
              <a:rPr lang="en-US" sz="3200" dirty="0">
                <a:solidFill>
                  <a:srgbClr val="000000"/>
                </a:solidFill>
                <a:latin typeface="Times New Roman" panose="02020603050405020304" pitchFamily="18" charset="0"/>
                <a:ea typeface="Calibri" panose="020F0502020204030204" pitchFamily="34" charset="0"/>
              </a:rPr>
              <a:t>C</a:t>
            </a:r>
            <a:r>
              <a:rPr lang="en-US" sz="3200" dirty="0">
                <a:solidFill>
                  <a:srgbClr val="000000"/>
                </a:solidFill>
                <a:effectLst/>
                <a:latin typeface="Times New Roman" panose="02020603050405020304" pitchFamily="18" charset="0"/>
                <a:ea typeface="Calibri" panose="020F0502020204030204" pitchFamily="34" charset="0"/>
              </a:rPr>
              <a:t>hia </a:t>
            </a:r>
            <a:r>
              <a:rPr lang="en-US" sz="3200" dirty="0" err="1">
                <a:solidFill>
                  <a:srgbClr val="000000"/>
                </a:solidFill>
                <a:effectLst/>
                <a:latin typeface="Times New Roman" panose="02020603050405020304" pitchFamily="18" charset="0"/>
                <a:ea typeface="Calibri" panose="020F0502020204030204" pitchFamily="34" charset="0"/>
              </a:rPr>
              <a:t>sẻ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một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tập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vượt</a:t>
            </a:r>
            <a:r>
              <a:rPr lang="en-US" sz="3200" dirty="0">
                <a:solidFill>
                  <a:srgbClr val="000000"/>
                </a:solidFill>
                <a:effectLst/>
                <a:latin typeface="Times New Roman" panose="02020603050405020304" pitchFamily="18" charset="0"/>
                <a:ea typeface="Calibri" panose="020F0502020204030204" pitchFamily="34" charset="0"/>
              </a:rPr>
              <a:t> qua </a:t>
            </a:r>
            <a:r>
              <a:rPr lang="en-US" sz="3200" dirty="0" err="1">
                <a:solidFill>
                  <a:srgbClr val="000000"/>
                </a:solidFill>
                <a:effectLst/>
                <a:latin typeface="Times New Roman" panose="02020603050405020304" pitchFamily="18" charset="0"/>
                <a:ea typeface="Calibri" panose="020F0502020204030204" pitchFamily="34" charset="0"/>
              </a:rPr>
              <a:t>những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đó</a:t>
            </a:r>
            <a:r>
              <a:rPr lang="en-US" sz="3200" dirty="0">
                <a:solidFill>
                  <a:srgbClr val="000000"/>
                </a:solidFill>
                <a:effectLst/>
                <a:latin typeface="Times New Roman" panose="02020603050405020304" pitchFamily="18" charset="0"/>
                <a:ea typeface="Calibri" panose="020F0502020204030204" pitchFamily="34" charset="0"/>
              </a:rPr>
              <a:t>.</a:t>
            </a:r>
            <a:endParaRPr lang="en-US" sz="4000" dirty="0"/>
          </a:p>
        </p:txBody>
      </p:sp>
      <p:sp>
        <p:nvSpPr>
          <p:cNvPr id="5" name="TextBox 4">
            <a:extLst>
              <a:ext uri="{FF2B5EF4-FFF2-40B4-BE49-F238E27FC236}">
                <a16:creationId xmlns:a16="http://schemas.microsoft.com/office/drawing/2014/main" id="{69F5D9A3-5A29-4518-89DF-C5CD5EE6D93E}"/>
              </a:ext>
            </a:extLst>
          </p:cNvPr>
          <p:cNvSpPr txBox="1"/>
          <p:nvPr/>
        </p:nvSpPr>
        <p:spPr>
          <a:xfrm>
            <a:off x="1505621" y="1535105"/>
            <a:ext cx="8701548" cy="1015663"/>
          </a:xfrm>
          <a:prstGeom prst="rect">
            <a:avLst/>
          </a:prstGeom>
          <a:noFill/>
        </p:spPr>
        <p:txBody>
          <a:bodyPr wrap="square" rtlCol="0">
            <a:spAutoFit/>
          </a:bodyPr>
          <a:lstStyle/>
          <a:p>
            <a:pPr algn="ct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CHIA SẺ TRƯỚC LỚP</a:t>
            </a:r>
          </a:p>
        </p:txBody>
      </p:sp>
      <p:pic>
        <p:nvPicPr>
          <p:cNvPr id="9" name="Hình ảnh 9">
            <a:extLst>
              <a:ext uri="{FF2B5EF4-FFF2-40B4-BE49-F238E27FC236}">
                <a16:creationId xmlns:a16="http://schemas.microsoft.com/office/drawing/2014/main" id="{51BC9F34-BF8D-3141-42FF-4442FCBAD268}"/>
              </a:ext>
            </a:extLst>
          </p:cNvPr>
          <p:cNvPicPr>
            <a:picLocks noChangeAspect="1"/>
          </p:cNvPicPr>
          <p:nvPr/>
        </p:nvPicPr>
        <p:blipFill>
          <a:blip r:embed="rId5"/>
          <a:stretch>
            <a:fillRect/>
          </a:stretch>
        </p:blipFill>
        <p:spPr>
          <a:xfrm>
            <a:off x="0" y="-50219"/>
            <a:ext cx="6822015" cy="2139881"/>
          </a:xfrm>
          <a:prstGeom prst="rect">
            <a:avLst/>
          </a:prstGeom>
        </p:spPr>
      </p:pic>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2"/>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478"/>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3685735" y="3307229"/>
            <a:ext cx="8084234" cy="2207306"/>
            <a:chOff x="677541" y="846964"/>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677541" y="846964"/>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
        <p:nvSpPr>
          <p:cNvPr id="7" name="Freeform 6">
            <a:extLst>
              <a:ext uri="{FF2B5EF4-FFF2-40B4-BE49-F238E27FC236}">
                <a16:creationId xmlns:a16="http://schemas.microsoft.com/office/drawing/2014/main" id="{DBED0550-5D33-04EB-8DBC-61F474F3F3DE}"/>
              </a:ext>
            </a:extLst>
          </p:cNvPr>
          <p:cNvSpPr/>
          <p:nvPr/>
        </p:nvSpPr>
        <p:spPr>
          <a:xfrm>
            <a:off x="714105" y="242179"/>
            <a:ext cx="6888689" cy="2560378"/>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0"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806765" y="504259"/>
            <a:ext cx="6921087" cy="2298298"/>
          </a:xfrm>
          <a:prstGeom prst="rect">
            <a:avLst/>
          </a:prstGeom>
        </p:spPr>
      </p:pic>
      <p:sp>
        <p:nvSpPr>
          <p:cNvPr id="11" name="Freeform 8">
            <a:extLst>
              <a:ext uri="{FF2B5EF4-FFF2-40B4-BE49-F238E27FC236}">
                <a16:creationId xmlns:a16="http://schemas.microsoft.com/office/drawing/2014/main" id="{3F3F8C84-AC31-585D-9FBC-D18E445D4F35}"/>
              </a:ext>
            </a:extLst>
          </p:cNvPr>
          <p:cNvSpPr/>
          <p:nvPr/>
        </p:nvSpPr>
        <p:spPr>
          <a:xfrm>
            <a:off x="8204333" y="-43882"/>
            <a:ext cx="3028338" cy="2846439"/>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3"/>
          <a:stretch>
            <a:fillRect/>
          </a:stretch>
        </p:blipFill>
        <p:spPr>
          <a:xfrm>
            <a:off x="680926" y="1790035"/>
            <a:ext cx="4152900" cy="3448050"/>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3"/>
          <a:stretch>
            <a:fillRect/>
          </a:stretch>
        </p:blipFill>
        <p:spPr>
          <a:xfrm>
            <a:off x="530299" y="1931139"/>
            <a:ext cx="4305300" cy="3314700"/>
          </a:xfrm>
          <a:prstGeom prst="rect">
            <a:avLst/>
          </a:prstGeom>
        </p:spPr>
      </p:pic>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3"/>
          <a:stretch>
            <a:fillRect/>
          </a:stretch>
        </p:blipFill>
        <p:spPr>
          <a:xfrm>
            <a:off x="425300" y="2317898"/>
            <a:ext cx="4096054" cy="3310129"/>
          </a:xfrm>
          <a:prstGeom prst="rect">
            <a:avLst/>
          </a:prstGeom>
        </p:spPr>
      </p:pic>
    </p:spTree>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984</Words>
  <Application>Microsoft Office PowerPoint</Application>
  <PresentationFormat>Widescreen</PresentationFormat>
  <Paragraphs>54</Paragraphs>
  <Slides>22</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#9Slide04 SFU Fenice Regular</vt:lpstr>
      <vt:lpstr>Arial</vt:lpstr>
      <vt:lpstr>Calibri</vt:lpstr>
      <vt:lpstr>Cambria</vt:lpstr>
      <vt:lpstr>等线</vt:lpstr>
      <vt:lpstr>等线 Light</vt:lpstr>
      <vt:lpstr>Times New Roman</vt:lpstr>
      <vt:lpstr>UTM Avo</vt:lpstr>
      <vt:lpstr>字魂59号-创粗黑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10P270321</cp:lastModifiedBy>
  <cp:revision>38</cp:revision>
  <dcterms:created xsi:type="dcterms:W3CDTF">2024-07-25T04:00:23Z</dcterms:created>
  <dcterms:modified xsi:type="dcterms:W3CDTF">2024-11-18T06:00:27Z</dcterms:modified>
</cp:coreProperties>
</file>