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sldIdLst>
    <p:sldId id="304" r:id="rId2"/>
    <p:sldId id="258" r:id="rId3"/>
    <p:sldId id="311" r:id="rId4"/>
    <p:sldId id="310" r:id="rId5"/>
    <p:sldId id="264" r:id="rId6"/>
    <p:sldId id="312" r:id="rId7"/>
    <p:sldId id="318" r:id="rId8"/>
    <p:sldId id="313" r:id="rId9"/>
    <p:sldId id="317" r:id="rId10"/>
    <p:sldId id="314" r:id="rId11"/>
    <p:sldId id="265" r:id="rId12"/>
    <p:sldId id="320" r:id="rId13"/>
    <p:sldId id="321" r:id="rId14"/>
    <p:sldId id="322" r:id="rId15"/>
    <p:sldId id="316" r:id="rId16"/>
    <p:sldId id="319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D6"/>
    <a:srgbClr val="1C03D7"/>
    <a:srgbClr val="FFA7FF"/>
    <a:srgbClr val="A80410"/>
    <a:srgbClr val="1602AA"/>
    <a:srgbClr val="09038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4660"/>
  </p:normalViewPr>
  <p:slideViewPr>
    <p:cSldViewPr>
      <p:cViewPr varScale="1">
        <p:scale>
          <a:sx n="93" d="100"/>
          <a:sy n="93" d="100"/>
        </p:scale>
        <p:origin x="65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EAC80DF0-31B4-42A9-BF23-F1057421E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1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0DF0-31B4-42A9-BF23-F1057421EFE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59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57E3-C475-4D75-B90E-AD39A6202B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6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35E-3F74-4EA6-92B8-66D30340B0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47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881-5852-409F-B3C2-8BC0EB0AEE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9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700A-2F8D-4538-9C23-DB3791C1CA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3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9668-412A-4B6A-A2B6-55C25A86C6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3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C325-8E34-4DB8-8C61-FF001C2F0D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15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A73E-61CE-4726-8D3E-56EBEFA49A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70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9B81-3E21-4B6D-9CB1-1C5896EF59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61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3961-BA23-4726-9805-9105C88B77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45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BB6-080D-46D1-97DD-EE28925ACA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91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EFC0-DD0F-4A65-8A46-0758D9DA84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1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D318-1894-4C0B-8B46-59C718152C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65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BAIGIANG\GA%20TOTO%20-%20Copy.wmv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3101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" y="24244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524000" y="1294477"/>
            <a:ext cx="617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</a:rPr>
              <a:t>KĨ THUẬT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457200" y="28575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c/ </a:t>
            </a:r>
            <a:r>
              <a:rPr lang="en-US" altLang="vi-VN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ngộ</a:t>
            </a:r>
            <a:r>
              <a:rPr lang="en-US" altLang="vi-VN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endParaRPr lang="en-US" altLang="vi-VN" sz="28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60" descr="FD96CD7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52530" r="42279" b="34245"/>
          <a:stretch>
            <a:fillRect/>
          </a:stretch>
        </p:blipFill>
        <p:spPr bwMode="auto">
          <a:xfrm>
            <a:off x="1066800" y="1428750"/>
            <a:ext cx="2667000" cy="296333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1" descr="FD96CD74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1" t="53030" r="8643" b="34230"/>
          <a:stretch>
            <a:fillRect/>
          </a:stretch>
        </p:blipFill>
        <p:spPr bwMode="auto">
          <a:xfrm>
            <a:off x="5410200" y="1500771"/>
            <a:ext cx="2743200" cy="28913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/>
          <a:p>
            <a:pPr>
              <a:defRPr/>
            </a:pPr>
            <a:fld id="{4EE6B11F-921E-49AB-961F-B5D0EAA804CD}" type="slidenum">
              <a:rPr lang="en-US" altLang="vi-VN"/>
              <a:pPr>
                <a:defRPr/>
              </a:pPr>
              <a:t>10</a:t>
            </a:fld>
            <a:endParaRPr lang="en-US" altLang="vi-VN"/>
          </a:p>
        </p:txBody>
      </p:sp>
      <p:sp>
        <p:nvSpPr>
          <p:cNvPr id="6" name="Rectangle 5"/>
          <p:cNvSpPr/>
          <p:nvPr/>
        </p:nvSpPr>
        <p:spPr>
          <a:xfrm>
            <a:off x="304800" y="854976"/>
            <a:ext cx="8260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Kể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tên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những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thức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ăn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không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được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cho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gà</a:t>
            </a:r>
            <a:r>
              <a:rPr lang="en-US" altLang="vi-VN" dirty="0">
                <a:solidFill>
                  <a:srgbClr val="0000FF"/>
                </a:solidFill>
              </a:rPr>
              <a:t> </a:t>
            </a:r>
            <a:r>
              <a:rPr lang="en-US" altLang="vi-VN" dirty="0" err="1">
                <a:solidFill>
                  <a:srgbClr val="0000FF"/>
                </a:solidFill>
              </a:rPr>
              <a:t>ăn</a:t>
            </a:r>
            <a:r>
              <a:rPr lang="en-US" altLang="vi-VN" dirty="0">
                <a:solidFill>
                  <a:srgbClr val="0000FF"/>
                </a:solidFill>
              </a:rPr>
              <a:t>?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2728" y="4533900"/>
            <a:ext cx="3352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err="1"/>
              <a:t>Thức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bị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mốc</a:t>
            </a:r>
            <a:endParaRPr lang="en-US" altLang="en-US" sz="2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36128" y="4533900"/>
            <a:ext cx="3505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Thức có ăn vị mặn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524887"/>
            <a:ext cx="8442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dirty="0">
                <a:solidFill>
                  <a:srgbClr val="9900CC"/>
                </a:solidFill>
              </a:rPr>
              <a:t>-</a:t>
            </a:r>
            <a:r>
              <a:rPr lang="en-US" altLang="en-US" dirty="0" err="1">
                <a:solidFill>
                  <a:srgbClr val="9900CC"/>
                </a:solidFill>
              </a:rPr>
              <a:t>Những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thức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ăn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bị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ôi</a:t>
            </a:r>
            <a:r>
              <a:rPr lang="en-US" altLang="en-US" dirty="0">
                <a:solidFill>
                  <a:srgbClr val="9900CC"/>
                </a:solidFill>
              </a:rPr>
              <a:t>, </a:t>
            </a:r>
            <a:r>
              <a:rPr lang="en-US" altLang="en-US" dirty="0" err="1" smtClean="0">
                <a:solidFill>
                  <a:srgbClr val="9900CC"/>
                </a:solidFill>
              </a:rPr>
              <a:t>mốc</a:t>
            </a:r>
            <a:r>
              <a:rPr lang="en-US" altLang="en-US" dirty="0" smtClean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và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thức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ăn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mặn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 smtClean="0">
                <a:solidFill>
                  <a:srgbClr val="9900CC"/>
                </a:solidFill>
              </a:rPr>
              <a:t>không</a:t>
            </a:r>
            <a:r>
              <a:rPr lang="en-US" altLang="en-US" dirty="0" smtClean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được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cho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gà</a:t>
            </a:r>
            <a:r>
              <a:rPr lang="en-US" altLang="en-US" dirty="0">
                <a:solidFill>
                  <a:srgbClr val="9900CC"/>
                </a:solidFill>
              </a:rPr>
              <a:t> </a:t>
            </a:r>
            <a:r>
              <a:rPr lang="en-US" altLang="en-US" dirty="0" err="1">
                <a:solidFill>
                  <a:srgbClr val="9900CC"/>
                </a:solidFill>
              </a:rPr>
              <a:t>ăn</a:t>
            </a:r>
            <a:r>
              <a:rPr lang="en-US" altLang="en-US" dirty="0">
                <a:solidFill>
                  <a:srgbClr val="9900CC"/>
                </a:solidFill>
              </a:rPr>
              <a:t>.</a:t>
            </a:r>
            <a:r>
              <a:rPr lang="en-US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 animBg="1"/>
      <p:bldP spid="8" grpId="0" animBg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3200400" y="209550"/>
            <a:ext cx="1981200" cy="4000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u="sng" dirty="0" err="1">
                <a:solidFill>
                  <a:srgbClr val="FF0000"/>
                </a:solidFill>
              </a:rPr>
              <a:t>Ghi</a:t>
            </a:r>
            <a:r>
              <a:rPr lang="en-US" altLang="en-US" sz="3600" u="sng" dirty="0">
                <a:solidFill>
                  <a:srgbClr val="FF0000"/>
                </a:solidFill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</a:rPr>
              <a:t>nhớ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16388" name="Text Box 17"/>
          <p:cNvSpPr txBox="1">
            <a:spLocks noChangeArrowheads="1"/>
          </p:cNvSpPr>
          <p:nvPr/>
        </p:nvSpPr>
        <p:spPr bwMode="auto">
          <a:xfrm>
            <a:off x="2193925" y="55721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 sz="1800" b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3400" y="1506538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  -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khoẻ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mau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57200" y="2403476"/>
            <a:ext cx="8264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sưởi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con,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ngộ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 rot="20191740">
            <a:off x="381000" y="571501"/>
            <a:ext cx="232410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3276600" y="285751"/>
            <a:ext cx="3429000" cy="678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1C03D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vi-VN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1C03D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1C03D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AI</a:t>
            </a:r>
            <a:r>
              <a:rPr lang="vi-VN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1C03D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1C03D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ĐÚNG?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1C03D7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276350"/>
            <a:ext cx="52229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Chăm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sóc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gà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nhằm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mục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đích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044" y="1926075"/>
            <a:ext cx="787266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Giúp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gà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khỏe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mạnh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sức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chống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bệnh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tốt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044" y="2562402"/>
            <a:ext cx="779732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Nhằm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tiêu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diệt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trùng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chuồng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gà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031" y="3181350"/>
            <a:ext cx="3788218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giúp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gà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1880202"/>
            <a:ext cx="609600" cy="618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47631"/>
            <a:ext cx="8305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đông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rèm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chắn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gió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chuồng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gà</a:t>
            </a:r>
            <a:r>
              <a:rPr lang="en-US" b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ở </a:t>
            </a:r>
            <a:r>
              <a:rPr lang="en-US" b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</a:t>
            </a:r>
            <a:r>
              <a:rPr lang="en-US" b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b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9069" y="1942936"/>
            <a:ext cx="202850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Tây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Nam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9069" y="2517039"/>
            <a:ext cx="216597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Đôn</a:t>
            </a:r>
            <a:r>
              <a:rPr lang="en-US" sz="26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6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Bắc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9069" y="3091143"/>
            <a:ext cx="193713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Tây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Bắc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14082"/>
            <a:ext cx="2590800" cy="259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2476577"/>
            <a:ext cx="609600" cy="618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47631"/>
            <a:ext cx="8305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cụ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sưởi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ấm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gà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b="0" cap="none" spc="0" dirty="0" err="1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411" y="1634762"/>
            <a:ext cx="253627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Bóng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đèn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110" y="2217556"/>
            <a:ext cx="169309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Đèn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dầu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11" y="2800350"/>
            <a:ext cx="563327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6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Gà</a:t>
            </a:r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long </a:t>
            </a:r>
            <a:r>
              <a:rPr lang="en-US" sz="26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nên</a:t>
            </a:r>
            <a:r>
              <a:rPr lang="en-US" sz="2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hông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sưởi</a:t>
            </a:r>
            <a:r>
              <a:rPr lang="en-U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ấm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8752"/>
            <a:ext cx="1292355" cy="182880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295400" y="1571510"/>
            <a:ext cx="609600" cy="618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171450"/>
            <a:ext cx="6858000" cy="12573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1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1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None/>
            </a:pPr>
            <a:r>
              <a:rPr lang="en-US" alt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579" name="Rectangle 18"/>
          <p:cNvSpPr>
            <a:spLocks noChangeArrowheads="1"/>
          </p:cNvSpPr>
          <p:nvPr/>
        </p:nvSpPr>
        <p:spPr bwMode="auto">
          <a:xfrm>
            <a:off x="6400800" y="2114550"/>
            <a:ext cx="1314450" cy="1257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1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617494" y="2288381"/>
            <a:ext cx="914400" cy="914400"/>
            <a:chOff x="3552" y="2880"/>
            <a:chExt cx="768" cy="768"/>
          </a:xfrm>
        </p:grpSpPr>
        <p:sp>
          <p:nvSpPr>
            <p:cNvPr id="24589" name="Oval 20"/>
            <p:cNvSpPr>
              <a:spLocks noChangeArrowheads="1"/>
            </p:cNvSpPr>
            <p:nvPr/>
          </p:nvSpPr>
          <p:spPr bwMode="auto">
            <a:xfrm>
              <a:off x="3552" y="2880"/>
              <a:ext cx="768" cy="7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100"/>
            </a:p>
          </p:txBody>
        </p:sp>
        <p:sp>
          <p:nvSpPr>
            <p:cNvPr id="24590" name="Freeform 21"/>
            <p:cNvSpPr>
              <a:spLocks/>
            </p:cNvSpPr>
            <p:nvPr/>
          </p:nvSpPr>
          <p:spPr bwMode="auto">
            <a:xfrm>
              <a:off x="3744" y="3408"/>
              <a:ext cx="384" cy="96"/>
            </a:xfrm>
            <a:custGeom>
              <a:avLst/>
              <a:gdLst>
                <a:gd name="T0" fmla="*/ 0 w 384"/>
                <a:gd name="T1" fmla="*/ 0 h 96"/>
                <a:gd name="T2" fmla="*/ 192 w 384"/>
                <a:gd name="T3" fmla="*/ 96 h 96"/>
                <a:gd name="T4" fmla="*/ 384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52" y="16"/>
                    <a:pt x="384" y="0"/>
                  </a:cubicBezTo>
                </a:path>
              </a:pathLst>
            </a:custGeom>
            <a:noFill/>
            <a:ln w="666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/>
            </a:p>
          </p:txBody>
        </p:sp>
        <p:sp>
          <p:nvSpPr>
            <p:cNvPr id="24591" name="Oval 22"/>
            <p:cNvSpPr>
              <a:spLocks noChangeArrowheads="1"/>
            </p:cNvSpPr>
            <p:nvPr/>
          </p:nvSpPr>
          <p:spPr bwMode="auto">
            <a:xfrm>
              <a:off x="3696" y="312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100"/>
            </a:p>
          </p:txBody>
        </p:sp>
        <p:sp>
          <p:nvSpPr>
            <p:cNvPr id="24592" name="Oval 23"/>
            <p:cNvSpPr>
              <a:spLocks noChangeArrowheads="1"/>
            </p:cNvSpPr>
            <p:nvPr/>
          </p:nvSpPr>
          <p:spPr bwMode="auto">
            <a:xfrm>
              <a:off x="3984" y="312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100"/>
            </a:p>
          </p:txBody>
        </p:sp>
      </p:grpSp>
      <p:sp>
        <p:nvSpPr>
          <p:cNvPr id="95266" name="Line 34"/>
          <p:cNvSpPr>
            <a:spLocks noChangeShapeType="1"/>
          </p:cNvSpPr>
          <p:nvPr/>
        </p:nvSpPr>
        <p:spPr bwMode="auto">
          <a:xfrm flipV="1">
            <a:off x="5600700" y="2686050"/>
            <a:ext cx="800100" cy="10287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00">
              <a:cs typeface="Times New Roman" panose="02020603050405020304" pitchFamily="18" charset="0"/>
            </a:endParaRPr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>
            <a:off x="5600700" y="1543050"/>
            <a:ext cx="800100" cy="10287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00">
              <a:cs typeface="Times New Roman" panose="02020603050405020304" pitchFamily="18" charset="0"/>
            </a:endParaRPr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flipV="1">
            <a:off x="5600700" y="2914650"/>
            <a:ext cx="800100" cy="142875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00">
              <a:cs typeface="Times New Roman" panose="02020603050405020304" pitchFamily="18" charset="0"/>
            </a:endParaRPr>
          </a:p>
        </p:txBody>
      </p:sp>
      <p:sp>
        <p:nvSpPr>
          <p:cNvPr id="95270" name="Text Box 38"/>
          <p:cNvSpPr txBox="1">
            <a:spLocks noChangeArrowheads="1"/>
          </p:cNvSpPr>
          <p:nvPr/>
        </p:nvSpPr>
        <p:spPr bwMode="auto">
          <a:xfrm>
            <a:off x="1428750" y="1314450"/>
            <a:ext cx="4171950" cy="4524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Thức ăn chứa nhiều muối mặn.</a:t>
            </a:r>
          </a:p>
        </p:txBody>
      </p:sp>
      <p:sp>
        <p:nvSpPr>
          <p:cNvPr id="24585" name="Text Box 39"/>
          <p:cNvSpPr txBox="1">
            <a:spLocks noChangeArrowheads="1"/>
          </p:cNvSpPr>
          <p:nvPr/>
        </p:nvSpPr>
        <p:spPr bwMode="auto">
          <a:xfrm>
            <a:off x="1428750" y="1966913"/>
            <a:ext cx="4171950" cy="4524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Thức ăn quá cứng.</a:t>
            </a:r>
          </a:p>
        </p:txBody>
      </p:sp>
      <p:sp>
        <p:nvSpPr>
          <p:cNvPr id="24586" name="Text Box 40"/>
          <p:cNvSpPr txBox="1">
            <a:spLocks noChangeArrowheads="1"/>
          </p:cNvSpPr>
          <p:nvPr/>
        </p:nvSpPr>
        <p:spPr bwMode="auto">
          <a:xfrm>
            <a:off x="1428750" y="2607469"/>
            <a:ext cx="4171950" cy="4524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Thức ăn chứa nhiều chất bột đường.</a:t>
            </a:r>
          </a:p>
        </p:txBody>
      </p: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1428750" y="3543300"/>
            <a:ext cx="4171950" cy="4524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Thức ăn có chất độc hại.</a:t>
            </a:r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1428750" y="4177904"/>
            <a:ext cx="4171950" cy="4524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Thức ăn bị ôi, mốc.</a:t>
            </a:r>
          </a:p>
        </p:txBody>
      </p:sp>
    </p:spTree>
    <p:extLst>
      <p:ext uri="{BB962C8B-B14F-4D97-AF65-F5344CB8AC3E}">
        <p14:creationId xmlns:p14="http://schemas.microsoft.com/office/powerpoint/2010/main" val="309218518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5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5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5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5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70" grpId="0" animBg="1"/>
      <p:bldP spid="95273" grpId="0" animBg="1"/>
      <p:bldP spid="952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0" y="209550"/>
            <a:ext cx="502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 smtClean="0">
                <a:solidFill>
                  <a:srgbClr val="FF3300"/>
                </a:solidFill>
                <a:latin typeface="UTM Colossalis" panose="02040603050506020204" pitchFamily="18" charset="0"/>
              </a:rPr>
              <a:t>Vận</a:t>
            </a:r>
            <a:r>
              <a:rPr lang="en-US" altLang="en-US" sz="3600" dirty="0" smtClean="0">
                <a:solidFill>
                  <a:srgbClr val="FF3300"/>
                </a:solidFill>
                <a:latin typeface="UTM Colossalis" panose="020406030505060202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UTM Colossalis" panose="02040603050506020204" pitchFamily="18" charset="0"/>
              </a:rPr>
              <a:t>dụng</a:t>
            </a:r>
            <a:r>
              <a:rPr lang="en-US" altLang="en-US" sz="3600" dirty="0" smtClean="0">
                <a:solidFill>
                  <a:srgbClr val="FF3300"/>
                </a:solidFill>
                <a:latin typeface="UTM Colossalis" panose="02040603050506020204" pitchFamily="18" charset="0"/>
              </a:rPr>
              <a:t> – </a:t>
            </a:r>
            <a:r>
              <a:rPr lang="en-US" altLang="en-US" sz="3600" dirty="0" err="1" smtClean="0">
                <a:solidFill>
                  <a:srgbClr val="FF3300"/>
                </a:solidFill>
                <a:latin typeface="UTM Colossalis" panose="02040603050506020204" pitchFamily="18" charset="0"/>
              </a:rPr>
              <a:t>trải</a:t>
            </a:r>
            <a:r>
              <a:rPr lang="en-US" altLang="en-US" sz="3600" dirty="0" smtClean="0">
                <a:solidFill>
                  <a:srgbClr val="FF3300"/>
                </a:solidFill>
                <a:latin typeface="UTM Colossalis" panose="020406030505060202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3300"/>
                </a:solidFill>
                <a:latin typeface="UTM Colossalis" panose="02040603050506020204" pitchFamily="18" charset="0"/>
              </a:rPr>
              <a:t>nghiệm</a:t>
            </a:r>
            <a:endParaRPr lang="en-US" altLang="en-US" sz="3600" dirty="0">
              <a:solidFill>
                <a:srgbClr val="FF3300"/>
              </a:solidFill>
              <a:latin typeface="UTM Colossalis" panose="02040603050506020204" pitchFamily="18" charset="0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52400" y="1200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Char char="-"/>
            </a:pPr>
            <a:r>
              <a:rPr lang="en-US" altLang="en-US" sz="2800" dirty="0" err="1" smtClean="0">
                <a:solidFill>
                  <a:srgbClr val="0000FF"/>
                </a:solidFill>
              </a:rPr>
              <a:t>Gia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đình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nuôi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gà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</a:rPr>
              <a:t> ? </a:t>
            </a:r>
            <a:r>
              <a:rPr lang="en-US" altLang="en-US" sz="2800" dirty="0" err="1">
                <a:solidFill>
                  <a:srgbClr val="0000FF"/>
                </a:solidFill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sẽ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làm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để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chăm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sóc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gà</a:t>
            </a:r>
            <a:r>
              <a:rPr lang="en-US" alt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2400" y="2495550"/>
            <a:ext cx="830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D6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800" dirty="0">
                <a:solidFill>
                  <a:srgbClr val="0000D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5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819400" y="209550"/>
            <a:ext cx="4038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UTM Colossalis" panose="02040603050506020204" pitchFamily="18" charset="0"/>
              </a:rPr>
              <a:t>KHỞI ĐỘNG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81000" y="978991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700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4800" y="3417391"/>
            <a:ext cx="9067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700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: Ở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04800" y="2121991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700" u="sng" dirty="0" err="1" smtClean="0">
                <a:solidFill>
                  <a:srgbClr val="0000FF"/>
                </a:solidFill>
              </a:rPr>
              <a:t>Câu</a:t>
            </a:r>
            <a:r>
              <a:rPr lang="en-US" altLang="en-US" sz="2700" u="sng" dirty="0" smtClean="0">
                <a:solidFill>
                  <a:srgbClr val="0000FF"/>
                </a:solidFill>
              </a:rPr>
              <a:t> 2</a:t>
            </a:r>
            <a:r>
              <a:rPr lang="en-US" altLang="en-US" sz="2700" dirty="0" smtClean="0"/>
              <a:t> </a:t>
            </a:r>
            <a:r>
              <a:rPr lang="en-US" altLang="en-US" sz="2700" dirty="0">
                <a:solidFill>
                  <a:srgbClr val="0000FF"/>
                </a:solidFill>
              </a:rPr>
              <a:t>: </a:t>
            </a:r>
            <a:r>
              <a:rPr lang="en-US" altLang="en-US" sz="2700" dirty="0" err="1">
                <a:solidFill>
                  <a:srgbClr val="0000FF"/>
                </a:solidFill>
              </a:rPr>
              <a:t>Em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hãy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cho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biết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công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việc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nuôi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dưỡng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gà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và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</a:rPr>
              <a:t>cách</a:t>
            </a:r>
            <a:endParaRPr lang="en-US" altLang="en-US" sz="2700" dirty="0">
              <a:solidFill>
                <a:srgbClr val="0000FF"/>
              </a:solidFill>
            </a:endParaRPr>
          </a:p>
          <a:p>
            <a:r>
              <a:rPr lang="en-US" altLang="en-US" sz="2700" dirty="0" err="1" smtClean="0">
                <a:solidFill>
                  <a:srgbClr val="0000FF"/>
                </a:solidFill>
              </a:rPr>
              <a:t>cho</a:t>
            </a:r>
            <a:r>
              <a:rPr lang="en-US" altLang="en-US" sz="2700" dirty="0" smtClean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gà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ăn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</a:rPr>
              <a:t>uống</a:t>
            </a:r>
            <a:r>
              <a:rPr lang="en-US" altLang="en-US" sz="2700" dirty="0" smtClean="0">
                <a:solidFill>
                  <a:srgbClr val="0000FF"/>
                </a:solidFill>
              </a:rPr>
              <a:t>?</a:t>
            </a:r>
            <a:endParaRPr lang="en-US" altLang="en-US" sz="27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85" y="341274"/>
            <a:ext cx="370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đạt</a:t>
            </a:r>
            <a:endParaRPr 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8315" y="1216767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,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 </a:t>
            </a:r>
            <a:r>
              <a:rPr lang="en-US" dirty="0" err="1"/>
              <a:t>gà</a:t>
            </a:r>
            <a:r>
              <a:rPr lang="en-US" dirty="0"/>
              <a:t>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5902" y="1120776"/>
            <a:ext cx="844550" cy="841374"/>
            <a:chOff x="2051720" y="1059582"/>
            <a:chExt cx="854993" cy="837410"/>
          </a:xfrm>
        </p:grpSpPr>
        <p:pic>
          <p:nvPicPr>
            <p:cNvPr id="5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276847" y="1155121"/>
              <a:ext cx="5669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en-US" sz="3600" b="1"/>
                <a:t>1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563645" y="2343150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2863" y="3257550"/>
            <a:ext cx="6144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 smtClean="0"/>
              <a:t>gà</a:t>
            </a:r>
            <a:r>
              <a:rPr lang="en-US" dirty="0" smtClean="0"/>
              <a:t>,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85902" y="2154256"/>
            <a:ext cx="844550" cy="841374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276847" y="1155121"/>
              <a:ext cx="5669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en-US" sz="3600" b="1"/>
                <a:t>2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85902" y="3134590"/>
            <a:ext cx="844550" cy="841374"/>
            <a:chOff x="2124513" y="1059582"/>
            <a:chExt cx="854993" cy="837410"/>
          </a:xfrm>
        </p:grpSpPr>
        <p:pic>
          <p:nvPicPr>
            <p:cNvPr id="13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13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276847" y="1155121"/>
              <a:ext cx="5669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en-US" sz="36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082386" y="2114550"/>
            <a:ext cx="69792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0000"/>
                </a:solidFill>
              </a:rPr>
              <a:t>BÀI: </a:t>
            </a:r>
            <a:r>
              <a:rPr lang="en-US" altLang="en-US" sz="4800" dirty="0" smtClean="0">
                <a:solidFill>
                  <a:srgbClr val="FF0000"/>
                </a:solidFill>
              </a:rPr>
              <a:t>CHĂM SÓC GÀ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43000" y="1200150"/>
            <a:ext cx="617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/>
              <a:t>KĨ THUẬT</a:t>
            </a:r>
          </a:p>
        </p:txBody>
      </p:sp>
    </p:spTree>
    <p:extLst>
      <p:ext uri="{BB962C8B-B14F-4D97-AF65-F5344CB8AC3E}">
        <p14:creationId xmlns:p14="http://schemas.microsoft.com/office/powerpoint/2010/main" val="16943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457200" y="209550"/>
            <a:ext cx="788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B4"/>
                </a:solidFill>
              </a:rPr>
              <a:t>1. </a:t>
            </a:r>
            <a:r>
              <a:rPr lang="en-US" altLang="en-US" dirty="0" err="1">
                <a:solidFill>
                  <a:srgbClr val="0000B4"/>
                </a:solidFill>
              </a:rPr>
              <a:t>Mục</a:t>
            </a:r>
            <a:r>
              <a:rPr lang="en-US" altLang="en-US" dirty="0">
                <a:solidFill>
                  <a:srgbClr val="0000B4"/>
                </a:solidFill>
              </a:rPr>
              <a:t> </a:t>
            </a:r>
            <a:r>
              <a:rPr lang="en-US" altLang="en-US" dirty="0" err="1">
                <a:solidFill>
                  <a:srgbClr val="0000B4"/>
                </a:solidFill>
              </a:rPr>
              <a:t>đích</a:t>
            </a:r>
            <a:r>
              <a:rPr lang="en-US" altLang="en-US" dirty="0">
                <a:solidFill>
                  <a:srgbClr val="0000B4"/>
                </a:solidFill>
              </a:rPr>
              <a:t>, </a:t>
            </a:r>
            <a:r>
              <a:rPr lang="en-US" altLang="en-US" dirty="0" err="1" smtClean="0">
                <a:solidFill>
                  <a:srgbClr val="0000B4"/>
                </a:solidFill>
              </a:rPr>
              <a:t>tác</a:t>
            </a:r>
            <a:r>
              <a:rPr lang="en-US" altLang="en-US" dirty="0" smtClean="0">
                <a:solidFill>
                  <a:srgbClr val="0000B4"/>
                </a:solidFill>
              </a:rPr>
              <a:t> </a:t>
            </a:r>
            <a:r>
              <a:rPr lang="en-US" altLang="en-US" dirty="0" err="1" smtClean="0">
                <a:solidFill>
                  <a:srgbClr val="0000B4"/>
                </a:solidFill>
              </a:rPr>
              <a:t>dụng</a:t>
            </a:r>
            <a:r>
              <a:rPr lang="en-US" altLang="en-US" dirty="0" smtClean="0">
                <a:solidFill>
                  <a:srgbClr val="0000B4"/>
                </a:solidFill>
              </a:rPr>
              <a:t> </a:t>
            </a:r>
            <a:r>
              <a:rPr lang="en-US" altLang="en-US" dirty="0" err="1" smtClean="0">
                <a:solidFill>
                  <a:srgbClr val="0000B4"/>
                </a:solidFill>
              </a:rPr>
              <a:t>của</a:t>
            </a:r>
            <a:r>
              <a:rPr lang="en-US" altLang="en-US" dirty="0" smtClean="0">
                <a:solidFill>
                  <a:srgbClr val="0000B4"/>
                </a:solidFill>
              </a:rPr>
              <a:t> </a:t>
            </a:r>
            <a:r>
              <a:rPr lang="en-US" altLang="en-US" dirty="0" err="1">
                <a:solidFill>
                  <a:srgbClr val="0000B4"/>
                </a:solidFill>
              </a:rPr>
              <a:t>việc</a:t>
            </a:r>
            <a:r>
              <a:rPr lang="en-US" altLang="en-US" dirty="0">
                <a:solidFill>
                  <a:srgbClr val="0000B4"/>
                </a:solidFill>
              </a:rPr>
              <a:t> </a:t>
            </a:r>
            <a:r>
              <a:rPr lang="en-US" altLang="en-US" dirty="0" err="1" smtClean="0">
                <a:solidFill>
                  <a:srgbClr val="0000B4"/>
                </a:solidFill>
              </a:rPr>
              <a:t>chăm</a:t>
            </a:r>
            <a:r>
              <a:rPr lang="en-US" altLang="en-US" dirty="0" smtClean="0">
                <a:solidFill>
                  <a:srgbClr val="0000B4"/>
                </a:solidFill>
              </a:rPr>
              <a:t> </a:t>
            </a:r>
            <a:r>
              <a:rPr lang="en-US" altLang="en-US" dirty="0" err="1" smtClean="0">
                <a:solidFill>
                  <a:srgbClr val="0000B4"/>
                </a:solidFill>
              </a:rPr>
              <a:t>sóc</a:t>
            </a:r>
            <a:r>
              <a:rPr lang="en-US" altLang="en-US" dirty="0" smtClean="0">
                <a:solidFill>
                  <a:srgbClr val="0000B4"/>
                </a:solidFill>
              </a:rPr>
              <a:t> </a:t>
            </a:r>
            <a:r>
              <a:rPr lang="en-US" altLang="en-US" dirty="0" err="1" smtClean="0">
                <a:solidFill>
                  <a:srgbClr val="0000B4"/>
                </a:solidFill>
              </a:rPr>
              <a:t>gà</a:t>
            </a:r>
            <a:r>
              <a:rPr lang="en-US" altLang="en-US" dirty="0">
                <a:solidFill>
                  <a:srgbClr val="0000B4"/>
                </a:solidFill>
              </a:rPr>
              <a:t>. 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374073" y="429558"/>
            <a:ext cx="39624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vi-VN" sz="1400" dirty="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1400" dirty="0">
                <a:solidFill>
                  <a:srgbClr val="99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460664" y="1352367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sưởi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lùa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,...</a:t>
            </a:r>
            <a:r>
              <a:rPr lang="en-US" altLang="vi-VN" sz="1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476250" y="2580005"/>
            <a:ext cx="784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1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khoẻ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nâng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467591" y="213889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0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876800" y="74295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04800" y="13335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2/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endParaRPr lang="en-US" altLang="vi-VN" sz="2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8600" y="1276350"/>
            <a:ext cx="739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Sưởi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con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ngộ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28600" y="74295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</a:rPr>
              <a:t>- Nêu tên các công việc chăm sóc gà .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04800" y="1068388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a/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Sưởi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con</a:t>
            </a:r>
            <a:endParaRPr lang="en-US" altLang="vi-VN" sz="2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8600" y="1847145"/>
            <a:ext cx="78342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sưởi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con, </a:t>
            </a:r>
            <a:r>
              <a:rPr lang="en-US" altLang="vi-VN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(do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ấp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trứng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) ? 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35324" y="2836769"/>
            <a:ext cx="8603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ruột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57200" y="1588311"/>
            <a:ext cx="6610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sưởi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con.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408971" y="2393617"/>
            <a:ext cx="5915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  <a:buFontTx/>
              <a:buChar char="-"/>
            </a:pPr>
            <a:r>
              <a:rPr lang="en-US" altLang="vi-VN" sz="2400" dirty="0" err="1" smtClean="0">
                <a:solidFill>
                  <a:srgbClr val="9900CC"/>
                </a:solidFill>
                <a:latin typeface="Times New Roman" panose="02020603050405020304" pitchFamily="18" charset="0"/>
              </a:rPr>
              <a:t>Sưởi</a:t>
            </a:r>
            <a:r>
              <a:rPr lang="en-US" altLang="vi-VN" sz="24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4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 smtClean="0">
                <a:solidFill>
                  <a:srgbClr val="9900CC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vi-VN" sz="24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 than, </a:t>
            </a:r>
            <a:r>
              <a:rPr lang="en-US" altLang="vi-VN" sz="2400" dirty="0" err="1" smtClean="0">
                <a:solidFill>
                  <a:srgbClr val="9900CC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vi-VN" sz="24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7" descr="FD96CD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0" t="7576" r="8121" b="81818"/>
          <a:stretch>
            <a:fillRect/>
          </a:stretch>
        </p:blipFill>
        <p:spPr bwMode="auto">
          <a:xfrm>
            <a:off x="238461" y="1696740"/>
            <a:ext cx="3276600" cy="23622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0"/>
            <a:ext cx="4114800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42950"/>
            <a:ext cx="4156364" cy="27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398318" y="166985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b/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ẩm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endParaRPr lang="en-US" altLang="vi-VN" sz="2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381000" y="81915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ẩm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81000" y="1440873"/>
            <a:ext cx="8001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vi-VN" sz="28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9900CC"/>
                </a:solidFill>
                <a:latin typeface="Times New Roman" panose="02020603050405020304" pitchFamily="18" charset="0"/>
              </a:rPr>
              <a:t>chuồng</a:t>
            </a:r>
            <a:r>
              <a:rPr lang="en-US" altLang="vi-VN" sz="24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Chuồng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ráo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thoáng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lùa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chuồng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sương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sưởi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3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0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5350"/>
            <a:ext cx="421208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A TOTO - Copy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95350"/>
            <a:ext cx="4089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79&quot;&gt;&lt;object type=&quot;3&quot; unique_id=&quot;10481&quot;&gt;&lt;property id=&quot;20148&quot; value=&quot;5&quot;/&gt;&lt;property id=&quot;20300&quot; value=&quot;Slide 1&quot;/&gt;&lt;property id=&quot;20307&quot; value=&quot;304&quot;/&gt;&lt;/object&gt;&lt;object type=&quot;3&quot; unique_id=&quot;10482&quot;&gt;&lt;property id=&quot;20148&quot; value=&quot;5&quot;/&gt;&lt;property id=&quot;20300&quot; value=&quot;Slide 2&quot;/&gt;&lt;property id=&quot;20307&quot; value=&quot;258&quot;/&gt;&lt;/object&gt;&lt;object type=&quot;3&quot; unique_id=&quot;10483&quot;&gt;&lt;property id=&quot;20148&quot; value=&quot;5&quot;/&gt;&lt;property id=&quot;20300&quot; value=&quot;Slide 3&quot;/&gt;&lt;property id=&quot;20307&quot; value=&quot;264&quot;/&gt;&lt;/object&gt;&lt;object type=&quot;3&quot; unique_id=&quot;10484&quot;&gt;&lt;property id=&quot;20148&quot; value=&quot;5&quot;/&gt;&lt;property id=&quot;20300&quot; value=&quot;Slide 4&quot;/&gt;&lt;property id=&quot;20307&quot; value=&quot;293&quot;/&gt;&lt;/object&gt;&lt;object type=&quot;3&quot; unique_id=&quot;10485&quot;&gt;&lt;property id=&quot;20148&quot; value=&quot;5&quot;/&gt;&lt;property id=&quot;20300&quot; value=&quot;Slide 5&quot;/&gt;&lt;property id=&quot;20307&quot; value=&quot;284&quot;/&gt;&lt;/object&gt;&lt;object type=&quot;3&quot; unique_id=&quot;10486&quot;&gt;&lt;property id=&quot;20148&quot; value=&quot;5&quot;/&gt;&lt;property id=&quot;20300&quot; value=&quot;Slide 6&quot;/&gt;&lt;property id=&quot;20307&quot; value=&quot;279&quot;/&gt;&lt;/object&gt;&lt;object type=&quot;3&quot; unique_id=&quot;10487&quot;&gt;&lt;property id=&quot;20148&quot; value=&quot;5&quot;/&gt;&lt;property id=&quot;20300&quot; value=&quot;Slide 7&quot;/&gt;&lt;property id=&quot;20307&quot; value=&quot;280&quot;/&gt;&lt;/object&gt;&lt;object type=&quot;3&quot; unique_id=&quot;10488&quot;&gt;&lt;property id=&quot;20148&quot; value=&quot;5&quot;/&gt;&lt;property id=&quot;20300&quot; value=&quot;Slide 8&quot;/&gt;&lt;property id=&quot;20307&quot; value=&quot;303&quot;/&gt;&lt;/object&gt;&lt;object type=&quot;3&quot; unique_id=&quot;10489&quot;&gt;&lt;property id=&quot;20148&quot; value=&quot;5&quot;/&gt;&lt;property id=&quot;20300&quot; value=&quot;Slide 9&quot;/&gt;&lt;property id=&quot;20307&quot; value=&quot;281&quot;/&gt;&lt;/object&gt;&lt;object type=&quot;3&quot; unique_id=&quot;10490&quot;&gt;&lt;property id=&quot;20148&quot; value=&quot;5&quot;/&gt;&lt;property id=&quot;20300&quot; value=&quot;Slide 10&quot;/&gt;&lt;property id=&quot;20307&quot; value=&quot;265&quot;/&gt;&lt;/object&gt;&lt;object type=&quot;3&quot; unique_id=&quot;10491&quot;&gt;&lt;property id=&quot;20148&quot; value=&quot;5&quot;/&gt;&lt;property id=&quot;20300&quot; value=&quot;Slide 11&quot;/&gt;&lt;property id=&quot;20307&quot; value=&quot;300&quot;/&gt;&lt;/object&gt;&lt;object type=&quot;3&quot; unique_id=&quot;10492&quot;&gt;&lt;property id=&quot;20148&quot; value=&quot;5&quot;/&gt;&lt;property id=&quot;20300&quot; value=&quot;Slide 12&quot;/&gt;&lt;property id=&quot;20307&quot; value=&quot;301&quot;/&gt;&lt;/object&gt;&lt;object type=&quot;3&quot; unique_id=&quot;10493&quot;&gt;&lt;property id=&quot;20148&quot; value=&quot;5&quot;/&gt;&lt;property id=&quot;20300&quot; value=&quot;Slide 13&quot;/&gt;&lt;property id=&quot;20307&quot; value=&quot;309&quot;/&gt;&lt;/object&gt;&lt;object type=&quot;3&quot; unique_id=&quot;10494&quot;&gt;&lt;property id=&quot;20148&quot; value=&quot;5&quot;/&gt;&lt;property id=&quot;20300&quot; value=&quot;Slide 14&quot;/&gt;&lt;property id=&quot;20307&quot; value=&quot;308&quot;/&gt;&lt;/object&gt;&lt;/object&gt;&lt;object type=&quot;8&quot; unique_id=&quot;105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</TotalTime>
  <Words>839</Words>
  <Application>Microsoft Office PowerPoint</Application>
  <PresentationFormat>On-screen Show (16:9)</PresentationFormat>
  <Paragraphs>71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UTM Colossalis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Windows User</cp:lastModifiedBy>
  <cp:revision>204</cp:revision>
  <dcterms:created xsi:type="dcterms:W3CDTF">2004-12-09T20:03:04Z</dcterms:created>
  <dcterms:modified xsi:type="dcterms:W3CDTF">2022-01-22T14:09:23Z</dcterms:modified>
</cp:coreProperties>
</file>