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1" r:id="rId2"/>
    <p:sldId id="336" r:id="rId3"/>
    <p:sldId id="334" r:id="rId4"/>
    <p:sldId id="282" r:id="rId5"/>
    <p:sldId id="302" r:id="rId6"/>
    <p:sldId id="337" r:id="rId7"/>
    <p:sldId id="338" r:id="rId8"/>
    <p:sldId id="303" r:id="rId9"/>
    <p:sldId id="342" r:id="rId10"/>
    <p:sldId id="340" r:id="rId11"/>
    <p:sldId id="304" r:id="rId12"/>
    <p:sldId id="317" r:id="rId13"/>
    <p:sldId id="332" r:id="rId14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38C"/>
    <a:srgbClr val="FF3300"/>
    <a:srgbClr val="07443C"/>
    <a:srgbClr val="E5FFE5"/>
    <a:srgbClr val="D9FFD9"/>
    <a:srgbClr val="FF6600"/>
    <a:srgbClr val="CA520A"/>
    <a:srgbClr val="3086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3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838AB-85A9-440F-BF0F-A3A1EC1DA239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E78E2-18C1-4EEB-BA27-78770F185C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52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01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Với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KĐ </a:t>
            </a:r>
            <a:r>
              <a:rPr lang="en-US" baseline="0" dirty="0" err="1"/>
              <a:t>này</a:t>
            </a:r>
            <a:r>
              <a:rPr lang="en-US" baseline="0" dirty="0"/>
              <a:t> </a:t>
            </a:r>
            <a:r>
              <a:rPr lang="en-US" dirty="0"/>
              <a:t>GV </a:t>
            </a:r>
            <a:r>
              <a:rPr lang="en-US" dirty="0" err="1"/>
              <a:t>có</a:t>
            </a:r>
            <a:r>
              <a:rPr lang="en-US" baseline="0" dirty="0"/>
              <a:t> </a:t>
            </a:r>
            <a:r>
              <a:rPr lang="en-US" baseline="0" dirty="0" err="1"/>
              <a:t>thể</a:t>
            </a:r>
            <a:r>
              <a:rPr lang="en-US" baseline="0" dirty="0"/>
              <a:t> </a:t>
            </a:r>
            <a:r>
              <a:rPr lang="en-US" dirty="0" err="1"/>
              <a:t>tạo</a:t>
            </a:r>
            <a:r>
              <a:rPr lang="en-US" baseline="0" dirty="0"/>
              <a:t> </a:t>
            </a:r>
            <a:r>
              <a:rPr lang="en-US" baseline="0" dirty="0" err="1"/>
              <a:t>bài</a:t>
            </a:r>
            <a:r>
              <a:rPr lang="en-US" baseline="0" dirty="0"/>
              <a:t> </a:t>
            </a:r>
            <a:r>
              <a:rPr lang="en-US" baseline="0" dirty="0" err="1"/>
              <a:t>tập</a:t>
            </a:r>
            <a:r>
              <a:rPr lang="en-US" baseline="0" dirty="0"/>
              <a:t> </a:t>
            </a:r>
            <a:r>
              <a:rPr lang="en-US" baseline="0" dirty="0" err="1"/>
              <a:t>trên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mềm</a:t>
            </a:r>
            <a:r>
              <a:rPr lang="en-US" baseline="0" dirty="0"/>
              <a:t> </a:t>
            </a:r>
            <a:r>
              <a:rPr lang="en-US" baseline="0" dirty="0" err="1"/>
              <a:t>Quizziz</a:t>
            </a:r>
            <a:r>
              <a:rPr lang="en-US" baseline="0" dirty="0"/>
              <a:t> </a:t>
            </a:r>
            <a:r>
              <a:rPr lang="en-US" baseline="0" dirty="0" err="1"/>
              <a:t>dưới</a:t>
            </a:r>
            <a:r>
              <a:rPr lang="en-US" baseline="0" dirty="0"/>
              <a:t> </a:t>
            </a:r>
            <a:r>
              <a:rPr lang="en-US" baseline="0" dirty="0" err="1"/>
              <a:t>dạng</a:t>
            </a:r>
            <a:r>
              <a:rPr lang="en-US" baseline="0" dirty="0"/>
              <a:t> </a:t>
            </a:r>
            <a:r>
              <a:rPr lang="en-US" baseline="0" dirty="0" err="1"/>
              <a:t>câu</a:t>
            </a:r>
            <a:r>
              <a:rPr lang="en-US" baseline="0" dirty="0"/>
              <a:t> </a:t>
            </a:r>
            <a:r>
              <a:rPr lang="en-US" baseline="0" dirty="0" err="1"/>
              <a:t>trả</a:t>
            </a:r>
            <a:r>
              <a:rPr lang="en-US" baseline="0" dirty="0"/>
              <a:t> </a:t>
            </a:r>
            <a:r>
              <a:rPr lang="en-US" baseline="0" dirty="0" err="1"/>
              <a:t>lời</a:t>
            </a:r>
            <a:r>
              <a:rPr lang="en-US" baseline="0" dirty="0"/>
              <a:t> </a:t>
            </a:r>
            <a:r>
              <a:rPr lang="en-US" baseline="0" dirty="0" err="1"/>
              <a:t>ngắn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856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629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FA826-E658-4CB5-A9AD-3C9DEA137DE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590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01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01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01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FA826-E658-4CB5-A9AD-3C9DEA137DE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327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9085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37458" y="265370"/>
            <a:ext cx="10515600" cy="632402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C721-00F0-49A5-8986-DFDB39C600B4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5C5-05D3-4171-9F3F-3701313637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736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78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7" r:id="rId3"/>
    <p:sldLayoutId id="2147483658" r:id="rId4"/>
  </p:sldLayoutIdLst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1"/>
          <p:cNvSpPr txBox="1"/>
          <p:nvPr/>
        </p:nvSpPr>
        <p:spPr bwMode="auto">
          <a:xfrm>
            <a:off x="5328576" y="4118564"/>
            <a:ext cx="15334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typeface="Arial" panose="020B0604020202020204" pitchFamily="34" charset="0"/>
              <a:buNone/>
              <a:defRPr sz="6000">
                <a:solidFill>
                  <a:schemeClr val="bg2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8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lang="zh-CN" altLang="en-US" sz="8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2">
            <a:extLst>
              <a:ext uri="{FF2B5EF4-FFF2-40B4-BE49-F238E27FC236}">
                <a16:creationId xmlns:a16="http://schemas.microsoft.com/office/drawing/2014/main" id="{C4B323E5-48D9-4AF0-A1F0-830C0CF0BFB9}"/>
              </a:ext>
            </a:extLst>
          </p:cNvPr>
          <p:cNvGrpSpPr/>
          <p:nvPr/>
        </p:nvGrpSpPr>
        <p:grpSpPr>
          <a:xfrm>
            <a:off x="2382777" y="2137445"/>
            <a:ext cx="7585945" cy="1023870"/>
            <a:chOff x="2538591" y="1678450"/>
            <a:chExt cx="3945223" cy="1023870"/>
          </a:xfrm>
        </p:grpSpPr>
        <p:sp>
          <p:nvSpPr>
            <p:cNvPr id="8" name="文本框 3">
              <a:extLst>
                <a:ext uri="{FF2B5EF4-FFF2-40B4-BE49-F238E27FC236}">
                  <a16:creationId xmlns:a16="http://schemas.microsoft.com/office/drawing/2014/main" id="{09460B6B-2E9E-435E-A6C7-27E9AD9B25C6}"/>
                </a:ext>
              </a:extLst>
            </p:cNvPr>
            <p:cNvSpPr txBox="1"/>
            <p:nvPr/>
          </p:nvSpPr>
          <p:spPr>
            <a:xfrm>
              <a:off x="2538591" y="1678450"/>
              <a:ext cx="394522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KHỞI ĐỘNG</a:t>
              </a:r>
              <a:endParaRPr lang="zh-CN" altLang="en-US" sz="6000" b="1" dirty="0">
                <a:ln w="85725">
                  <a:solidFill>
                    <a:srgbClr val="FDFDFD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9" name="文本框 42">
              <a:extLst>
                <a:ext uri="{FF2B5EF4-FFF2-40B4-BE49-F238E27FC236}">
                  <a16:creationId xmlns:a16="http://schemas.microsoft.com/office/drawing/2014/main" id="{BF3B8795-B81B-4FBE-95AC-1E8BAA69ED62}"/>
                </a:ext>
              </a:extLst>
            </p:cNvPr>
            <p:cNvSpPr txBox="1"/>
            <p:nvPr/>
          </p:nvSpPr>
          <p:spPr>
            <a:xfrm>
              <a:off x="2538591" y="1686657"/>
              <a:ext cx="394522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 dirty="0">
                  <a:solidFill>
                    <a:srgbClr val="07443C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KHỞI ĐỘNG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665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676400" y="230872"/>
            <a:ext cx="8915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latin typeface="Times New Roman" panose="02020603050405020304" pitchFamily="18" charset="0"/>
              </a:rPr>
              <a:t>	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69kg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69%.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</p:txBody>
      </p:sp>
      <p:graphicFrame>
        <p:nvGraphicFramePr>
          <p:cNvPr id="16453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716857"/>
              </p:ext>
            </p:extLst>
          </p:nvPr>
        </p:nvGraphicFramePr>
        <p:xfrm>
          <a:off x="2770496" y="2443102"/>
          <a:ext cx="6373504" cy="4267200"/>
        </p:xfrm>
        <a:graphic>
          <a:graphicData uri="http://schemas.openxmlformats.org/drawingml/2006/table">
            <a:tbl>
              <a:tblPr/>
              <a:tblGrid>
                <a:gridCol w="3186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6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6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Thóc</a:t>
                      </a: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(kg)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Gạo (kg)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9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454" name="Text Box 70"/>
          <p:cNvSpPr txBox="1">
            <a:spLocks noChangeArrowheads="1"/>
          </p:cNvSpPr>
          <p:nvPr/>
        </p:nvSpPr>
        <p:spPr bwMode="auto">
          <a:xfrm>
            <a:off x="6134100" y="3890928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103,5</a:t>
            </a:r>
          </a:p>
        </p:txBody>
      </p:sp>
      <p:sp>
        <p:nvSpPr>
          <p:cNvPr id="16455" name="Text Box 71"/>
          <p:cNvSpPr txBox="1">
            <a:spLocks noChangeArrowheads="1"/>
          </p:cNvSpPr>
          <p:nvPr/>
        </p:nvSpPr>
        <p:spPr bwMode="auto">
          <a:xfrm>
            <a:off x="6134100" y="4598536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86,25</a:t>
            </a:r>
          </a:p>
        </p:txBody>
      </p:sp>
      <p:sp>
        <p:nvSpPr>
          <p:cNvPr id="16456" name="Text Box 72"/>
          <p:cNvSpPr txBox="1">
            <a:spLocks noChangeArrowheads="1"/>
          </p:cNvSpPr>
          <p:nvPr/>
        </p:nvSpPr>
        <p:spPr bwMode="auto">
          <a:xfrm>
            <a:off x="6045389" y="5300211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75,9</a:t>
            </a:r>
          </a:p>
        </p:txBody>
      </p:sp>
      <p:sp>
        <p:nvSpPr>
          <p:cNvPr id="16457" name="Text Box 73"/>
          <p:cNvSpPr txBox="1">
            <a:spLocks noChangeArrowheads="1"/>
          </p:cNvSpPr>
          <p:nvPr/>
        </p:nvSpPr>
        <p:spPr bwMode="auto">
          <a:xfrm>
            <a:off x="6134100" y="6013752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60,72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99679" y="3124453"/>
            <a:ext cx="14603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69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7689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454" grpId="0"/>
      <p:bldP spid="16455" grpId="0"/>
      <p:bldP spid="16456" grpId="0"/>
      <p:bldP spid="16457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1"/>
          <p:cNvSpPr txBox="1"/>
          <p:nvPr/>
        </p:nvSpPr>
        <p:spPr bwMode="auto">
          <a:xfrm>
            <a:off x="5328576" y="4118564"/>
            <a:ext cx="15334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typeface="Arial" panose="020B0604020202020204" pitchFamily="34" charset="0"/>
              <a:buNone/>
              <a:defRPr sz="6000">
                <a:solidFill>
                  <a:schemeClr val="bg2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8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 lang="zh-CN" altLang="en-US" sz="8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2">
            <a:extLst>
              <a:ext uri="{FF2B5EF4-FFF2-40B4-BE49-F238E27FC236}">
                <a16:creationId xmlns:a16="http://schemas.microsoft.com/office/drawing/2014/main" id="{C4B323E5-48D9-4AF0-A1F0-830C0CF0BFB9}"/>
              </a:ext>
            </a:extLst>
          </p:cNvPr>
          <p:cNvGrpSpPr/>
          <p:nvPr/>
        </p:nvGrpSpPr>
        <p:grpSpPr>
          <a:xfrm>
            <a:off x="2382775" y="2137445"/>
            <a:ext cx="7588636" cy="1015999"/>
            <a:chOff x="2538591" y="1678450"/>
            <a:chExt cx="3946621" cy="1015999"/>
          </a:xfrm>
        </p:grpSpPr>
        <p:sp>
          <p:nvSpPr>
            <p:cNvPr id="8" name="文本框 3">
              <a:extLst>
                <a:ext uri="{FF2B5EF4-FFF2-40B4-BE49-F238E27FC236}">
                  <a16:creationId xmlns:a16="http://schemas.microsoft.com/office/drawing/2014/main" id="{09460B6B-2E9E-435E-A6C7-27E9AD9B25C6}"/>
                </a:ext>
              </a:extLst>
            </p:cNvPr>
            <p:cNvSpPr txBox="1"/>
            <p:nvPr/>
          </p:nvSpPr>
          <p:spPr>
            <a:xfrm>
              <a:off x="2538591" y="1678450"/>
              <a:ext cx="394522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VẬN DỤNG</a:t>
              </a:r>
              <a:endParaRPr lang="zh-CN" altLang="en-US" sz="6000" b="1" dirty="0">
                <a:ln w="85725">
                  <a:solidFill>
                    <a:srgbClr val="FDFDFD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9" name="文本框 42">
              <a:extLst>
                <a:ext uri="{FF2B5EF4-FFF2-40B4-BE49-F238E27FC236}">
                  <a16:creationId xmlns:a16="http://schemas.microsoft.com/office/drawing/2014/main" id="{BF3B8795-B81B-4FBE-95AC-1E8BAA69ED62}"/>
                </a:ext>
              </a:extLst>
            </p:cNvPr>
            <p:cNvSpPr txBox="1"/>
            <p:nvPr/>
          </p:nvSpPr>
          <p:spPr>
            <a:xfrm>
              <a:off x="2539989" y="1678786"/>
              <a:ext cx="394522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solidFill>
                    <a:srgbClr val="07443C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VẬN DỤNG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672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18698" y="1364776"/>
            <a:ext cx="111092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248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42">
            <a:extLst>
              <a:ext uri="{FF2B5EF4-FFF2-40B4-BE49-F238E27FC236}">
                <a16:creationId xmlns:a16="http://schemas.microsoft.com/office/drawing/2014/main" id="{BF3B8795-B81B-4FBE-95AC-1E8BAA69ED62}"/>
              </a:ext>
            </a:extLst>
          </p:cNvPr>
          <p:cNvSpPr txBox="1"/>
          <p:nvPr/>
        </p:nvSpPr>
        <p:spPr>
          <a:xfrm>
            <a:off x="2314535" y="1741659"/>
            <a:ext cx="7585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err="1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Chuẩn</a:t>
            </a:r>
            <a:r>
              <a:rPr lang="en-US" altLang="zh-CN" sz="4000" b="1" dirty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000" b="1" dirty="0" err="1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bị</a:t>
            </a:r>
            <a:r>
              <a:rPr lang="en-US" altLang="zh-CN" sz="4000" b="1" dirty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000" b="1" dirty="0" err="1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bài</a:t>
            </a:r>
            <a:r>
              <a:rPr lang="en-US" altLang="zh-CN" sz="4000" b="1" dirty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000" b="1" dirty="0" err="1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Sau</a:t>
            </a:r>
            <a:r>
              <a:rPr lang="en-US" altLang="zh-CN" sz="4000" b="1" dirty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: </a:t>
            </a:r>
          </a:p>
          <a:p>
            <a:pPr algn="ctr"/>
            <a:r>
              <a:rPr lang="en-US" altLang="zh-CN" sz="4000" b="1" dirty="0" err="1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Hình</a:t>
            </a:r>
            <a:r>
              <a:rPr lang="en-US" altLang="zh-CN" sz="4000" b="1" dirty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tam </a:t>
            </a:r>
            <a:r>
              <a:rPr lang="en-US" altLang="zh-CN" sz="4000" b="1" dirty="0" err="1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giác</a:t>
            </a:r>
            <a:r>
              <a:rPr lang="en-US" altLang="zh-CN" sz="4000" b="1" dirty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(</a:t>
            </a:r>
            <a:r>
              <a:rPr lang="en-US" altLang="zh-CN" sz="4000" b="1" dirty="0" err="1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trang</a:t>
            </a:r>
            <a:r>
              <a:rPr lang="en-US" altLang="zh-CN" sz="4000" b="1" dirty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85).</a:t>
            </a:r>
          </a:p>
        </p:txBody>
      </p:sp>
    </p:spTree>
    <p:extLst>
      <p:ext uri="{BB962C8B-B14F-4D97-AF65-F5344CB8AC3E}">
        <p14:creationId xmlns:p14="http://schemas.microsoft.com/office/powerpoint/2010/main" val="318680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8610600" cy="169064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2438C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69598" y="1977978"/>
            <a:ext cx="5092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2438C"/>
                </a:solidFill>
                <a:cs typeface="Arial" panose="020B0604020202020204" pitchFamily="34" charset="0"/>
              </a:rPr>
              <a:t>a)  126,45 + 796,892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714698" y="1977978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456898" y="2932065"/>
            <a:ext cx="518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2438C"/>
                </a:solidFill>
                <a:cs typeface="Arial" panose="020B0604020202020204" pitchFamily="34" charset="0"/>
              </a:rPr>
              <a:t>b)  352,19 – 189,471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476698" y="2862215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2438C"/>
                </a:solidFill>
                <a:cs typeface="Arial" panose="020B0604020202020204" pitchFamily="34" charset="0"/>
              </a:rPr>
              <a:t> </a:t>
            </a: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162, 719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629098" y="1965278"/>
            <a:ext cx="220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 923,342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456898" y="3852815"/>
            <a:ext cx="464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c)   75,54  x   39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476698" y="3832178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2438C"/>
                </a:solidFill>
                <a:cs typeface="Arial" panose="020B0604020202020204" pitchFamily="34" charset="0"/>
              </a:rPr>
              <a:t> </a:t>
            </a: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2 946,06</a:t>
            </a:r>
            <a:r>
              <a:rPr lang="en-US" sz="3600" b="1">
                <a:solidFill>
                  <a:srgbClr val="02438C"/>
                </a:solidFill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533098" y="4810078"/>
            <a:ext cx="396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d)  308,85 : 14,5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403798" y="4735465"/>
            <a:ext cx="1358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 21,3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714698" y="286221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714698" y="3870278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6714698" y="479896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89515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  <p:bldP spid="10246" grpId="0"/>
      <p:bldP spid="10247" grpId="0"/>
      <p:bldP spid="10248" grpId="0"/>
      <p:bldP spid="10249" grpId="0"/>
      <p:bldP spid="10250" grpId="0"/>
      <p:bldP spid="10251" grpId="0"/>
      <p:bldP spid="10252" grpId="0"/>
      <p:bldP spid="10253" grpId="0"/>
      <p:bldP spid="102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36"/>
          <p:cNvSpPr txBox="1">
            <a:spLocks noChangeArrowheads="1"/>
          </p:cNvSpPr>
          <p:nvPr/>
        </p:nvSpPr>
        <p:spPr bwMode="auto">
          <a:xfrm>
            <a:off x="4424221" y="4369899"/>
            <a:ext cx="352355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Sách</a:t>
            </a:r>
            <a:r>
              <a:rPr lang="en-US" altLang="zh-CN" sz="2800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giáo</a:t>
            </a:r>
            <a:r>
              <a:rPr lang="en-US" altLang="zh-CN" sz="2800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khoa</a:t>
            </a:r>
            <a:r>
              <a:rPr lang="en-US" altLang="zh-CN" sz="2800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trang</a:t>
            </a:r>
            <a:r>
              <a:rPr lang="en-US" altLang="zh-CN" sz="2800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82</a:t>
            </a:r>
            <a:endParaRPr lang="zh-CN" altLang="en-US" sz="2800" dirty="0">
              <a:solidFill>
                <a:schemeClr val="tx2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42">
            <a:extLst>
              <a:ext uri="{FF2B5EF4-FFF2-40B4-BE49-F238E27FC236}">
                <a16:creationId xmlns:a16="http://schemas.microsoft.com/office/drawing/2014/main" id="{657E0F61-00ED-45F4-A544-C50BB3F7A855}"/>
              </a:ext>
            </a:extLst>
          </p:cNvPr>
          <p:cNvSpPr txBox="1"/>
          <p:nvPr/>
        </p:nvSpPr>
        <p:spPr>
          <a:xfrm>
            <a:off x="2491962" y="1894059"/>
            <a:ext cx="75859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SỬ DỤNG MÁY TÍNH BỎ TÚI ĐỂ GIẢI TOÁN VỀ TỈ SỐ PHẦN TRĂM</a:t>
            </a:r>
          </a:p>
        </p:txBody>
      </p:sp>
      <p:sp>
        <p:nvSpPr>
          <p:cNvPr id="3" name="Rectangle 2"/>
          <p:cNvSpPr/>
          <p:nvPr/>
        </p:nvSpPr>
        <p:spPr>
          <a:xfrm>
            <a:off x="5040503" y="849379"/>
            <a:ext cx="30578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  <p:extLst>
      <p:ext uri="{BB962C8B-B14F-4D97-AF65-F5344CB8AC3E}">
        <p14:creationId xmlns:p14="http://schemas.microsoft.com/office/powerpoint/2010/main" val="422028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03732" y="534326"/>
            <a:ext cx="3683924" cy="632402"/>
          </a:xfrm>
          <a:solidFill>
            <a:srgbClr val="D9FFD9"/>
          </a:solidFill>
        </p:spPr>
        <p:txBody>
          <a:bodyPr>
            <a:noAutofit/>
          </a:bodyPr>
          <a:lstStyle/>
          <a:p>
            <a:pPr algn="ctr"/>
            <a:r>
              <a:rPr lang="en-US" altLang="zh-CN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lang="zh-CN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69964" y="1441995"/>
            <a:ext cx="9953211" cy="374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4400" i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-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Biết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sử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dụng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máy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tính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bỏ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túi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để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hỗ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trợ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giải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các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toán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về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tỉ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phần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trăm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Rèn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kĩ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năng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sử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dụng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máy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tính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bỏ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túi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-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Ôn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tập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các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toán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cơ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bản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về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tỉ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phần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trăm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568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1"/>
          <p:cNvSpPr txBox="1"/>
          <p:nvPr/>
        </p:nvSpPr>
        <p:spPr bwMode="auto">
          <a:xfrm>
            <a:off x="5328576" y="4118564"/>
            <a:ext cx="15334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typeface="Arial" panose="020B0604020202020204" pitchFamily="34" charset="0"/>
              <a:buNone/>
              <a:defRPr sz="6000">
                <a:solidFill>
                  <a:schemeClr val="bg2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8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lang="zh-CN" altLang="en-US" sz="8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2">
            <a:extLst>
              <a:ext uri="{FF2B5EF4-FFF2-40B4-BE49-F238E27FC236}">
                <a16:creationId xmlns:a16="http://schemas.microsoft.com/office/drawing/2014/main" id="{C4B323E5-48D9-4AF0-A1F0-830C0CF0BFB9}"/>
              </a:ext>
            </a:extLst>
          </p:cNvPr>
          <p:cNvGrpSpPr/>
          <p:nvPr/>
        </p:nvGrpSpPr>
        <p:grpSpPr>
          <a:xfrm>
            <a:off x="2364303" y="1509372"/>
            <a:ext cx="7585947" cy="1947197"/>
            <a:chOff x="2538590" y="1678450"/>
            <a:chExt cx="3945224" cy="1947197"/>
          </a:xfrm>
        </p:grpSpPr>
        <p:sp>
          <p:nvSpPr>
            <p:cNvPr id="8" name="文本框 3">
              <a:extLst>
                <a:ext uri="{FF2B5EF4-FFF2-40B4-BE49-F238E27FC236}">
                  <a16:creationId xmlns:a16="http://schemas.microsoft.com/office/drawing/2014/main" id="{09460B6B-2E9E-435E-A6C7-27E9AD9B25C6}"/>
                </a:ext>
              </a:extLst>
            </p:cNvPr>
            <p:cNvSpPr txBox="1"/>
            <p:nvPr/>
          </p:nvSpPr>
          <p:spPr>
            <a:xfrm>
              <a:off x="2538591" y="1678450"/>
              <a:ext cx="394522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HÌNH THÀNH </a:t>
              </a:r>
            </a:p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KIẾN THỨC MỚI</a:t>
              </a:r>
              <a:endParaRPr lang="zh-CN" altLang="en-US" sz="6000" b="1" dirty="0">
                <a:ln w="85725">
                  <a:solidFill>
                    <a:srgbClr val="FDFDFD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9" name="文本框 42">
              <a:extLst>
                <a:ext uri="{FF2B5EF4-FFF2-40B4-BE49-F238E27FC236}">
                  <a16:creationId xmlns:a16="http://schemas.microsoft.com/office/drawing/2014/main" id="{BF3B8795-B81B-4FBE-95AC-1E8BAA69ED62}"/>
                </a:ext>
              </a:extLst>
            </p:cNvPr>
            <p:cNvSpPr txBox="1"/>
            <p:nvPr/>
          </p:nvSpPr>
          <p:spPr>
            <a:xfrm>
              <a:off x="2538590" y="1686655"/>
              <a:ext cx="394522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solidFill>
                    <a:srgbClr val="07443C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HÌNH THÀNH</a:t>
              </a:r>
            </a:p>
            <a:p>
              <a:pPr algn="ctr"/>
              <a:r>
                <a:rPr lang="en-US" altLang="zh-CN" sz="6000" b="1">
                  <a:solidFill>
                    <a:srgbClr val="07443C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KIẾN THỨC MỚI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987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-65964" y="456062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en-US" i="1">
              <a:solidFill>
                <a:schemeClr val="hlink"/>
              </a:solidFill>
              <a:latin typeface="VNI-Helve" pitchFamily="2" charset="0"/>
            </a:endParaRPr>
          </a:p>
          <a:p>
            <a:endParaRPr lang="en-US" i="1">
              <a:solidFill>
                <a:schemeClr val="hlink"/>
              </a:solidFill>
              <a:latin typeface="VNI-Helve" pitchFamily="2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105611" y="303662"/>
            <a:ext cx="1097265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a)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Ví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dụ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1:Tính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tỉ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phần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trăm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của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7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và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40.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686636" y="1422991"/>
            <a:ext cx="6248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2438C"/>
                </a:solidFill>
                <a:latin typeface="Times New Roman" panose="02020603050405020304" pitchFamily="18" charset="0"/>
              </a:rPr>
              <a:t>Ta lần lượt ấn các phím :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243088" y="2665863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928888" y="2665863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2033663" y="3123062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614688" y="2665863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300488" y="2665863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986288" y="2665863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900688" y="2656338"/>
            <a:ext cx="43434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Màn hình: 0,175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1852688" y="3504062"/>
            <a:ext cx="7315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Có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thể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lần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lượt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ấn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phím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1243088" y="4332738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1928888" y="4332738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2033663" y="4799462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2614688" y="4332738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3300488" y="4332738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3986288" y="4332738"/>
            <a:ext cx="6858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%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4900688" y="4332738"/>
            <a:ext cx="43434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Màn hình: 17.5</a:t>
            </a:r>
          </a:p>
        </p:txBody>
      </p:sp>
    </p:spTree>
    <p:extLst>
      <p:ext uri="{BB962C8B-B14F-4D97-AF65-F5344CB8AC3E}">
        <p14:creationId xmlns:p14="http://schemas.microsoft.com/office/powerpoint/2010/main" val="278187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/>
      <p:bldP spid="12301" grpId="0"/>
      <p:bldP spid="12302" grpId="0" animBg="1"/>
      <p:bldP spid="12303" grpId="0" animBg="1"/>
      <p:bldP spid="12304" grpId="0" animBg="1"/>
      <p:bldP spid="12305" grpId="0" animBg="1"/>
      <p:bldP spid="12306" grpId="0" animBg="1"/>
      <p:bldP spid="12307" grpId="0" animBg="1"/>
      <p:bldP spid="12308" grpId="0" animBg="1"/>
      <p:bldP spid="12309" grpId="0"/>
      <p:bldP spid="12310" grpId="0" animBg="1"/>
      <p:bldP spid="12311" grpId="0" animBg="1"/>
      <p:bldP spid="12312" grpId="0" animBg="1"/>
      <p:bldP spid="12313" grpId="0" animBg="1"/>
      <p:bldP spid="12314" grpId="0" animBg="1"/>
      <p:bldP spid="12315" grpId="0" animBg="1"/>
      <p:bldP spid="123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LPHRG01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3246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133600" y="7620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buClr>
                <a:schemeClr val="hlink"/>
              </a:buClr>
              <a:buFontTx/>
              <a:buAutoNum type="romanUcPeriod"/>
            </a:pPr>
            <a:endParaRPr lang="en-US" sz="3200" b="1">
              <a:solidFill>
                <a:schemeClr val="hlink"/>
              </a:solidFill>
              <a:latin typeface="Times" panose="02020603050405020304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981200" y="17526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en-US" i="1">
              <a:solidFill>
                <a:schemeClr val="hlink"/>
              </a:solidFill>
              <a:latin typeface="VNI-Helve" pitchFamily="2" charset="0"/>
            </a:endParaRPr>
          </a:p>
          <a:p>
            <a:endParaRPr lang="en-US" i="1">
              <a:solidFill>
                <a:schemeClr val="hlink"/>
              </a:solidFill>
              <a:latin typeface="VNI-Helve" pitchFamily="2" charset="0"/>
            </a:endParaRP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276600" y="152400"/>
            <a:ext cx="6096000" cy="76200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600200" y="204787"/>
            <a:ext cx="701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2438C"/>
                </a:solidFill>
                <a:latin typeface="Times New Roman" panose="02020603050405020304" pitchFamily="18" charset="0"/>
              </a:rPr>
              <a:t>b) Ví dụ 2:Tính 34% của 56.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752600" y="1119187"/>
            <a:ext cx="6248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2438C"/>
                </a:solidFill>
                <a:latin typeface="Times New Roman" panose="02020603050405020304" pitchFamily="18" charset="0"/>
              </a:rPr>
              <a:t>Ta lần lượt ấn các phím :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828800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514600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200400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3886200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572000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5257800" y="2581276"/>
            <a:ext cx="7620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%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324600" y="2581276"/>
            <a:ext cx="42672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Màn hình: 19.04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1600200" y="3697124"/>
            <a:ext cx="8991600" cy="17764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Máy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đã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56 x 34% = 56 x 34 : 100 = 19.04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1752600" y="5857876"/>
            <a:ext cx="83820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Vậy: 34% của 56 là 19,04</a:t>
            </a:r>
          </a:p>
        </p:txBody>
      </p:sp>
    </p:spTree>
    <p:extLst>
      <p:ext uri="{BB962C8B-B14F-4D97-AF65-F5344CB8AC3E}">
        <p14:creationId xmlns:p14="http://schemas.microsoft.com/office/powerpoint/2010/main" val="318489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8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5"/>
                </p:tgtEl>
              </p:cMediaNode>
            </p:audio>
          </p:childTnLst>
        </p:cTn>
      </p:par>
    </p:tnLst>
    <p:bldLst>
      <p:bldP spid="13321" grpId="0"/>
      <p:bldP spid="13322" grpId="0"/>
      <p:bldP spid="13323" grpId="0" animBg="1"/>
      <p:bldP spid="13324" grpId="0" animBg="1"/>
      <p:bldP spid="13326" grpId="0" animBg="1"/>
      <p:bldP spid="13327" grpId="0" animBg="1"/>
      <p:bldP spid="13328" grpId="0" animBg="1"/>
      <p:bldP spid="13329" grpId="0" animBg="1"/>
      <p:bldP spid="13330" grpId="0" animBg="1"/>
      <p:bldP spid="13331" grpId="0" animBg="1"/>
      <p:bldP spid="133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1"/>
          <p:cNvSpPr txBox="1"/>
          <p:nvPr/>
        </p:nvSpPr>
        <p:spPr bwMode="auto">
          <a:xfrm>
            <a:off x="5328576" y="4118564"/>
            <a:ext cx="15334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typeface="Arial" panose="020B0604020202020204" pitchFamily="34" charset="0"/>
              <a:buNone/>
              <a:defRPr sz="6000">
                <a:solidFill>
                  <a:schemeClr val="bg2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8000">
                <a:solidFill>
                  <a:schemeClr val="tx2"/>
                </a:solidFill>
              </a:rPr>
              <a:t>03</a:t>
            </a:r>
            <a:endParaRPr lang="zh-CN" altLang="en-US" sz="8000" dirty="0">
              <a:solidFill>
                <a:schemeClr val="tx2"/>
              </a:solidFill>
            </a:endParaRPr>
          </a:p>
        </p:txBody>
      </p:sp>
      <p:grpSp>
        <p:nvGrpSpPr>
          <p:cNvPr id="7" name="组合 2">
            <a:extLst>
              <a:ext uri="{FF2B5EF4-FFF2-40B4-BE49-F238E27FC236}">
                <a16:creationId xmlns:a16="http://schemas.microsoft.com/office/drawing/2014/main" id="{C4B323E5-48D9-4AF0-A1F0-830C0CF0BFB9}"/>
              </a:ext>
            </a:extLst>
          </p:cNvPr>
          <p:cNvGrpSpPr/>
          <p:nvPr/>
        </p:nvGrpSpPr>
        <p:grpSpPr>
          <a:xfrm>
            <a:off x="2364303" y="1508339"/>
            <a:ext cx="7588635" cy="1940025"/>
            <a:chOff x="2538591" y="1677417"/>
            <a:chExt cx="3946621" cy="1940025"/>
          </a:xfrm>
        </p:grpSpPr>
        <p:sp>
          <p:nvSpPr>
            <p:cNvPr id="8" name="文本框 3">
              <a:extLst>
                <a:ext uri="{FF2B5EF4-FFF2-40B4-BE49-F238E27FC236}">
                  <a16:creationId xmlns:a16="http://schemas.microsoft.com/office/drawing/2014/main" id="{09460B6B-2E9E-435E-A6C7-27E9AD9B25C6}"/>
                </a:ext>
              </a:extLst>
            </p:cNvPr>
            <p:cNvSpPr txBox="1"/>
            <p:nvPr/>
          </p:nvSpPr>
          <p:spPr>
            <a:xfrm>
              <a:off x="2538591" y="1678450"/>
              <a:ext cx="394522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+mn-lt"/>
                </a:rPr>
                <a:t>LUYỆN TẬP</a:t>
              </a:r>
            </a:p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+mn-lt"/>
                </a:rPr>
                <a:t>THỰC HÀNH</a:t>
              </a:r>
            </a:p>
          </p:txBody>
        </p:sp>
        <p:sp>
          <p:nvSpPr>
            <p:cNvPr id="9" name="文本框 42">
              <a:extLst>
                <a:ext uri="{FF2B5EF4-FFF2-40B4-BE49-F238E27FC236}">
                  <a16:creationId xmlns:a16="http://schemas.microsoft.com/office/drawing/2014/main" id="{BF3B8795-B81B-4FBE-95AC-1E8BAA69ED62}"/>
                </a:ext>
              </a:extLst>
            </p:cNvPr>
            <p:cNvSpPr txBox="1"/>
            <p:nvPr/>
          </p:nvSpPr>
          <p:spPr>
            <a:xfrm>
              <a:off x="2539989" y="1677417"/>
              <a:ext cx="394522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solidFill>
                    <a:srgbClr val="07443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+mn-lt"/>
                </a:rPr>
                <a:t>LUYỆN TẬP</a:t>
              </a:r>
            </a:p>
            <a:p>
              <a:pPr algn="ctr"/>
              <a:r>
                <a:rPr lang="en-US" altLang="zh-CN" sz="6000" b="1">
                  <a:solidFill>
                    <a:srgbClr val="07443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+mn-lt"/>
                </a:rPr>
                <a:t>THỰC HÀNH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833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79108" y="0"/>
            <a:ext cx="1059293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latin typeface="Times New Roman" panose="02020603050405020304" pitchFamily="18" charset="0"/>
              </a:rPr>
              <a:t>	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1: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bảng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cột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cuối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cùng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ghi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tỉ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nữ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túi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cột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1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4105"/>
              </p:ext>
            </p:extLst>
          </p:nvPr>
        </p:nvGraphicFramePr>
        <p:xfrm>
          <a:off x="600503" y="1758357"/>
          <a:ext cx="10890912" cy="4560476"/>
        </p:xfrm>
        <a:graphic>
          <a:graphicData uri="http://schemas.openxmlformats.org/drawingml/2006/table">
            <a:tbl>
              <a:tblPr/>
              <a:tblGrid>
                <a:gridCol w="2722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2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2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2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815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Trường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học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sinh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học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sinh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nữ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Tỉ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%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của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HS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nữ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và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tổng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HS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2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Hải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Dương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2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Sơn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 Box 47"/>
          <p:cNvSpPr txBox="1">
            <a:spLocks noChangeArrowheads="1"/>
          </p:cNvSpPr>
          <p:nvPr/>
        </p:nvSpPr>
        <p:spPr bwMode="auto">
          <a:xfrm>
            <a:off x="9293084" y="3467393"/>
            <a:ext cx="23789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50,81%</a:t>
            </a:r>
          </a:p>
        </p:txBody>
      </p:sp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9293084" y="4188776"/>
            <a:ext cx="23789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50,86%</a:t>
            </a:r>
          </a:p>
        </p:txBody>
      </p:sp>
      <p:sp>
        <p:nvSpPr>
          <p:cNvPr id="14" name="Text Box 49"/>
          <p:cNvSpPr txBox="1">
            <a:spLocks noChangeArrowheads="1"/>
          </p:cNvSpPr>
          <p:nvPr/>
        </p:nvSpPr>
        <p:spPr bwMode="auto">
          <a:xfrm>
            <a:off x="9293083" y="4876379"/>
            <a:ext cx="23789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49,85%</a:t>
            </a:r>
          </a:p>
        </p:txBody>
      </p:sp>
      <p:sp>
        <p:nvSpPr>
          <p:cNvPr id="15" name="Text Box 50"/>
          <p:cNvSpPr txBox="1">
            <a:spLocks noChangeArrowheads="1"/>
          </p:cNvSpPr>
          <p:nvPr/>
        </p:nvSpPr>
        <p:spPr bwMode="auto">
          <a:xfrm>
            <a:off x="9293082" y="5563982"/>
            <a:ext cx="23789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49,56%</a:t>
            </a:r>
          </a:p>
        </p:txBody>
      </p:sp>
    </p:spTree>
    <p:extLst>
      <p:ext uri="{BB962C8B-B14F-4D97-AF65-F5344CB8AC3E}">
        <p14:creationId xmlns:p14="http://schemas.microsoft.com/office/powerpoint/2010/main" val="155523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9f7ee484368fd4d0791515d6212e3c7957fb"/>
  <p:tag name="ISPRING_PRESENTATION_TITLE" val="创意儿童教育培训动态PPT说课模板"/>
</p:tagLst>
</file>

<file path=ppt/theme/theme1.xml><?xml version="1.0" encoding="utf-8"?>
<a:theme xmlns:a="http://schemas.openxmlformats.org/drawingml/2006/main" name="Office 主题">
  <a:themeElements>
    <a:clrScheme name="自定义 1685">
      <a:dk1>
        <a:sysClr val="windowText" lastClr="000000"/>
      </a:dk1>
      <a:lt1>
        <a:sysClr val="window" lastClr="FFFFFF"/>
      </a:lt1>
      <a:dk2>
        <a:srgbClr val="07443C"/>
      </a:dk2>
      <a:lt2>
        <a:srgbClr val="CA520A"/>
      </a:lt2>
      <a:accent1>
        <a:srgbClr val="CA520A"/>
      </a:accent1>
      <a:accent2>
        <a:srgbClr val="07443C"/>
      </a:accent2>
      <a:accent3>
        <a:srgbClr val="CA520A"/>
      </a:accent3>
      <a:accent4>
        <a:srgbClr val="07443C"/>
      </a:accent4>
      <a:accent5>
        <a:srgbClr val="CA520A"/>
      </a:accent5>
      <a:accent6>
        <a:srgbClr val="07443C"/>
      </a:accent6>
      <a:hlink>
        <a:srgbClr val="0563C1"/>
      </a:hlink>
      <a:folHlink>
        <a:srgbClr val="954F7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510</Words>
  <Application>Microsoft Office PowerPoint</Application>
  <PresentationFormat>Widescreen</PresentationFormat>
  <Paragraphs>114</Paragraphs>
  <Slides>13</Slides>
  <Notes>9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华文琥珀</vt:lpstr>
      <vt:lpstr>Arial</vt:lpstr>
      <vt:lpstr>Arial Black</vt:lpstr>
      <vt:lpstr>Calibri</vt:lpstr>
      <vt:lpstr>Tahoma</vt:lpstr>
      <vt:lpstr>Times</vt:lpstr>
      <vt:lpstr>Times New Roman</vt:lpstr>
      <vt:lpstr>VNI-Helve</vt:lpstr>
      <vt:lpstr>Wingdings</vt:lpstr>
      <vt:lpstr>Office 主题</vt:lpstr>
      <vt:lpstr>PowerPoint Presentation</vt:lpstr>
      <vt:lpstr> Hãy dùng máy tính bỏ túi để tính và nêu kết quả các phép tính sau: </vt:lpstr>
      <vt:lpstr>PowerPoint Presentation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创意儿童教育培训动态PPT说课模板</dc:title>
  <dc:creator>1</dc:creator>
  <cp:lastModifiedBy>LE TUAN CUONG 175968</cp:lastModifiedBy>
  <cp:revision>55</cp:revision>
  <dcterms:created xsi:type="dcterms:W3CDTF">2015-05-05T08:02:14Z</dcterms:created>
  <dcterms:modified xsi:type="dcterms:W3CDTF">2021-12-26T15:49:23Z</dcterms:modified>
</cp:coreProperties>
</file>