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7" r:id="rId2"/>
  </p:sldMasterIdLst>
  <p:notesMasterIdLst>
    <p:notesMasterId r:id="rId16"/>
  </p:notesMasterIdLst>
  <p:sldIdLst>
    <p:sldId id="421" r:id="rId3"/>
    <p:sldId id="423" r:id="rId4"/>
    <p:sldId id="436" r:id="rId5"/>
    <p:sldId id="437" r:id="rId6"/>
    <p:sldId id="433" r:id="rId7"/>
    <p:sldId id="422" r:id="rId8"/>
    <p:sldId id="396" r:id="rId9"/>
    <p:sldId id="410" r:id="rId10"/>
    <p:sldId id="397" r:id="rId11"/>
    <p:sldId id="435" r:id="rId12"/>
    <p:sldId id="400" r:id="rId13"/>
    <p:sldId id="428" r:id="rId14"/>
    <p:sldId id="438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A"/>
    <a:srgbClr val="203965"/>
    <a:srgbClr val="FC8648"/>
    <a:srgbClr val="CD3A37"/>
    <a:srgbClr val="E35F56"/>
    <a:srgbClr val="F99102"/>
    <a:srgbClr val="FEBF2C"/>
    <a:srgbClr val="FFC102"/>
    <a:srgbClr val="A71B26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447" autoAdjust="0"/>
  </p:normalViewPr>
  <p:slideViewPr>
    <p:cSldViewPr snapToGrid="0" showGuides="1">
      <p:cViewPr varScale="1">
        <p:scale>
          <a:sx n="89" d="100"/>
          <a:sy n="89" d="100"/>
        </p:scale>
        <p:origin x="462" y="90"/>
      </p:cViewPr>
      <p:guideLst>
        <p:guide pos="384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40053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9380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94603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7496810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35274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EDB50-0112-9FE0-1F55-C661EF0DF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B191F6-CCE3-5B13-7D83-60C0A8AC0C0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59E37FE-D193-D4B2-F77F-F94BE2F6785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5D891A-3D9F-F14B-9CBB-62036B601420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  <p:sldLayoutId id="2147483676" r:id="rId4"/>
    <p:sldLayoutId id="2147483670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Iciel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52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ransition spd="slow">
    <p:push dir="u"/>
  </p:transition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png"/><Relationship Id="rId18" Type="http://schemas.openxmlformats.org/officeDocument/2006/relationships/image" Target="../media/image110.svg"/><Relationship Id="rId3" Type="http://schemas.openxmlformats.org/officeDocument/2006/relationships/image" Target="../media/image4.svg"/><Relationship Id="rId21" Type="http://schemas.openxmlformats.org/officeDocument/2006/relationships/image" Target="../media/image42.png"/><Relationship Id="rId7" Type="http://schemas.openxmlformats.org/officeDocument/2006/relationships/image" Target="../media/image101.svg"/><Relationship Id="rId12" Type="http://schemas.openxmlformats.org/officeDocument/2006/relationships/image" Target="../media/image104.svg"/><Relationship Id="rId17" Type="http://schemas.openxmlformats.org/officeDocument/2006/relationships/image" Target="../media/image40.png"/><Relationship Id="rId2" Type="http://schemas.openxmlformats.org/officeDocument/2006/relationships/image" Target="../media/image21.png"/><Relationship Id="rId16" Type="http://schemas.openxmlformats.org/officeDocument/2006/relationships/image" Target="../media/image108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99.svg"/><Relationship Id="rId15" Type="http://schemas.openxmlformats.org/officeDocument/2006/relationships/image" Target="../media/image39.png"/><Relationship Id="rId10" Type="http://schemas.openxmlformats.org/officeDocument/2006/relationships/image" Target="../media/image63.sv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12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7" y="730701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DC53DC-8243-0E6B-A260-FDE3E2BA16C9}"/>
              </a:ext>
            </a:extLst>
          </p:cNvPr>
          <p:cNvSpPr txBox="1"/>
          <p:nvPr/>
        </p:nvSpPr>
        <p:spPr>
          <a:xfrm>
            <a:off x="1571169" y="1134063"/>
            <a:ext cx="84250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  <a:p>
            <a:pPr algn="ctr"/>
            <a:endParaRPr lang="en-SG" sz="6800" dirty="0">
              <a:solidFill>
                <a:schemeClr val="accent4">
                  <a:lumMod val="60000"/>
                  <a:lumOff val="40000"/>
                </a:schemeClr>
              </a:solidFill>
              <a:latin typeface="#9Slide03 SFU Futura_05" panose="00000800000000000000" pitchFamily="2" charset="0"/>
            </a:endParaRPr>
          </a:p>
        </p:txBody>
      </p:sp>
      <p:pic>
        <p:nvPicPr>
          <p:cNvPr id="24" name="Hình ảnh 1">
            <a:extLst>
              <a:ext uri="{FF2B5EF4-FFF2-40B4-BE49-F238E27FC236}">
                <a16:creationId xmlns:a16="http://schemas.microsoft.com/office/drawing/2014/main" id="{230D6B0E-34BD-15D3-0A3F-4D9E4E9A98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701" y="867790"/>
            <a:ext cx="5340559" cy="707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7610" y="3610836"/>
            <a:ext cx="3066554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6432" y="2668158"/>
            <a:ext cx="7517019" cy="1121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2205" y="1341978"/>
            <a:ext cx="6958458" cy="191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116D0B-3B22-9ACF-EAB8-86CAB695C858}"/>
              </a:ext>
            </a:extLst>
          </p:cNvPr>
          <p:cNvSpPr txBox="1"/>
          <p:nvPr/>
        </p:nvSpPr>
        <p:spPr>
          <a:xfrm>
            <a:off x="1609608" y="727696"/>
            <a:ext cx="868247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SG" sz="35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SG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A4FB737-061E-FEC8-F44E-A00C7D46F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017839"/>
              </p:ext>
            </p:extLst>
          </p:nvPr>
        </p:nvGraphicFramePr>
        <p:xfrm>
          <a:off x="863600" y="2296974"/>
          <a:ext cx="10454640" cy="2600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3660">
                  <a:extLst>
                    <a:ext uri="{9D8B030D-6E8A-4147-A177-3AD203B41FA5}">
                      <a16:colId xmlns:a16="http://schemas.microsoft.com/office/drawing/2014/main" val="2556526913"/>
                    </a:ext>
                  </a:extLst>
                </a:gridCol>
                <a:gridCol w="2811056">
                  <a:extLst>
                    <a:ext uri="{9D8B030D-6E8A-4147-A177-3AD203B41FA5}">
                      <a16:colId xmlns:a16="http://schemas.microsoft.com/office/drawing/2014/main" val="238845597"/>
                    </a:ext>
                  </a:extLst>
                </a:gridCol>
                <a:gridCol w="2979484">
                  <a:extLst>
                    <a:ext uri="{9D8B030D-6E8A-4147-A177-3AD203B41FA5}">
                      <a16:colId xmlns:a16="http://schemas.microsoft.com/office/drawing/2014/main" val="1350530639"/>
                    </a:ext>
                  </a:extLst>
                </a:gridCol>
                <a:gridCol w="2050440">
                  <a:extLst>
                    <a:ext uri="{9D8B030D-6E8A-4147-A177-3AD203B41FA5}">
                      <a16:colId xmlns:a16="http://schemas.microsoft.com/office/drawing/2014/main" val="3501901687"/>
                    </a:ext>
                  </a:extLst>
                </a:gridCol>
              </a:tblGrid>
              <a:tr h="1589951">
                <a:tc>
                  <a:txBody>
                    <a:bodyPr/>
                    <a:lstStyle/>
                    <a:p>
                      <a:pPr algn="ctr"/>
                      <a:r>
                        <a:rPr lang="pt-BR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 đồ em cần mua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cửa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hàng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vi-VN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r>
                        <a:rPr lang="en-US" sz="2400" b="1" i="0" kern="1200" baseline="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tiền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món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đồ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chợ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gần</a:t>
                      </a:r>
                      <a:r>
                        <a:rPr lang="en-SG" sz="24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4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...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041308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775566"/>
                  </a:ext>
                </a:extLst>
              </a:tr>
              <a:tr h="505098"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00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35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6" y="1491665"/>
            <a:ext cx="4445006" cy="44450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7C84A-722B-1D8E-F56C-67005CAEE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460" y="1400527"/>
            <a:ext cx="7058954" cy="4268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871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333113" y="3825493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12" y="-204255"/>
            <a:ext cx="9457355" cy="9220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8FA6AE-6B33-8570-0EC1-F7D5251E43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880" y="191488"/>
            <a:ext cx="8318606" cy="21583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5953E-5E9B-DFEB-AD8F-5520BFCFF9D5}"/>
              </a:ext>
            </a:extLst>
          </p:cNvPr>
          <p:cNvSpPr txBox="1"/>
          <p:nvPr/>
        </p:nvSpPr>
        <p:spPr>
          <a:xfrm>
            <a:off x="2650634" y="2506629"/>
            <a:ext cx="66725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 chi tiêu tiết kiệm khi mua sắm.</a:t>
            </a:r>
            <a:endParaRPr lang="en-SG" sz="6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893923" y="3622712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21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206" y="602889"/>
            <a:ext cx="6612644" cy="644685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276ABA28-6E07-35C1-ED7C-1B3DA8B574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265" y="181706"/>
            <a:ext cx="10057736" cy="67721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BA172F-40AF-CC6B-1DF8-57AAAA1D1C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4733" y="1932822"/>
            <a:ext cx="8248199" cy="40155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9480639" y="3834218"/>
            <a:ext cx="2863259" cy="30316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9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5C602-F4EC-F97F-F5AD-CE1AD115D1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OKI- Tiết kiệm tiền- Kỹ năng sống POKI - Kỹ năng sống tiểu học">
            <a:hlinkClick r:id="" action="ppaction://media"/>
            <a:extLst>
              <a:ext uri="{FF2B5EF4-FFF2-40B4-BE49-F238E27FC236}">
                <a16:creationId xmlns:a16="http://schemas.microsoft.com/office/drawing/2014/main" id="{260BDDCB-A088-6BA4-827A-980047AF0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056" y="375920"/>
            <a:ext cx="10855394" cy="610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94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745" y="1099748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1492130" y="2222204"/>
            <a:ext cx="9259386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Biết được nguồn thu cho khoản tiết kiệm cá nhân và lập được chi tiêu số tiền tiết kiệm.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Lựa chọn mua các món đồ phù hợp với nhu cầu của bản thân và số tiền mình có..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Biết vận dụng bài học vào thực tiễn cuộc sống.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55154" y="3411067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89221" y="4361838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00567" y="-1264128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07361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0EEBD8D-1497-C14A-3A1F-E7CE24B15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008" y="282313"/>
            <a:ext cx="10057736" cy="67721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83915D-8CD9-0278-E42F-EFF9F9C65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28" y="2183961"/>
            <a:ext cx="9053187" cy="3936409"/>
          </a:xfrm>
          <a:prstGeom prst="rect">
            <a:avLst/>
          </a:pr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id="{9DA76710-9AA6-9EFE-2DB9-64787CF45C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304686" y="3023782"/>
            <a:ext cx="3619500" cy="4972050"/>
          </a:xfrm>
          <a:prstGeom prst="rect">
            <a:avLst/>
          </a:prstGeom>
        </p:spPr>
      </p:pic>
      <p:pic>
        <p:nvPicPr>
          <p:cNvPr id="7" name="图片 30">
            <a:extLst>
              <a:ext uri="{FF2B5EF4-FFF2-40B4-BE49-F238E27FC236}">
                <a16:creationId xmlns:a16="http://schemas.microsoft.com/office/drawing/2014/main" id="{AAA2A2E3-AB33-4904-FBEC-9D8BD9B0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35589" y="3886013"/>
            <a:ext cx="12186157" cy="3081173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3C77A355-E042-F25C-F28A-5896D8F53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5426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圆角矩形 22"/>
          <p:cNvSpPr/>
          <p:nvPr/>
        </p:nvSpPr>
        <p:spPr>
          <a:xfrm>
            <a:off x="412750" y="441325"/>
            <a:ext cx="11761214" cy="54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Ch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10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0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em.</a:t>
            </a:r>
            <a:endParaRPr lang="zh-CN" altLang="en-US" sz="10000" dirty="0">
              <a:latin typeface="Cambria" panose="02040503050406030204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" y="-14281"/>
            <a:ext cx="12193057" cy="206672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25" y="3776827"/>
            <a:ext cx="12205250" cy="30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50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57" y="3125347"/>
            <a:ext cx="4463143" cy="44631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88F7C-EDB1-0A55-A91D-0B9C3BF11C0F}"/>
              </a:ext>
            </a:extLst>
          </p:cNvPr>
          <p:cNvSpPr txBox="1"/>
          <p:nvPr/>
        </p:nvSpPr>
        <p:spPr>
          <a:xfrm>
            <a:off x="281172" y="693456"/>
            <a:ext cx="117043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về những nguồn tiền em có được?</a:t>
            </a:r>
            <a:endParaRPr lang="en-SG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272DE9EE-8D8D-CA65-D49E-9C1651FC2BAF}"/>
              </a:ext>
            </a:extLst>
          </p:cNvPr>
          <p:cNvSpPr/>
          <p:nvPr/>
        </p:nvSpPr>
        <p:spPr>
          <a:xfrm>
            <a:off x="1069243" y="2484866"/>
            <a:ext cx="2296118" cy="143383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169A8FE-5289-B404-6D03-8F1CA6AD96EF}"/>
              </a:ext>
            </a:extLst>
          </p:cNvPr>
          <p:cNvSpPr/>
          <p:nvPr/>
        </p:nvSpPr>
        <p:spPr>
          <a:xfrm>
            <a:off x="3703870" y="29710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ADBC53DB-AC32-ECC7-EBD9-6374B9AEADE7}"/>
              </a:ext>
            </a:extLst>
          </p:cNvPr>
          <p:cNvSpPr/>
          <p:nvPr/>
        </p:nvSpPr>
        <p:spPr>
          <a:xfrm>
            <a:off x="6234164" y="2581175"/>
            <a:ext cx="2296117" cy="1592485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9EA63B2-E8EB-6F0F-2ED9-51D817FE1265}"/>
              </a:ext>
            </a:extLst>
          </p:cNvPr>
          <p:cNvSpPr/>
          <p:nvPr/>
        </p:nvSpPr>
        <p:spPr>
          <a:xfrm>
            <a:off x="8897256" y="3065302"/>
            <a:ext cx="2108200" cy="1358900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SG" sz="2800" b="1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DB7A09-C8C4-5928-9216-7539D3EB27B9}"/>
              </a:ext>
            </a:extLst>
          </p:cNvPr>
          <p:cNvSpPr txBox="1"/>
          <p:nvPr/>
        </p:nvSpPr>
        <p:spPr>
          <a:xfrm>
            <a:off x="1184490" y="2752661"/>
            <a:ext cx="21332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mừng tuổi</a:t>
            </a:r>
            <a:endParaRPr lang="en-SG" sz="2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7D01BF-479A-3796-2382-F78BB6459241}"/>
              </a:ext>
            </a:extLst>
          </p:cNvPr>
          <p:cNvSpPr txBox="1"/>
          <p:nvPr/>
        </p:nvSpPr>
        <p:spPr>
          <a:xfrm>
            <a:off x="4044251" y="3125347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ông bà cho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A1E598-E3D4-2853-85AC-68FC52492B96}"/>
              </a:ext>
            </a:extLst>
          </p:cNvPr>
          <p:cNvSpPr txBox="1"/>
          <p:nvPr/>
        </p:nvSpPr>
        <p:spPr>
          <a:xfrm>
            <a:off x="6557175" y="2900363"/>
            <a:ext cx="16500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bán giấy vụn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8806CE-7058-EA17-623D-1B2E8C8F5B47}"/>
              </a:ext>
            </a:extLst>
          </p:cNvPr>
          <p:cNvSpPr txBox="1"/>
          <p:nvPr/>
        </p:nvSpPr>
        <p:spPr>
          <a:xfrm>
            <a:off x="9126309" y="3307034"/>
            <a:ext cx="1650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 </a:t>
            </a:r>
            <a:endParaRPr lang="en-SG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C811E6-5C20-88E0-E80F-8950C0AE02E7}"/>
              </a:ext>
            </a:extLst>
          </p:cNvPr>
          <p:cNvSpPr txBox="1"/>
          <p:nvPr/>
        </p:nvSpPr>
        <p:spPr>
          <a:xfrm>
            <a:off x="-247148" y="1478286"/>
            <a:ext cx="6380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 ý</a:t>
            </a:r>
            <a:endParaRPr lang="en-SG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0C4153B-6304-4AA0-AF3C-AACF7AA1C23B}"/>
              </a:ext>
            </a:extLst>
          </p:cNvPr>
          <p:cNvGrpSpPr/>
          <p:nvPr/>
        </p:nvGrpSpPr>
        <p:grpSpPr>
          <a:xfrm>
            <a:off x="2935757" y="836645"/>
            <a:ext cx="8111659" cy="4572001"/>
            <a:chOff x="1135624" y="1890628"/>
            <a:chExt cx="5155603" cy="4251563"/>
          </a:xfrm>
          <a:solidFill>
            <a:schemeClr val="bg2"/>
          </a:solidFill>
        </p:grpSpPr>
        <p:sp>
          <p:nvSpPr>
            <p:cNvPr id="11" name="矩形: 折角 10">
              <a:extLst>
                <a:ext uri="{FF2B5EF4-FFF2-40B4-BE49-F238E27FC236}">
                  <a16:creationId xmlns:a16="http://schemas.microsoft.com/office/drawing/2014/main" id="{AFA6411F-CD0C-49D9-AD6C-A687D3ACBD7E}"/>
                </a:ext>
              </a:extLst>
            </p:cNvPr>
            <p:cNvSpPr/>
            <p:nvPr/>
          </p:nvSpPr>
          <p:spPr>
            <a:xfrm>
              <a:off x="1135624" y="1890628"/>
              <a:ext cx="5155602" cy="4251563"/>
            </a:xfrm>
            <a:prstGeom prst="foldedCorner">
              <a:avLst/>
            </a:pr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EAD70437-DC80-4970-A54B-2216B0A676AC}"/>
                </a:ext>
              </a:extLst>
            </p:cNvPr>
            <p:cNvSpPr txBox="1"/>
            <p:nvPr/>
          </p:nvSpPr>
          <p:spPr>
            <a:xfrm>
              <a:off x="1135625" y="2460394"/>
              <a:ext cx="5155602" cy="246178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50000"/>
                </a:lnSpc>
                <a:defRPr sz="2000" b="0" i="0" spc="30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包图简圆体" panose="02010601030101010101" pitchFamily="2" charset="-122"/>
                  <a:ea typeface="包图简圆体" panose="0201060103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500" b="1" i="0" u="none" strike="noStrike" kern="1200" cap="none" spc="3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Chia sẻ về việc sử dụng tiền tiết kiệm của em.</a:t>
              </a:r>
              <a:endParaRPr kumimoji="0" lang="zh-CN" altLang="en-US" sz="45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思源黑体 CN" panose="020B0500000000000000" pitchFamily="34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38" y="2900941"/>
            <a:ext cx="4863116" cy="48631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218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0720"/>
            <a:ext cx="3806599" cy="38065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361098-8854-59B3-2262-5F34E7626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379630"/>
              </p:ext>
            </p:extLst>
          </p:nvPr>
        </p:nvGraphicFramePr>
        <p:xfrm>
          <a:off x="1666240" y="739778"/>
          <a:ext cx="10657839" cy="673100"/>
        </p:xfrm>
        <a:graphic>
          <a:graphicData uri="http://schemas.openxmlformats.org/drawingml/2006/table">
            <a:tbl>
              <a:tblPr/>
              <a:tblGrid>
                <a:gridCol w="10657839">
                  <a:extLst>
                    <a:ext uri="{9D8B030D-6E8A-4147-A177-3AD203B41FA5}">
                      <a16:colId xmlns:a16="http://schemas.microsoft.com/office/drawing/2014/main" val="13518890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vi-VN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Lập k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ế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hoạch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tiền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SG" sz="4000" b="1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4000" b="1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kiệm</a:t>
                      </a:r>
                      <a:endParaRPr lang="en-SG" sz="4000" b="1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632279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98B9C4A-EB56-6A4B-9130-012935C3A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300" y="2709211"/>
            <a:ext cx="6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文本框 12">
            <a:extLst>
              <a:ext uri="{FF2B5EF4-FFF2-40B4-BE49-F238E27FC236}">
                <a16:creationId xmlns:a16="http://schemas.microsoft.com/office/drawing/2014/main" id="{159B901E-E5AB-F0EA-3752-494903D63CD5}"/>
              </a:ext>
            </a:extLst>
          </p:cNvPr>
          <p:cNvSpPr txBox="1"/>
          <p:nvPr/>
        </p:nvSpPr>
        <p:spPr>
          <a:xfrm>
            <a:off x="3403730" y="1839181"/>
            <a:ext cx="8138030" cy="456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000" b="0" i="0" spc="3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包图简圆体" panose="02010601030101010101" pitchFamily="2" charset="-122"/>
                <a:ea typeface="包图简圆体" panose="02010601030101010101" pitchFamily="2" charset="-122"/>
              </a:defRPr>
            </a:lvl1pPr>
          </a:lstStyle>
          <a:p>
            <a:pPr algn="ctr"/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kiệm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món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SG" sz="5000" b="1" i="0" dirty="0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tx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endParaRPr lang="en-SG" sz="5000" b="1" i="0" dirty="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</Words>
  <Application>Microsoft Office PowerPoint</Application>
  <PresentationFormat>Widescreen</PresentationFormat>
  <Paragraphs>24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微软雅黑</vt:lpstr>
      <vt:lpstr>#9Slide03 SFU Futura_05</vt:lpstr>
      <vt:lpstr>#9Slide07 HoneyCream</vt:lpstr>
      <vt:lpstr>#9Slide07 IcielHoneyCream</vt:lpstr>
      <vt:lpstr>Arial</vt:lpstr>
      <vt:lpstr>Calibri</vt:lpstr>
      <vt:lpstr>Cambria</vt:lpstr>
      <vt:lpstr>等线</vt:lpstr>
      <vt:lpstr>OpenSans</vt:lpstr>
      <vt:lpstr>SVN-Newton</vt:lpstr>
      <vt:lpstr>Times New Roman</vt:lpstr>
      <vt:lpstr>思源黑体 CN</vt:lpstr>
      <vt:lpstr>思源黑体 CN Bold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2024-01-15T03:31:58Z</dcterms:modified>
</cp:coreProperties>
</file>