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3" r:id="rId3"/>
    <p:sldId id="302" r:id="rId4"/>
    <p:sldId id="354" r:id="rId5"/>
    <p:sldId id="333" r:id="rId6"/>
    <p:sldId id="344" r:id="rId7"/>
    <p:sldId id="345" r:id="rId8"/>
    <p:sldId id="340" r:id="rId9"/>
    <p:sldId id="341" r:id="rId10"/>
    <p:sldId id="342" r:id="rId11"/>
    <p:sldId id="343" r:id="rId12"/>
    <p:sldId id="355" r:id="rId13"/>
    <p:sldId id="353" r:id="rId14"/>
    <p:sldId id="346" r:id="rId15"/>
    <p:sldId id="347" r:id="rId16"/>
    <p:sldId id="348" r:id="rId17"/>
    <p:sldId id="349" r:id="rId18"/>
    <p:sldId id="351" r:id="rId19"/>
    <p:sldId id="334" r:id="rId20"/>
  </p:sldIdLst>
  <p:sldSz cx="12192000" cy="6858000"/>
  <p:notesSz cx="6858000" cy="9144000"/>
  <p:embeddedFontLst>
    <p:embeddedFont>
      <p:font typeface="#9Slide07 Soup of Justice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VNI-Times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>
          <p15:clr>
            <a:srgbClr val="A4A3A4"/>
          </p15:clr>
        </p15:guide>
        <p15:guide id="2" pos="3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F5FA6"/>
    <a:srgbClr val="F4D73E"/>
    <a:srgbClr val="2C4DAC"/>
    <a:srgbClr val="FFD777"/>
    <a:srgbClr val="04B1D9"/>
    <a:srgbClr val="FEA88F"/>
    <a:srgbClr val="404094"/>
    <a:srgbClr val="FFA990"/>
    <a:srgbClr val="DE4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2" autoAdjust="0"/>
    <p:restoredTop sz="94660"/>
  </p:normalViewPr>
  <p:slideViewPr>
    <p:cSldViewPr snapToGrid="0">
      <p:cViewPr>
        <p:scale>
          <a:sx n="50" d="100"/>
          <a:sy n="50" d="100"/>
        </p:scale>
        <p:origin x="1080" y="558"/>
      </p:cViewPr>
      <p:guideLst>
        <p:guide orient="horz" pos="227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Normal" panose="020B0400000000000000" charset="-122"/>
              </a:rPr>
              <a:t>2023/9/13</a:t>
            </a:fld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Normal" panose="020B0400000000000000" charset="-122"/>
              </a:rPr>
              <a:t>‹#›</a:t>
            </a:fld>
            <a:endParaRPr lang="zh-CN" altLang="en-US"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94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32BF51B-24D7-4AAE-A157-65AE23D561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816" r:id="rId5"/>
    <p:sldLayoutId id="2147483694" r:id="rId6"/>
    <p:sldLayoutId id="2147483695" r:id="rId7"/>
    <p:sldLayoutId id="2147483692" r:id="rId8"/>
    <p:sldLayoutId id="2147483718" r:id="rId9"/>
    <p:sldLayoutId id="2147483719" r:id="rId10"/>
    <p:sldLayoutId id="2147483733" r:id="rId11"/>
    <p:sldLayoutId id="2147483734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3" Type="http://schemas.openxmlformats.org/officeDocument/2006/relationships/image" Target="../media/image32.jp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1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12" Type="http://schemas.openxmlformats.org/officeDocument/2006/relationships/image" Target="../media/image5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4.wdp"/><Relationship Id="rId11" Type="http://schemas.openxmlformats.org/officeDocument/2006/relationships/image" Target="../media/image49.gif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45" y="1694624"/>
            <a:ext cx="7632854" cy="1475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2727"/>
              </p:ext>
            </p:extLst>
          </p:nvPr>
        </p:nvGraphicFramePr>
        <p:xfrm>
          <a:off x="558482" y="977900"/>
          <a:ext cx="11163617" cy="5700714"/>
        </p:xfrm>
        <a:graphic>
          <a:graphicData uri="http://schemas.openxmlformats.org/drawingml/2006/table">
            <a:tbl>
              <a:tblPr/>
              <a:tblGrid>
                <a:gridCol w="1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29366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235573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63" y="2164130"/>
            <a:ext cx="5159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hai nghìn chín trăm ba mươi tám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57" y="2289079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" y="334201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827 389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96" y="3019762"/>
            <a:ext cx="5284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hai mươi bảy nghìn ba trăm tám mươi chín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12" y="3186892"/>
            <a:ext cx="225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6" y="500254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390 227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7" y="3938070"/>
            <a:ext cx="5277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sáu mươi ba nghìn hai trăm hai mươi hai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450" y="406328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2446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32352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979" y="401597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" y="315546"/>
            <a:ext cx="12100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9" y="426235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163 222</a:t>
            </a:r>
          </a:p>
        </p:txBody>
      </p:sp>
      <p:sp>
        <p:nvSpPr>
          <p:cNvPr id="40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573027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862 003</a:t>
            </a:r>
          </a:p>
        </p:txBody>
      </p:sp>
      <p:sp>
        <p:nvSpPr>
          <p:cNvPr id="41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2" y="4819623"/>
            <a:ext cx="5680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chín mươi nghìn hai trăm hai mươi bảy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609" y="505225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54" y="507461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78" y="5710922"/>
            <a:ext cx="4962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sáu mươi hai nghìn không trăm linh ba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17" y="593576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71" y="586814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66683"/>
              </p:ext>
            </p:extLst>
          </p:nvPr>
        </p:nvGraphicFramePr>
        <p:xfrm>
          <a:off x="345440" y="2336806"/>
          <a:ext cx="11473814" cy="1976643"/>
        </p:xfrm>
        <a:graphic>
          <a:graphicData uri="http://schemas.openxmlformats.org/drawingml/2006/table">
            <a:tbl>
              <a:tblPr/>
              <a:tblGrid>
                <a:gridCol w="231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0 003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36 772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256 83</a:t>
                      </a:r>
                      <a:r>
                        <a:rPr kumimoji="0" lang="vi-VN" sz="3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3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" y="353843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751" y="486416"/>
            <a:ext cx="1210056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lvl="0" algn="ctr" defTabSz="609630" eaLnBrk="1" hangingPunct="1">
              <a:spcBef>
                <a:spcPct val="50000"/>
              </a:spcBef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:</a:t>
            </a:r>
            <a:r>
              <a:rPr kumimoji="0" lang="vi-VN" alt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theo vị trí của chữ số được gạch chân </a:t>
            </a:r>
          </a:p>
          <a:p>
            <a:pPr lvl="0" algn="ctr" defTabSz="609630" eaLnBrk="1" hangingPunct="1">
              <a:spcBef>
                <a:spcPct val="50000"/>
              </a:spcBef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số (theo mẫu).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76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377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02583" y="3515785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754" y="354278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1350" y="3550964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835" y="3493137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73" y="1044819"/>
            <a:ext cx="111774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tác, nă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tạo, 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học, 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lập luận toán học.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00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85" y="1703760"/>
            <a:ext cx="763285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2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449" y="4421283"/>
            <a:ext cx="5352028" cy="1027490"/>
            <a:chOff x="1734884" y="4644159"/>
            <a:chExt cx="3081965" cy="102749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chục, hàng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84" y="4644159"/>
              <a:ext cx="566434" cy="9769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12856" y="4474201"/>
            <a:ext cx="5337072" cy="1143966"/>
            <a:chOff x="6574098" y="4487289"/>
            <a:chExt cx="3662647" cy="114396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117956" y="4677315"/>
              <a:ext cx="3118789" cy="95394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 hàng trăm, hàng chục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98" y="4487289"/>
              <a:ext cx="812135" cy="111447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9188EA-AE49-4647-8772-EAD5858A990C}"/>
              </a:ext>
            </a:extLst>
          </p:cNvPr>
          <p:cNvGrpSpPr/>
          <p:nvPr/>
        </p:nvGrpSpPr>
        <p:grpSpPr>
          <a:xfrm>
            <a:off x="2880520" y="5612643"/>
            <a:ext cx="5918419" cy="1268454"/>
            <a:chOff x="2880520" y="5612643"/>
            <a:chExt cx="5918419" cy="1268454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3747423" y="5728588"/>
              <a:ext cx="5051516" cy="1063403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trăm, hàng chục, hàng đơn vị</a:t>
              </a:r>
              <a:endParaRPr lang="en-US" sz="3000" b="1" dirty="0">
                <a:solidFill>
                  <a:srgbClr val="1F497D">
                    <a:lumMod val="40000"/>
                    <a:lumOff val="60000"/>
                  </a:srgbClr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0" y="5612643"/>
              <a:ext cx="1313675" cy="1268454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3" y="-171498"/>
            <a:ext cx="7460724" cy="27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287317" y="885735"/>
            <a:ext cx="5971727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 gồm?</a:t>
            </a:r>
            <a:endParaRPr lang="en-US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9846" y="4254765"/>
            <a:ext cx="4487008" cy="1416884"/>
            <a:chOff x="329841" y="4254765"/>
            <a:chExt cx="4487008" cy="1416884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442757" y="4514248"/>
              <a:ext cx="4374092" cy="1157401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</a:t>
              </a:r>
            </a:p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1" y="4254765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88455" y="4430422"/>
            <a:ext cx="4617459" cy="1147329"/>
            <a:chOff x="7349403" y="4524320"/>
            <a:chExt cx="3169424" cy="114732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 nghìn,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403" y="4524320"/>
              <a:ext cx="777760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20274" y="5577751"/>
            <a:ext cx="4507740" cy="1233164"/>
            <a:chOff x="4801280" y="5558394"/>
            <a:chExt cx="3107667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nghìn, </a:t>
              </a:r>
            </a:p>
            <a:p>
              <a:pPr algn="ctr" defTabSz="914332"/>
              <a:r>
                <a:rPr lang="vi-VN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lớp đơn vị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80" y="5558394"/>
              <a:ext cx="89761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91" y="-155914"/>
            <a:ext cx="776085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137045" y="574079"/>
            <a:ext cx="5754273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trong số 123 098 thuộc hàng nào, lớp nào?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7352" y="4449499"/>
            <a:ext cx="3199502" cy="1438070"/>
            <a:chOff x="1617347" y="4449499"/>
            <a:chExt cx="3199502" cy="143807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</a:t>
              </a:r>
              <a:r>
                <a:rPr lang="vi-VN" sz="4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50 000</a:t>
              </a:r>
              <a:endParaRPr lang="en-US" sz="4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347" y="444949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18177"/>
            <a:ext cx="3189246" cy="1369396"/>
            <a:chOff x="7329581" y="4518173"/>
            <a:chExt cx="3189246" cy="136939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4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500 000</a:t>
              </a:r>
              <a:endParaRPr lang="en-US" sz="4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81" y="451817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</a:t>
              </a:r>
              <a:endPara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18" y="-220093"/>
            <a:ext cx="70113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390287" y="399918"/>
            <a:ext cx="5584008" cy="132343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chữ số 5 trong số 50 323 là?</a:t>
            </a:r>
            <a:endParaRPr lang="en-US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216025">
                  <a:spcBef>
                    <a:spcPct val="20000"/>
                  </a:spcBef>
                  <a:defRPr/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0" y="174625"/>
            <a:ext cx="12178030" cy="6858000"/>
            <a:chOff x="22" y="0"/>
            <a:chExt cx="19178" cy="10800"/>
          </a:xfrm>
        </p:grpSpPr>
        <p:pic>
          <p:nvPicPr>
            <p:cNvPr id="59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8" name="图片 57" descr="56"/>
            <p:cNvPicPr>
              <a:picLocks noChangeAspect="1"/>
            </p:cNvPicPr>
            <p:nvPr/>
          </p:nvPicPr>
          <p:blipFill>
            <a:blip r:embed="rId6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5964517" y="465089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440436"/>
            <a:ext cx="5080000" cy="3361436"/>
          </a:xfrm>
          <a:prstGeom prst="rect">
            <a:avLst/>
          </a:prstGeom>
        </p:spPr>
      </p:pic>
      <p:pic>
        <p:nvPicPr>
          <p:cNvPr id="49" name="Picture 48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7" y="3649712"/>
            <a:ext cx="6752879" cy="2970544"/>
          </a:xfrm>
          <a:prstGeom prst="rect">
            <a:avLst/>
          </a:prstGeom>
        </p:spPr>
      </p:pic>
      <p:sp>
        <p:nvSpPr>
          <p:cNvPr id="50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5964517" y="445665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597647" y="3025497"/>
            <a:ext cx="3849135" cy="1224725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355600" y="4417471"/>
            <a:ext cx="3703883" cy="10943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768203" y="5382084"/>
            <a:ext cx="4329727" cy="1475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810" y="-256032"/>
            <a:ext cx="8971378" cy="3819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73" y="1044819"/>
            <a:ext cx="111774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tác, nă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tạo, 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học, 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lập luận toán học.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2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61" y="1633283"/>
            <a:ext cx="7632854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5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54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621" y="321840"/>
            <a:ext cx="3657931" cy="2249908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1181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</a:pPr>
              <a:r>
                <a:rPr lang="vi-VN" sz="333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lập số</a:t>
              </a:r>
              <a:endParaRPr lang="en-US" sz="333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6125" y="1863003"/>
            <a:ext cx="1041875" cy="104050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7334504" y="221468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25401" y="1803400"/>
            <a:ext cx="1032598" cy="103124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029309" y="1823489"/>
            <a:ext cx="1037226" cy="103586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260581" y="22011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5159767" y="223669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069" y="113397"/>
            <a:ext cx="4504175" cy="15132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3334425" y="480351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3814652" y="3003178"/>
            <a:ext cx="1118036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933" b="1" dirty="0">
              <a:solidFill>
                <a:prstClr val="black"/>
              </a:solidFill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324828" y="2955509"/>
            <a:ext cx="1137361" cy="26002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2614706" y="2989730"/>
            <a:ext cx="1104678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3773599" y="1821854"/>
            <a:ext cx="1041875" cy="1040504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3955837" y="2226954"/>
            <a:ext cx="58366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en-US" sz="533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1487599" y="1832756"/>
            <a:ext cx="1032598" cy="103124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2655474" y="1830445"/>
            <a:ext cx="1037226" cy="1035862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2901990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1681182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484" y="5652648"/>
            <a:ext cx="3931522" cy="9109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463977" y="5711565"/>
            <a:ext cx="3226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81" y="5569252"/>
            <a:ext cx="4031008" cy="989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4373670" y="5682373"/>
            <a:ext cx="4692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3" b="36833" l="32949" r="68507">
                        <a14:foregroundMark x1="44721" y1="17233" x2="53823" y2="19053"/>
                        <a14:foregroundMark x1="48301" y1="17233" x2="57160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556" r="27037" b="61667"/>
          <a:stretch/>
        </p:blipFill>
        <p:spPr>
          <a:xfrm>
            <a:off x="7909679" y="1698257"/>
            <a:ext cx="4425089" cy="412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5" b="47833" l="3648" r="3283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9" b="46852"/>
          <a:stretch/>
        </p:blipFill>
        <p:spPr>
          <a:xfrm>
            <a:off x="-470675" y="3019542"/>
            <a:ext cx="2160299" cy="3358772"/>
          </a:xfrm>
          <a:prstGeom prst="rect">
            <a:avLst/>
          </a:prstGeom>
        </p:spPr>
      </p:pic>
      <p:sp>
        <p:nvSpPr>
          <p:cNvPr id="5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226893" y="3036665"/>
            <a:ext cx="1097075" cy="245004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5009563" y="3029270"/>
            <a:ext cx="1096233" cy="249696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6126849" y="3041003"/>
            <a:ext cx="1073407" cy="248523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55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3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6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78951" y="580829"/>
            <a:ext cx="10838742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617954" y="174108"/>
            <a:ext cx="6410477" cy="5019684"/>
            <a:chOff x="1560284" y="-186407"/>
            <a:chExt cx="12367793" cy="95917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 flipH="1">
              <a:off x="1560284" y="-186407"/>
              <a:ext cx="12367793" cy="959172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91733" y="1294363"/>
              <a:ext cx="10648325" cy="5881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6 chữ số mà em yêu thích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Xác định hàng, lớp của các chữ số trong số đó.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Normal"/>
            </a:endParaRPr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7" y="1630235"/>
            <a:ext cx="7632854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17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8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9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71573"/>
              </p:ext>
            </p:extLst>
          </p:nvPr>
        </p:nvGraphicFramePr>
        <p:xfrm>
          <a:off x="664622" y="1540030"/>
          <a:ext cx="10962706" cy="4783884"/>
        </p:xfrm>
        <a:graphic>
          <a:graphicData uri="http://schemas.openxmlformats.org/drawingml/2006/table">
            <a:tbl>
              <a:tblPr/>
              <a:tblGrid>
                <a:gridCol w="155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1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6 030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815" y="438714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endParaRPr lang="en-US" altLang="en-US" sz="3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77301" y="-301743"/>
            <a:ext cx="1115711" cy="403516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510891" y="-145781"/>
            <a:ext cx="1654742" cy="1756966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077" y="505571"/>
            <a:ext cx="8043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152" y="3155951"/>
            <a:ext cx="44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084" y="5614697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8233" y="4057650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52384" y="3139326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1821" y="3138343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08122" y="3139327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28998" y="3178492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68590" y="3151479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7603" y="315595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97315" y="316759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7517" y="3139104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37082" y="3134206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57958" y="314376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56530" y="312342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8777" y="4038451"/>
            <a:ext cx="189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92 340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3681" y="4722375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86893" y="4605146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87274" y="4765250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06656" y="4743763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73681" y="473475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2508" y="47440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98532" y="474396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09837" y="47223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85" y="5665558"/>
            <a:ext cx="24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454 004</a:t>
            </a:r>
          </a:p>
        </p:txBody>
      </p:sp>
    </p:spTree>
    <p:extLst>
      <p:ext uri="{BB962C8B-B14F-4D97-AF65-F5344CB8AC3E}">
        <p14:creationId xmlns:p14="http://schemas.microsoft.com/office/powerpoint/2010/main" val="8368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22" grpId="1"/>
      <p:bldP spid="23" grpId="1"/>
      <p:bldP spid="25" grpId="1"/>
      <p:bldP spid="26" grpId="1"/>
      <p:bldP spid="27" grpId="1"/>
      <p:bldP spid="28" grpId="1"/>
      <p:bldP spid="4" grpId="0"/>
      <p:bldP spid="39" grpId="0"/>
      <p:bldP spid="42" grpId="0"/>
      <p:bldP spid="46" grpId="0"/>
      <p:bldP spid="47" grpId="0"/>
      <p:bldP spid="48" grpId="0"/>
      <p:bldP spid="49" grpId="0"/>
      <p:bldP spid="5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xODc1Nzk3MTg5OWNmZTZmMGY2YjAyYTNhOWQ5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思源黑体 CN Normal"/>
        <a:ea typeface="思源黑体 CN Normal"/>
        <a:cs typeface="思源黑体 CN Normal"/>
      </a:majorFont>
      <a:minorFont>
        <a:latin typeface="思源黑体 CN Normal"/>
        <a:ea typeface="思源黑体 CN Normal"/>
        <a:cs typeface="思源黑体 CN Norm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455</TotalTime>
  <Words>607</Words>
  <Application>Microsoft Office PowerPoint</Application>
  <PresentationFormat>Widescreen</PresentationFormat>
  <Paragraphs>142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Wingdings</vt:lpstr>
      <vt:lpstr>#9Slide07 Soup of Justice</vt:lpstr>
      <vt:lpstr>Cambria</vt:lpstr>
      <vt:lpstr>Ti'mes New Roman</vt:lpstr>
      <vt:lpstr>#Li-N UVN Banh Mi</vt:lpstr>
      <vt:lpstr>思源黑体 CN Normal</vt:lpstr>
      <vt:lpstr>思源黑体 CN Medium</vt:lpstr>
      <vt:lpstr>Arial</vt:lpstr>
      <vt:lpstr>VNI-Times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cp:keywords>MĂNG NON TEAM</cp:keywords>
  <dc:description>9Slide.vn</dc:description>
  <cp:lastModifiedBy>Hà Lê</cp:lastModifiedBy>
  <cp:revision>331</cp:revision>
  <dcterms:created xsi:type="dcterms:W3CDTF">2019-06-19T02:08:00Z</dcterms:created>
  <dcterms:modified xsi:type="dcterms:W3CDTF">2023-09-13T09:53:37Z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EC3FE108F2CC4A9E97CAD0EBEA180107</vt:lpwstr>
  </property>
  <property fmtid="{D5CDD505-2E9C-101B-9397-08002B2CF9AE}" pid="4" name="KSOTemplateUUID">
    <vt:lpwstr>v1.0_mb_7mb2C0emGDsSnY+gqLKH0Q==</vt:lpwstr>
  </property>
</Properties>
</file>