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7" r:id="rId7"/>
    <p:sldId id="263" r:id="rId8"/>
    <p:sldId id="264" r:id="rId9"/>
    <p:sldId id="265" r:id="rId10"/>
    <p:sldId id="266" r:id="rId11"/>
    <p:sldId id="267" r:id="rId12"/>
    <p:sldId id="278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58" autoAdjust="0"/>
  </p:normalViewPr>
  <p:slideViewPr>
    <p:cSldViewPr snapToGrid="0">
      <p:cViewPr varScale="1">
        <p:scale>
          <a:sx n="58" d="100"/>
          <a:sy n="58" d="100"/>
        </p:scale>
        <p:origin x="6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10D5B-652C-4379-A2FC-1AE7AFD5BA1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B2A01-3368-4F46-B945-5EA79EC08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2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54530-C16A-4B22-8B39-4DA203C271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401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54530-C16A-4B22-8B39-4DA203C271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711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chia </a:t>
            </a:r>
            <a:r>
              <a:rPr lang="en-US" dirty="0" err="1"/>
              <a:t>sẻ</a:t>
            </a:r>
            <a:r>
              <a:rPr lang="en-US" baseline="0" dirty="0"/>
              <a:t> </a:t>
            </a:r>
            <a:r>
              <a:rPr lang="en-US" baseline="0" dirty="0" err="1"/>
              <a:t>cảm</a:t>
            </a:r>
            <a:r>
              <a:rPr lang="en-US" baseline="0" dirty="0"/>
              <a:t> </a:t>
            </a:r>
            <a:r>
              <a:rPr lang="en-US" baseline="0" dirty="0" err="1"/>
              <a:t>nghĩ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38E27-1BB1-4BA4-8FB4-15666E79B0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64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54530-C16A-4B22-8B39-4DA203C271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28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54530-C16A-4B22-8B39-4DA203C271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738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cành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chim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hót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líu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200" b="1" i="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B2A01-3368-4F46-B945-5EA79EC08F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29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54530-C16A-4B22-8B39-4DA203C271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970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54530-C16A-4B22-8B39-4DA203C271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91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9E23-DA67-4EEA-B355-CA036E7BDD6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8B3E-E871-4260-AA34-9A01E60B8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3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9E23-DA67-4EEA-B355-CA036E7BDD6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8B3E-E871-4260-AA34-9A01E60B8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7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9E23-DA67-4EEA-B355-CA036E7BDD6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8B3E-E871-4260-AA34-9A01E60B8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33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977" y="0"/>
            <a:ext cx="12197954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98938" y="246185"/>
            <a:ext cx="11588262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E:\0000000我图PPT\03.20\亲子乐园\34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0" y="5134708"/>
            <a:ext cx="12194117" cy="2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21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9E23-DA67-4EEA-B355-CA036E7BDD6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8B3E-E871-4260-AA34-9A01E60B8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9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9E23-DA67-4EEA-B355-CA036E7BDD6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8B3E-E871-4260-AA34-9A01E60B8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9E23-DA67-4EEA-B355-CA036E7BDD6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8B3E-E871-4260-AA34-9A01E60B8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3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9E23-DA67-4EEA-B355-CA036E7BDD6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8B3E-E871-4260-AA34-9A01E60B8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9E23-DA67-4EEA-B355-CA036E7BDD6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8B3E-E871-4260-AA34-9A01E60B8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2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9E23-DA67-4EEA-B355-CA036E7BDD6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8B3E-E871-4260-AA34-9A01E60B8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6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9E23-DA67-4EEA-B355-CA036E7BDD6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8B3E-E871-4260-AA34-9A01E60B8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26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9E23-DA67-4EEA-B355-CA036E7BDD6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8B3E-E871-4260-AA34-9A01E60B8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09E23-DA67-4EEA-B355-CA036E7BDD6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C8B3E-E871-4260-AA34-9A01E60B8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0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9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9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9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5062" y="1942313"/>
            <a:ext cx="3199790" cy="3199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969" y="1942313"/>
            <a:ext cx="8995848" cy="221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4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7771" y="2519613"/>
            <a:ext cx="11628582" cy="6435436"/>
          </a:xfrm>
          <a:prstGeom prst="rect">
            <a:avLst/>
          </a:prstGeom>
          <a:solidFill>
            <a:schemeClr val="bg1"/>
          </a:solidFill>
          <a:ln w="19050">
            <a:solidFill>
              <a:srgbClr val="117D5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uống</a:t>
            </a:r>
            <a:r>
              <a:rPr lang="en-US" sz="28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66735" y="585455"/>
            <a:ext cx="9258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tục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7354" y="1244838"/>
            <a:ext cx="4541659" cy="1871096"/>
            <a:chOff x="187354" y="1546552"/>
            <a:chExt cx="4541659" cy="1871096"/>
          </a:xfrm>
        </p:grpSpPr>
        <p:sp>
          <p:nvSpPr>
            <p:cNvPr id="5" name="矩形 13"/>
            <p:cNvSpPr/>
            <p:nvPr/>
          </p:nvSpPr>
          <p:spPr>
            <a:xfrm>
              <a:off x="385754" y="2644785"/>
              <a:ext cx="4343259" cy="772863"/>
            </a:xfrm>
            <a:prstGeom prst="rect">
              <a:avLst/>
            </a:prstGeom>
            <a:solidFill>
              <a:srgbClr val="62AB7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03">
                <a:defRPr/>
              </a:pP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a.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Yêu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trẻ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,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trẻ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đến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nhà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.</a:t>
              </a:r>
              <a:endParaRPr kumimoji="1" lang="zh-CN" altLang="en-US" sz="3200" kern="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endParaRPr>
            </a:p>
          </p:txBody>
        </p:sp>
        <p:pic>
          <p:nvPicPr>
            <p:cNvPr id="9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flipH="1">
              <a:off x="187354" y="1546552"/>
              <a:ext cx="1279381" cy="117738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729013" y="1329180"/>
            <a:ext cx="7085461" cy="1809461"/>
            <a:chOff x="4729013" y="1619539"/>
            <a:chExt cx="7085461" cy="1809461"/>
          </a:xfrm>
        </p:grpSpPr>
        <p:sp>
          <p:nvSpPr>
            <p:cNvPr id="6" name="矩形 19"/>
            <p:cNvSpPr/>
            <p:nvPr/>
          </p:nvSpPr>
          <p:spPr>
            <a:xfrm>
              <a:off x="4875192" y="2656137"/>
              <a:ext cx="6939282" cy="772863"/>
            </a:xfrm>
            <a:prstGeom prst="rect">
              <a:avLst/>
            </a:prstGeom>
            <a:solidFill>
              <a:srgbClr val="117D5C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03">
                <a:defRPr/>
              </a:pP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b.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Thương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người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như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thể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thương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thân</a:t>
              </a:r>
              <a:endParaRPr kumimoji="1" lang="zh-CN" altLang="en-US" sz="3200" kern="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endParaRPr>
            </a:p>
          </p:txBody>
        </p:sp>
        <p:pic>
          <p:nvPicPr>
            <p:cNvPr id="13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flipH="1">
              <a:off x="4729013" y="1619539"/>
              <a:ext cx="1279381" cy="117738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427886" y="3200241"/>
            <a:ext cx="4343260" cy="1847815"/>
            <a:chOff x="385754" y="3822166"/>
            <a:chExt cx="4343260" cy="1847815"/>
          </a:xfrm>
        </p:grpSpPr>
        <p:sp>
          <p:nvSpPr>
            <p:cNvPr id="7" name="矩形 13"/>
            <p:cNvSpPr/>
            <p:nvPr/>
          </p:nvSpPr>
          <p:spPr>
            <a:xfrm>
              <a:off x="385755" y="4897118"/>
              <a:ext cx="4343259" cy="772863"/>
            </a:xfrm>
            <a:prstGeom prst="rect">
              <a:avLst/>
            </a:prstGeom>
            <a:solidFill>
              <a:srgbClr val="117D5C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103">
                <a:defRPr/>
              </a:pP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c.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Uống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nước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nhớ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nguồn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.</a:t>
              </a:r>
              <a:endParaRPr kumimoji="1" lang="zh-CN" altLang="en-US" sz="3200" kern="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endParaRPr>
            </a:p>
          </p:txBody>
        </p:sp>
        <p:pic>
          <p:nvPicPr>
            <p:cNvPr id="14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flipH="1">
              <a:off x="385754" y="3822166"/>
              <a:ext cx="1279381" cy="117738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875192" y="3211594"/>
            <a:ext cx="6939281" cy="1836462"/>
            <a:chOff x="4850013" y="3833518"/>
            <a:chExt cx="6939281" cy="1836462"/>
          </a:xfrm>
        </p:grpSpPr>
        <p:sp>
          <p:nvSpPr>
            <p:cNvPr id="8" name="矩形 19"/>
            <p:cNvSpPr/>
            <p:nvPr/>
          </p:nvSpPr>
          <p:spPr>
            <a:xfrm>
              <a:off x="4850013" y="4897117"/>
              <a:ext cx="6939281" cy="772863"/>
            </a:xfrm>
            <a:prstGeom prst="rect">
              <a:avLst/>
            </a:prstGeom>
            <a:solidFill>
              <a:srgbClr val="62AB7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103">
                <a:defRPr/>
              </a:pP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d.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Đi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một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ngày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đàng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,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học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một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sàng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1" lang="en-US" altLang="zh-CN" sz="3200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khôn</a:t>
              </a:r>
              <a:r>
                <a:rPr kumimoji="1" lang="en-US" altLang="zh-CN" sz="3200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.</a:t>
              </a:r>
              <a:endParaRPr kumimoji="1" lang="zh-CN" altLang="en-US" sz="3200" kern="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endParaRPr>
            </a:p>
          </p:txBody>
        </p:sp>
        <p:pic>
          <p:nvPicPr>
            <p:cNvPr id="15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flipH="1">
              <a:off x="4850013" y="3833518"/>
              <a:ext cx="1279381" cy="1177381"/>
            </a:xfrm>
            <a:prstGeom prst="rect">
              <a:avLst/>
            </a:prstGeom>
          </p:spPr>
        </p:pic>
      </p:grpSp>
      <p:cxnSp>
        <p:nvCxnSpPr>
          <p:cNvPr id="23" name="Straight Connector 22"/>
          <p:cNvCxnSpPr/>
          <p:nvPr/>
        </p:nvCxnSpPr>
        <p:spPr>
          <a:xfrm>
            <a:off x="775504" y="2986267"/>
            <a:ext cx="77388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19743" y="2986267"/>
            <a:ext cx="77388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32385" y="2986267"/>
            <a:ext cx="124620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298329" y="2986267"/>
            <a:ext cx="117676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33383" y="4898580"/>
            <a:ext cx="77388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719743" y="4888933"/>
            <a:ext cx="77388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276642" y="4898580"/>
            <a:ext cx="494958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426062" y="4898580"/>
            <a:ext cx="66747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6289" y="5489447"/>
            <a:ext cx="6088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CABA26-67C1-4726-B722-8EC5109D2674}"/>
              </a:ext>
            </a:extLst>
          </p:cNvPr>
          <p:cNvSpPr/>
          <p:nvPr/>
        </p:nvSpPr>
        <p:spPr>
          <a:xfrm>
            <a:off x="3011100" y="5922998"/>
            <a:ext cx="2830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28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sz="28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709" y="211282"/>
            <a:ext cx="11628582" cy="6435436"/>
          </a:xfrm>
          <a:prstGeom prst="rect">
            <a:avLst/>
          </a:prstGeom>
          <a:solidFill>
            <a:schemeClr val="bg1"/>
          </a:solidFill>
          <a:ln w="19050">
            <a:solidFill>
              <a:srgbClr val="117D5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10" y="211283"/>
            <a:ext cx="10430381" cy="643543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4109" y="514335"/>
            <a:ext cx="7175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1,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– 2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63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>
            <a:extLst>
              <a:ext uri="{FF2B5EF4-FFF2-40B4-BE49-F238E27FC236}">
                <a16:creationId xmlns:a16="http://schemas.microsoft.com/office/drawing/2014/main" id="{2BE9BA96-CC03-456B-A969-72102D60D676}"/>
              </a:ext>
            </a:extLst>
          </p:cNvPr>
          <p:cNvGrpSpPr/>
          <p:nvPr/>
        </p:nvGrpSpPr>
        <p:grpSpPr>
          <a:xfrm>
            <a:off x="735079" y="1273019"/>
            <a:ext cx="10363201" cy="1601524"/>
            <a:chOff x="1513192" y="1554345"/>
            <a:chExt cx="9542584" cy="2489152"/>
          </a:xfrm>
        </p:grpSpPr>
        <p:sp>
          <p:nvSpPr>
            <p:cNvPr id="3" name="Rectangle 4">
              <a:extLst>
                <a:ext uri="{FF2B5EF4-FFF2-40B4-BE49-F238E27FC236}">
                  <a16:creationId xmlns:a16="http://schemas.microsoft.com/office/drawing/2014/main" id="{A04DED19-A7ED-49D2-9E17-1A1184C17949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0804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CEBD9C19-9706-43BC-BDF4-9ECE20B6DB08}"/>
                </a:ext>
              </a:extLst>
            </p:cNvPr>
            <p:cNvSpPr/>
            <p:nvPr/>
          </p:nvSpPr>
          <p:spPr>
            <a:xfrm>
              <a:off x="1643790" y="1660916"/>
              <a:ext cx="9304524" cy="2300557"/>
            </a:xfrm>
            <a:prstGeom prst="roundRect">
              <a:avLst>
                <a:gd name="adj" fmla="val 46361"/>
              </a:avLst>
            </a:prstGeom>
            <a:noFill/>
            <a:ln w="38100" cap="rnd" cmpd="sng" algn="ctr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0804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组合 7">
            <a:extLst>
              <a:ext uri="{FF2B5EF4-FFF2-40B4-BE49-F238E27FC236}">
                <a16:creationId xmlns:a16="http://schemas.microsoft.com/office/drawing/2014/main" id="{63B98217-6B10-4FDD-BDFD-B81D9FB08592}"/>
              </a:ext>
            </a:extLst>
          </p:cNvPr>
          <p:cNvGrpSpPr/>
          <p:nvPr/>
        </p:nvGrpSpPr>
        <p:grpSpPr>
          <a:xfrm>
            <a:off x="800994" y="3206936"/>
            <a:ext cx="10363201" cy="1523017"/>
            <a:chOff x="1513192" y="1554345"/>
            <a:chExt cx="9542584" cy="2489152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3F13FF09-EF85-4CFE-925A-5D151F057D84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0804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D4A63999-31F9-40BF-8D74-B29747421612}"/>
                </a:ext>
              </a:extLst>
            </p:cNvPr>
            <p:cNvSpPr/>
            <p:nvPr/>
          </p:nvSpPr>
          <p:spPr>
            <a:xfrm>
              <a:off x="1643790" y="1660916"/>
              <a:ext cx="9304524" cy="2300557"/>
            </a:xfrm>
            <a:prstGeom prst="roundRect">
              <a:avLst>
                <a:gd name="adj" fmla="val 46361"/>
              </a:avLst>
            </a:prstGeom>
            <a:noFill/>
            <a:ln w="38100" cap="rnd" cmpd="sng" algn="ctr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0804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组合 10">
            <a:extLst>
              <a:ext uri="{FF2B5EF4-FFF2-40B4-BE49-F238E27FC236}">
                <a16:creationId xmlns:a16="http://schemas.microsoft.com/office/drawing/2014/main" id="{B70EAFC5-7D27-483B-BEC2-A1E5529BB734}"/>
              </a:ext>
            </a:extLst>
          </p:cNvPr>
          <p:cNvGrpSpPr/>
          <p:nvPr/>
        </p:nvGrpSpPr>
        <p:grpSpPr>
          <a:xfrm>
            <a:off x="863549" y="5169540"/>
            <a:ext cx="10081819" cy="1358336"/>
            <a:chOff x="1513192" y="1554345"/>
            <a:chExt cx="9542584" cy="2489152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1F7D94A6-80CD-4524-9FB6-005B50F0999D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0804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VVieets</a:t>
              </a:r>
              <a:endPara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A5201045-93F5-4690-B023-DED18CC8E537}"/>
                </a:ext>
              </a:extLst>
            </p:cNvPr>
            <p:cNvSpPr/>
            <p:nvPr/>
          </p:nvSpPr>
          <p:spPr>
            <a:xfrm>
              <a:off x="1643790" y="1660916"/>
              <a:ext cx="9304524" cy="2300557"/>
            </a:xfrm>
            <a:prstGeom prst="roundRect">
              <a:avLst>
                <a:gd name="adj" fmla="val 46361"/>
              </a:avLst>
            </a:prstGeom>
            <a:noFill/>
            <a:ln w="38100" cap="rnd" cmpd="sng" algn="ctr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0804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矩形 1">
            <a:extLst>
              <a:ext uri="{FF2B5EF4-FFF2-40B4-BE49-F238E27FC236}">
                <a16:creationId xmlns:a16="http://schemas.microsoft.com/office/drawing/2014/main" id="{3FF32EDE-3422-4DD8-AB79-1858FE0ED4D5}"/>
              </a:ext>
            </a:extLst>
          </p:cNvPr>
          <p:cNvSpPr/>
          <p:nvPr/>
        </p:nvSpPr>
        <p:spPr>
          <a:xfrm>
            <a:off x="1352072" y="1734079"/>
            <a:ext cx="9235896" cy="1094764"/>
          </a:xfrm>
          <a:prstGeom prst="rect">
            <a:avLst/>
          </a:prstGeom>
          <a:noFill/>
        </p:spPr>
        <p:txBody>
          <a:bodyPr wrap="square" lIns="108807" tIns="54408" rIns="108807" bIns="54408" rtlCol="0">
            <a:spAutoFit/>
          </a:bodyPr>
          <a:lstStyle/>
          <a:p>
            <a:r>
              <a:rPr lang="vi-VN" sz="3200" dirty="0"/>
              <a:t>- Biết danh từ là từ chỉ hoạt động, trạng thái của sự vật.</a:t>
            </a:r>
            <a:endParaRPr lang="en-US" sz="4400" dirty="0">
              <a:effectLst/>
            </a:endParaRPr>
          </a:p>
        </p:txBody>
      </p:sp>
      <p:sp>
        <p:nvSpPr>
          <p:cNvPr id="12" name="矩形 2">
            <a:extLst>
              <a:ext uri="{FF2B5EF4-FFF2-40B4-BE49-F238E27FC236}">
                <a16:creationId xmlns:a16="http://schemas.microsoft.com/office/drawing/2014/main" id="{EAA7FB7F-6659-4E34-8710-AF86EAF5663F}"/>
              </a:ext>
            </a:extLst>
          </p:cNvPr>
          <p:cNvSpPr/>
          <p:nvPr/>
        </p:nvSpPr>
        <p:spPr>
          <a:xfrm>
            <a:off x="1371733" y="3499410"/>
            <a:ext cx="9299947" cy="940875"/>
          </a:xfrm>
          <a:prstGeom prst="rect">
            <a:avLst/>
          </a:prstGeom>
          <a:noFill/>
        </p:spPr>
        <p:txBody>
          <a:bodyPr wrap="square" lIns="108807" tIns="54408" rIns="108807" bIns="54408" rtlCol="0">
            <a:spAutoFit/>
          </a:bodyPr>
          <a:lstStyle/>
          <a:p>
            <a:pPr indent="171450" algn="just"/>
            <a:r>
              <a:rPr lang="vi-VN" sz="2800" dirty="0">
                <a:effectLst/>
              </a:rPr>
              <a:t>- Tìm được động từ trong các câu tục ngữ.</a:t>
            </a:r>
            <a:endParaRPr lang="en-US" sz="2800" dirty="0">
              <a:effectLst/>
            </a:endParaRPr>
          </a:p>
          <a:p>
            <a:pPr algn="just" defTabSz="408043" eaLnBrk="0" hangingPunct="0"/>
            <a:endParaRPr lang="zh-CN" altLang="en-US" sz="2600" dirty="0">
              <a:solidFill>
                <a:srgbClr val="70AD47">
                  <a:lumMod val="75000"/>
                </a:srgbClr>
              </a:solidFill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925F905-5282-4278-AD72-51B7E89CA7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7" t="10820" r="2856" b="71184"/>
          <a:stretch/>
        </p:blipFill>
        <p:spPr>
          <a:xfrm>
            <a:off x="9813816" y="2771199"/>
            <a:ext cx="1715729" cy="92564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B090AC5-DA8E-4F58-A962-0E63CECE29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7" t="10820" r="2856" b="71184"/>
          <a:stretch/>
        </p:blipFill>
        <p:spPr>
          <a:xfrm>
            <a:off x="9217732" y="975874"/>
            <a:ext cx="1715729" cy="92564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A520A6E-182B-4934-ACF9-84D9089016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7" t="10820" r="2856" b="71184"/>
          <a:stretch/>
        </p:blipFill>
        <p:spPr>
          <a:xfrm>
            <a:off x="9631346" y="4896176"/>
            <a:ext cx="1715729" cy="92564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D62C42A8-0AAE-4222-85E0-39DE85DD56A6}"/>
              </a:ext>
            </a:extLst>
          </p:cNvPr>
          <p:cNvSpPr/>
          <p:nvPr/>
        </p:nvSpPr>
        <p:spPr>
          <a:xfrm>
            <a:off x="3335727" y="274584"/>
            <a:ext cx="4673600" cy="826468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</p:spPr>
        <p:txBody>
          <a:bodyPr wrap="square" lIns="108807" tIns="54408" rIns="108807" bIns="54408">
            <a:spAutoFit/>
          </a:bodyPr>
          <a:lstStyle/>
          <a:p>
            <a:pPr marL="0" marR="0" lvl="0" indent="0" algn="ctr" defTabSz="408043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Yêu</a:t>
            </a:r>
            <a:r>
              <a:rPr kumimoji="0" lang="en-US" altLang="zh-CN" sz="4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zh-CN" sz="4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cầu</a:t>
            </a:r>
            <a:r>
              <a:rPr kumimoji="0" lang="en-US" altLang="zh-CN" sz="4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zh-CN" sz="4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cần</a:t>
            </a:r>
            <a:r>
              <a:rPr kumimoji="0" lang="en-US" altLang="zh-CN" sz="4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zh-CN" sz="4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đạt</a:t>
            </a:r>
            <a:endParaRPr kumimoji="0" lang="zh-CN" altLang="en-US" sz="4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90670" y="5598375"/>
            <a:ext cx="7047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71450" algn="just"/>
            <a:r>
              <a:rPr lang="vi-VN" sz="2800" dirty="0">
                <a:effectLst/>
              </a:rPr>
              <a:t>- Đặt được câu có chứa động từ phù hợp.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3534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5062" y="1942313"/>
            <a:ext cx="3199790" cy="31997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338" y="2366109"/>
            <a:ext cx="8294844" cy="199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9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ACE3C36-A5D1-D9DB-4428-9525D20C12C5}"/>
              </a:ext>
            </a:extLst>
          </p:cNvPr>
          <p:cNvGrpSpPr/>
          <p:nvPr/>
        </p:nvGrpSpPr>
        <p:grpSpPr>
          <a:xfrm>
            <a:off x="1225056" y="2125640"/>
            <a:ext cx="9741888" cy="1612991"/>
            <a:chOff x="444470" y="1186718"/>
            <a:chExt cx="7293065" cy="72246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99B0F78-354B-37E4-5D9D-1816359CCE92}"/>
                </a:ext>
              </a:extLst>
            </p:cNvPr>
            <p:cNvSpPr/>
            <p:nvPr/>
          </p:nvSpPr>
          <p:spPr>
            <a:xfrm>
              <a:off x="444470" y="1186718"/>
              <a:ext cx="7293065" cy="72246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C681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3F8E2E-B1E9-4FC3-AC64-F91AE7B2F7AB}"/>
                </a:ext>
              </a:extLst>
            </p:cNvPr>
            <p:cNvSpPr txBox="1"/>
            <p:nvPr/>
          </p:nvSpPr>
          <p:spPr>
            <a:xfrm>
              <a:off x="658392" y="1251563"/>
              <a:ext cx="6865221" cy="59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Na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vật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dụng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thiết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trồng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cây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C3D6560-4318-A1A0-97B4-6DCC9B0419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513856" y="4080285"/>
            <a:ext cx="2594608" cy="28876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B72FC3-14F9-FEBD-536D-580A0CE1BA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3389998" y="4394025"/>
            <a:ext cx="1688498" cy="22043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DAB9E0-1B92-59A3-A079-981304C6C4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5419939" y="4675781"/>
            <a:ext cx="2321702" cy="18635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A0364D-FED5-DE41-EB58-9BEB23187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79" y="4675781"/>
            <a:ext cx="2679611" cy="18635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56" y="263324"/>
            <a:ext cx="11089585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06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B41265-8871-E776-310B-6526A22DA5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314C167-1989-158B-1090-8FEBBC3D91D1}"/>
              </a:ext>
            </a:extLst>
          </p:cNvPr>
          <p:cNvGrpSpPr/>
          <p:nvPr/>
        </p:nvGrpSpPr>
        <p:grpSpPr>
          <a:xfrm>
            <a:off x="1558563" y="765018"/>
            <a:ext cx="9249497" cy="1547797"/>
            <a:chOff x="226633" y="147365"/>
            <a:chExt cx="14097812" cy="2021573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0489975D-1A34-632E-DEA9-D8C15D6BEF05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021573" fill="none" extrusionOk="0">
                  <a:moveTo>
                    <a:pt x="0" y="0"/>
                  </a:moveTo>
                  <a:cubicBezTo>
                    <a:pt x="6368383" y="-145439"/>
                    <a:pt x="12260719" y="24523"/>
                    <a:pt x="13830686" y="0"/>
                  </a:cubicBezTo>
                  <a:cubicBezTo>
                    <a:pt x="13861831" y="939101"/>
                    <a:pt x="13849996" y="1351382"/>
                    <a:pt x="13830686" y="2021573"/>
                  </a:cubicBezTo>
                  <a:cubicBezTo>
                    <a:pt x="11825697" y="1792214"/>
                    <a:pt x="4740642" y="1577037"/>
                    <a:pt x="0" y="2021573"/>
                  </a:cubicBezTo>
                  <a:cubicBezTo>
                    <a:pt x="215259" y="1173766"/>
                    <a:pt x="-39356" y="602164"/>
                    <a:pt x="0" y="0"/>
                  </a:cubicBezTo>
                  <a:close/>
                </a:path>
                <a:path w="13830686" h="2021573" stroke="0" extrusionOk="0">
                  <a:moveTo>
                    <a:pt x="0" y="0"/>
                  </a:moveTo>
                  <a:cubicBezTo>
                    <a:pt x="3767916" y="-74108"/>
                    <a:pt x="11630929" y="-110622"/>
                    <a:pt x="13830686" y="0"/>
                  </a:cubicBezTo>
                  <a:cubicBezTo>
                    <a:pt x="13840725" y="482056"/>
                    <a:pt x="13805737" y="1680511"/>
                    <a:pt x="13830686" y="2021573"/>
                  </a:cubicBezTo>
                  <a:cubicBezTo>
                    <a:pt x="8222705" y="1913522"/>
                    <a:pt x="5628889" y="2412586"/>
                    <a:pt x="0" y="2021573"/>
                  </a:cubicBezTo>
                  <a:cubicBezTo>
                    <a:pt x="121876" y="1616341"/>
                    <a:pt x="81914" y="617955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6503045" y="-162852"/>
                    <a:pt x="12533069" y="75315"/>
                    <a:pt x="13830686" y="0"/>
                  </a:cubicBezTo>
                  <a:cubicBezTo>
                    <a:pt x="13882289" y="866300"/>
                    <a:pt x="13931276" y="1467422"/>
                    <a:pt x="13830686" y="2021573"/>
                  </a:cubicBezTo>
                  <a:cubicBezTo>
                    <a:pt x="11117467" y="1502892"/>
                    <a:pt x="5151511" y="1034808"/>
                    <a:pt x="0" y="2021573"/>
                  </a:cubicBezTo>
                  <a:cubicBezTo>
                    <a:pt x="212503" y="1205564"/>
                    <a:pt x="-54722" y="52261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9074237"/>
                        <a:gd name="connsiteY0" fmla="*/ 0 h 1547797"/>
                        <a:gd name="connsiteX1" fmla="*/ 9074237 w 9074237"/>
                        <a:gd name="connsiteY1" fmla="*/ 0 h 1547797"/>
                        <a:gd name="connsiteX2" fmla="*/ 9074237 w 9074237"/>
                        <a:gd name="connsiteY2" fmla="*/ 1547797 h 1547797"/>
                        <a:gd name="connsiteX3" fmla="*/ 0 w 9074237"/>
                        <a:gd name="connsiteY3" fmla="*/ 1547797 h 1547797"/>
                        <a:gd name="connsiteX4" fmla="*/ 0 w 9074237"/>
                        <a:gd name="connsiteY4" fmla="*/ 0 h 15477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1547797" fill="none" extrusionOk="0">
                          <a:moveTo>
                            <a:pt x="0" y="0"/>
                          </a:moveTo>
                          <a:cubicBezTo>
                            <a:pt x="4145116" y="-133017"/>
                            <a:pt x="8118801" y="-123057"/>
                            <a:pt x="9074237" y="0"/>
                          </a:cubicBezTo>
                          <a:cubicBezTo>
                            <a:pt x="9129671" y="665863"/>
                            <a:pt x="9143623" y="1053140"/>
                            <a:pt x="9074237" y="1547797"/>
                          </a:cubicBezTo>
                          <a:cubicBezTo>
                            <a:pt x="7467587" y="1545596"/>
                            <a:pt x="3185324" y="1418026"/>
                            <a:pt x="0" y="1547797"/>
                          </a:cubicBezTo>
                          <a:cubicBezTo>
                            <a:pt x="122536" y="964011"/>
                            <a:pt x="-31985" y="452964"/>
                            <a:pt x="0" y="0"/>
                          </a:cubicBezTo>
                          <a:close/>
                        </a:path>
                        <a:path w="9074237" h="1547797" stroke="0" extrusionOk="0">
                          <a:moveTo>
                            <a:pt x="0" y="0"/>
                          </a:moveTo>
                          <a:cubicBezTo>
                            <a:pt x="2180241" y="-157587"/>
                            <a:pt x="7515209" y="-63908"/>
                            <a:pt x="9074237" y="0"/>
                          </a:cubicBezTo>
                          <a:cubicBezTo>
                            <a:pt x="9093700" y="383213"/>
                            <a:pt x="9036734" y="1322580"/>
                            <a:pt x="9074237" y="1547797"/>
                          </a:cubicBezTo>
                          <a:cubicBezTo>
                            <a:pt x="5197410" y="1446799"/>
                            <a:pt x="3416549" y="1668853"/>
                            <a:pt x="0" y="1547797"/>
                          </a:cubicBezTo>
                          <a:cubicBezTo>
                            <a:pt x="137812" y="1254501"/>
                            <a:pt x="53474" y="403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7DA53E-82B4-3EB2-C156-AFBF7288635C}"/>
                </a:ext>
              </a:extLst>
            </p:cNvPr>
            <p:cNvSpPr txBox="1"/>
            <p:nvPr/>
          </p:nvSpPr>
          <p:spPr>
            <a:xfrm>
              <a:off x="702365" y="547848"/>
              <a:ext cx="13622080" cy="10049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altLang="en-US" sz="4400" b="1" kern="0" spc="-150" dirty="0" err="1">
                  <a:ln w="13462">
                    <a:noFill/>
                    <a:prstDash val="solid"/>
                  </a:ln>
                  <a:solidFill>
                    <a:srgbClr val="117D5C"/>
                  </a:solidFill>
                  <a:latin typeface="Cambria" panose="02040503050406030204" pitchFamily="18" charset="0"/>
                </a:rPr>
                <a:t>Động</a:t>
              </a:r>
              <a:r>
                <a:rPr lang="en-US" altLang="en-US" sz="4400" b="1" kern="0" spc="-150" dirty="0">
                  <a:ln w="13462">
                    <a:noFill/>
                    <a:prstDash val="solid"/>
                  </a:ln>
                  <a:solidFill>
                    <a:srgbClr val="117D5C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sz="4400" b="1" kern="0" spc="-150" dirty="0" err="1">
                  <a:ln w="13462">
                    <a:noFill/>
                    <a:prstDash val="solid"/>
                  </a:ln>
                  <a:solidFill>
                    <a:srgbClr val="117D5C"/>
                  </a:solidFill>
                  <a:latin typeface="Cambria" panose="02040503050406030204" pitchFamily="18" charset="0"/>
                </a:rPr>
                <a:t>từ</a:t>
              </a:r>
              <a:r>
                <a:rPr lang="en-US" altLang="en-US" sz="4400" b="1" kern="0" spc="-150" dirty="0">
                  <a:ln w="13462">
                    <a:noFill/>
                    <a:prstDash val="solid"/>
                  </a:ln>
                  <a:solidFill>
                    <a:srgbClr val="117D5C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sz="4400" b="1" kern="0" spc="-150" dirty="0" err="1">
                  <a:ln w="13462">
                    <a:noFill/>
                    <a:prstDash val="solid"/>
                  </a:ln>
                  <a:solidFill>
                    <a:srgbClr val="117D5C"/>
                  </a:solidFill>
                  <a:latin typeface="Cambria" panose="02040503050406030204" pitchFamily="18" charset="0"/>
                </a:rPr>
                <a:t>là</a:t>
              </a:r>
              <a:r>
                <a:rPr lang="en-US" altLang="en-US" sz="4400" b="1" kern="0" spc="-150" dirty="0">
                  <a:ln w="13462">
                    <a:noFill/>
                    <a:prstDash val="solid"/>
                  </a:ln>
                  <a:solidFill>
                    <a:srgbClr val="117D5C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sz="4400" b="1" kern="0" spc="-150" dirty="0" err="1">
                  <a:ln w="13462">
                    <a:noFill/>
                    <a:prstDash val="solid"/>
                  </a:ln>
                  <a:solidFill>
                    <a:srgbClr val="117D5C"/>
                  </a:solidFill>
                  <a:latin typeface="Cambria" panose="02040503050406030204" pitchFamily="18" charset="0"/>
                </a:rPr>
                <a:t>gì</a:t>
              </a:r>
              <a:r>
                <a:rPr lang="en-US" altLang="en-US" sz="4400" b="1" kern="0" spc="-150" dirty="0">
                  <a:ln w="13462">
                    <a:noFill/>
                    <a:prstDash val="solid"/>
                  </a:ln>
                  <a:solidFill>
                    <a:srgbClr val="117D5C"/>
                  </a:solidFill>
                  <a:latin typeface="Cambria" panose="02040503050406030204" pitchFamily="18" charset="0"/>
                </a:rPr>
                <a:t>?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noFill/>
                  <a:prstDash val="solid"/>
                </a:ln>
                <a:solidFill>
                  <a:srgbClr val="117D5C"/>
                </a:solidFill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FD57EE-9B3D-29B9-6063-D8724F8CC42C}"/>
              </a:ext>
            </a:extLst>
          </p:cNvPr>
          <p:cNvGrpSpPr/>
          <p:nvPr/>
        </p:nvGrpSpPr>
        <p:grpSpPr>
          <a:xfrm>
            <a:off x="1334726" y="3023831"/>
            <a:ext cx="4537107" cy="1138591"/>
            <a:chOff x="6830721" y="2855352"/>
            <a:chExt cx="4537107" cy="1138591"/>
          </a:xfrm>
          <a:solidFill>
            <a:sysClr val="window" lastClr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33C6D08-2A89-DD63-A20C-EEADDB26D19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64A198-5458-9D53-925A-DD870714A37D}"/>
                </a:ext>
              </a:extLst>
            </p:cNvPr>
            <p:cNvSpPr txBox="1"/>
            <p:nvPr/>
          </p:nvSpPr>
          <p:spPr>
            <a:xfrm>
              <a:off x="7049248" y="2855352"/>
              <a:ext cx="42042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3200" b="1" kern="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Là</a:t>
              </a:r>
              <a:r>
                <a:rPr lang="en-US" sz="32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từ</a:t>
              </a:r>
              <a:r>
                <a:rPr lang="en-US" sz="32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chỉ</a:t>
              </a:r>
              <a:r>
                <a:rPr lang="en-US" sz="32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hoạt</a:t>
              </a:r>
              <a:r>
                <a:rPr lang="en-US" sz="32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động</a:t>
              </a:r>
              <a:r>
                <a:rPr lang="en-US" sz="32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, </a:t>
              </a:r>
              <a:r>
                <a:rPr lang="en-US" sz="3200" b="1" kern="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trạng</a:t>
              </a:r>
              <a:r>
                <a:rPr lang="en-US" sz="32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thái</a:t>
              </a:r>
              <a:r>
                <a:rPr lang="en-US" sz="32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của</a:t>
              </a:r>
              <a:r>
                <a:rPr lang="en-US" sz="32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sự</a:t>
              </a:r>
              <a:r>
                <a:rPr lang="en-US" sz="32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vật</a:t>
              </a:r>
              <a:r>
                <a:rPr lang="en-US" sz="32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.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68E699-2160-85DA-DD83-1ADD74F5314A}"/>
              </a:ext>
            </a:extLst>
          </p:cNvPr>
          <p:cNvGrpSpPr/>
          <p:nvPr/>
        </p:nvGrpSpPr>
        <p:grpSpPr>
          <a:xfrm>
            <a:off x="7019949" y="2997497"/>
            <a:ext cx="4686663" cy="1148757"/>
            <a:chOff x="981375" y="2864057"/>
            <a:chExt cx="4686663" cy="114875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0D0B02F-09FB-F7BA-DB9F-0ECB607A443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153F51-A2CA-2A79-CF27-339FA1907D99}"/>
                </a:ext>
              </a:extLst>
            </p:cNvPr>
            <p:cNvSpPr txBox="1"/>
            <p:nvPr/>
          </p:nvSpPr>
          <p:spPr>
            <a:xfrm>
              <a:off x="1449118" y="2935596"/>
              <a:ext cx="42189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32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Là những từ chỉ hành vi của con người.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1DEFF0-7759-C076-4830-3359E23F680D}"/>
              </a:ext>
            </a:extLst>
          </p:cNvPr>
          <p:cNvGrpSpPr/>
          <p:nvPr/>
        </p:nvGrpSpPr>
        <p:grpSpPr>
          <a:xfrm>
            <a:off x="1210590" y="4785136"/>
            <a:ext cx="4993361" cy="1683807"/>
            <a:chOff x="981375" y="4872763"/>
            <a:chExt cx="4537107" cy="164992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378FAFF-4E95-4930-E02E-B4D30A504654}"/>
                </a:ext>
              </a:extLst>
            </p:cNvPr>
            <p:cNvSpPr/>
            <p:nvPr/>
          </p:nvSpPr>
          <p:spPr>
            <a:xfrm>
              <a:off x="981375" y="4872763"/>
              <a:ext cx="4537107" cy="1649921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08FD43-50ED-B6A5-D28F-A5443EFFE786}"/>
                </a:ext>
              </a:extLst>
            </p:cNvPr>
            <p:cNvSpPr txBox="1"/>
            <p:nvPr/>
          </p:nvSpPr>
          <p:spPr>
            <a:xfrm>
              <a:off x="1319191" y="4939726"/>
              <a:ext cx="408043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32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Là những từ chỉ đặc điểm, tính chất của con người, sự vật.</a:t>
              </a:r>
              <a:endPara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1F6733-27A5-E4B3-E26A-5B0E1030126A}"/>
              </a:ext>
            </a:extLst>
          </p:cNvPr>
          <p:cNvGrpSpPr/>
          <p:nvPr/>
        </p:nvGrpSpPr>
        <p:grpSpPr>
          <a:xfrm>
            <a:off x="7003771" y="4865867"/>
            <a:ext cx="4537107" cy="1201573"/>
            <a:chOff x="6830721" y="4714800"/>
            <a:chExt cx="4537107" cy="1201573"/>
          </a:xfrm>
          <a:solidFill>
            <a:sysClr val="window" lastClr="FFFFFF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D5DDED8-DCC6-8CC7-C967-561C0E55B5F6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CA628D-E78B-5F33-4298-A4B890C05984}"/>
                </a:ext>
              </a:extLst>
            </p:cNvPr>
            <p:cNvSpPr txBox="1"/>
            <p:nvPr/>
          </p:nvSpPr>
          <p:spPr>
            <a:xfrm>
              <a:off x="7662896" y="4839155"/>
              <a:ext cx="29051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pt-BR" sz="32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Là những từ chỉ sự vật.</a:t>
              </a:r>
              <a:endPara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2904F2A-A9C4-5F91-5770-E6839215D4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236547"/>
            <a:ext cx="953350" cy="857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55B090-AEBD-587E-1282-1F6254B979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05069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9E4CB2-5388-ADB7-203F-BD1333DA47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378277" y="5117462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0979DD-CF35-DCBB-2F47-A99F97AB02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012168" y="4982578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F90759-71F7-663C-B803-563692B6EE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374" y="2919297"/>
            <a:ext cx="1475271" cy="14920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F83CBD-7B92-DAC0-E699-FD96AB7CC30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2897046"/>
            <a:ext cx="1385564" cy="14008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96C636-F2CB-FB6F-FCD1-22FC5DD8DBE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0703"/>
          <a:stretch/>
        </p:blipFill>
        <p:spPr>
          <a:xfrm>
            <a:off x="279502" y="4723763"/>
            <a:ext cx="1487889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FD2D61C-5215-D9DC-4C9D-97419654DF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5614" y="4663963"/>
            <a:ext cx="1365186" cy="15707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4396F3-617B-7191-E3A5-50FD48FD356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-205272" y="-64452"/>
            <a:ext cx="2806700" cy="31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6127C0-EE2B-78C5-0D61-66D7C5C18B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A58A10A-0178-F442-6203-92CC4D407F56}"/>
              </a:ext>
            </a:extLst>
          </p:cNvPr>
          <p:cNvGrpSpPr/>
          <p:nvPr/>
        </p:nvGrpSpPr>
        <p:grpSpPr>
          <a:xfrm>
            <a:off x="1186079" y="590548"/>
            <a:ext cx="10222770" cy="2201581"/>
            <a:chOff x="226633" y="-47311"/>
            <a:chExt cx="13904713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575881CA-132B-ED8C-B330-06CD1A15C4C3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73088" y="57713"/>
                    <a:pt x="7697833" y="393858"/>
                    <a:pt x="13830686" y="0"/>
                  </a:cubicBezTo>
                  <a:cubicBezTo>
                    <a:pt x="13488826" y="638459"/>
                    <a:pt x="13660740" y="1671403"/>
                    <a:pt x="13830686" y="2392709"/>
                  </a:cubicBezTo>
                  <a:cubicBezTo>
                    <a:pt x="7983195" y="1918757"/>
                    <a:pt x="3170592" y="1894435"/>
                    <a:pt x="0" y="2392709"/>
                  </a:cubicBezTo>
                  <a:cubicBezTo>
                    <a:pt x="110499" y="1533973"/>
                    <a:pt x="113022" y="578267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929082" y="21387"/>
                    <a:pt x="10842112" y="-176408"/>
                    <a:pt x="13830686" y="0"/>
                  </a:cubicBezTo>
                  <a:cubicBezTo>
                    <a:pt x="13622398" y="213918"/>
                    <a:pt x="13876294" y="1560015"/>
                    <a:pt x="13830686" y="2392709"/>
                  </a:cubicBezTo>
                  <a:cubicBezTo>
                    <a:pt x="9238821" y="2292668"/>
                    <a:pt x="3544826" y="2859264"/>
                    <a:pt x="0" y="2392709"/>
                  </a:cubicBezTo>
                  <a:cubicBezTo>
                    <a:pt x="1990" y="1696266"/>
                    <a:pt x="119136" y="1180249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58942" y="-570163"/>
                    <a:pt x="8528338" y="144514"/>
                    <a:pt x="13830686" y="0"/>
                  </a:cubicBezTo>
                  <a:cubicBezTo>
                    <a:pt x="13543157" y="436188"/>
                    <a:pt x="13827388" y="1746562"/>
                    <a:pt x="13830686" y="2392709"/>
                  </a:cubicBezTo>
                  <a:cubicBezTo>
                    <a:pt x="6825403" y="1747182"/>
                    <a:pt x="3959648" y="2072501"/>
                    <a:pt x="0" y="2392709"/>
                  </a:cubicBezTo>
                  <a:cubicBezTo>
                    <a:pt x="74967" y="1574091"/>
                    <a:pt x="7085" y="447560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5080311" y="27829"/>
                    <a:pt x="7861834" y="435849"/>
                    <a:pt x="13830686" y="0"/>
                  </a:cubicBezTo>
                  <a:cubicBezTo>
                    <a:pt x="13550519" y="532362"/>
                    <a:pt x="13719729" y="1736837"/>
                    <a:pt x="13830686" y="2392709"/>
                  </a:cubicBezTo>
                  <a:cubicBezTo>
                    <a:pt x="7382261" y="2035064"/>
                    <a:pt x="3313526" y="1695071"/>
                    <a:pt x="0" y="2392709"/>
                  </a:cubicBezTo>
                  <a:cubicBezTo>
                    <a:pt x="101087" y="1582141"/>
                    <a:pt x="59805" y="48834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41179" h="1831954" fill="none" extrusionOk="0">
                          <a:moveTo>
                            <a:pt x="0" y="0"/>
                          </a:moveTo>
                          <a:cubicBezTo>
                            <a:pt x="3522662" y="13236"/>
                            <a:pt x="5579616" y="220710"/>
                            <a:pt x="9941179" y="0"/>
                          </a:cubicBezTo>
                          <a:cubicBezTo>
                            <a:pt x="9753016" y="409045"/>
                            <a:pt x="9863374" y="1292874"/>
                            <a:pt x="9941179" y="1831954"/>
                          </a:cubicBezTo>
                          <a:cubicBezTo>
                            <a:pt x="5361794" y="1673650"/>
                            <a:pt x="2306044" y="1519885"/>
                            <a:pt x="0" y="1831954"/>
                          </a:cubicBezTo>
                          <a:cubicBezTo>
                            <a:pt x="56957" y="1246137"/>
                            <a:pt x="45065" y="399478"/>
                            <a:pt x="0" y="0"/>
                          </a:cubicBezTo>
                          <a:close/>
                        </a:path>
                        <a:path w="9941179" h="1831954" stroke="0" extrusionOk="0">
                          <a:moveTo>
                            <a:pt x="0" y="0"/>
                          </a:moveTo>
                          <a:cubicBezTo>
                            <a:pt x="4562121" y="-115567"/>
                            <a:pt x="7604808" y="-104212"/>
                            <a:pt x="9941179" y="0"/>
                          </a:cubicBezTo>
                          <a:cubicBezTo>
                            <a:pt x="9832191" y="204582"/>
                            <a:pt x="9956934" y="1220821"/>
                            <a:pt x="9941179" y="1831954"/>
                          </a:cubicBezTo>
                          <a:cubicBezTo>
                            <a:pt x="6558069" y="1748384"/>
                            <a:pt x="2488370" y="2154104"/>
                            <a:pt x="0" y="1831954"/>
                          </a:cubicBezTo>
                          <a:cubicBezTo>
                            <a:pt x="44711" y="1310315"/>
                            <a:pt x="85597" y="895324"/>
                            <a:pt x="0" y="0"/>
                          </a:cubicBezTo>
                          <a:close/>
                        </a:path>
                        <a:path w="9941179" h="1831954" fill="none" stroke="0" extrusionOk="0">
                          <a:moveTo>
                            <a:pt x="0" y="0"/>
                          </a:moveTo>
                          <a:cubicBezTo>
                            <a:pt x="3316226" y="-138237"/>
                            <a:pt x="5852807" y="-47244"/>
                            <a:pt x="9941179" y="0"/>
                          </a:cubicBezTo>
                          <a:cubicBezTo>
                            <a:pt x="9729406" y="319122"/>
                            <a:pt x="9938407" y="1407088"/>
                            <a:pt x="9941179" y="1831954"/>
                          </a:cubicBezTo>
                          <a:cubicBezTo>
                            <a:pt x="4867722" y="1461919"/>
                            <a:pt x="2530903" y="1271590"/>
                            <a:pt x="0" y="1831954"/>
                          </a:cubicBezTo>
                          <a:cubicBezTo>
                            <a:pt x="71610" y="1217441"/>
                            <a:pt x="25998" y="34614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D96D52-DBF8-ADBF-B53F-EEBB11C5CB28}"/>
                </a:ext>
              </a:extLst>
            </p:cNvPr>
            <p:cNvSpPr txBox="1"/>
            <p:nvPr/>
          </p:nvSpPr>
          <p:spPr>
            <a:xfrm>
              <a:off x="509266" y="301338"/>
              <a:ext cx="13622080" cy="1572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vi-VN" altLang="en-US" sz="4400" b="1" kern="0" spc="-150" dirty="0">
                  <a:ln w="13462">
                    <a:noFill/>
                    <a:prstDash val="solid"/>
                  </a:ln>
                  <a:solidFill>
                    <a:srgbClr val="117D5C"/>
                  </a:solidFill>
                  <a:latin typeface="Cambria" panose="02040503050406030204" pitchFamily="18" charset="0"/>
                  <a:ea typeface="字魂37号-波纹乖乖体"/>
                </a:rPr>
                <a:t>Từ nào dưới đây là động từ </a:t>
              </a:r>
              <a:r>
                <a:rPr lang="vi-VN" altLang="en-US" sz="4400" b="1" kern="0" spc="-150" dirty="0" err="1">
                  <a:ln w="13462">
                    <a:noFill/>
                    <a:prstDash val="solid"/>
                  </a:ln>
                  <a:solidFill>
                    <a:srgbClr val="117D5C"/>
                  </a:solidFill>
                  <a:latin typeface="Cambria" panose="02040503050406030204" pitchFamily="18" charset="0"/>
                  <a:ea typeface="字魂37号-波纹乖乖体"/>
                </a:rPr>
                <a:t>chỉ</a:t>
              </a:r>
              <a:r>
                <a:rPr lang="vi-VN" altLang="en-US" sz="4400" b="1" kern="0" spc="-150" dirty="0">
                  <a:ln w="13462">
                    <a:noFill/>
                    <a:prstDash val="solid"/>
                  </a:ln>
                  <a:solidFill>
                    <a:srgbClr val="117D5C"/>
                  </a:solidFill>
                  <a:latin typeface="Cambria" panose="02040503050406030204" pitchFamily="18" charset="0"/>
                  <a:ea typeface="字魂37号-波纹乖乖体"/>
                </a:rPr>
                <a:t> </a:t>
              </a:r>
              <a:r>
                <a:rPr lang="en-US" altLang="en-US" sz="4400" b="1" kern="0" spc="-150" dirty="0">
                  <a:ln w="13462">
                    <a:noFill/>
                    <a:prstDash val="solid"/>
                  </a:ln>
                  <a:solidFill>
                    <a:srgbClr val="117D5C"/>
                  </a:solidFill>
                  <a:latin typeface="Cambria" panose="02040503050406030204" pitchFamily="18" charset="0"/>
                  <a:ea typeface="字魂37号-波纹乖乖体"/>
                </a:rPr>
                <a:t>           </a:t>
              </a:r>
              <a:r>
                <a:rPr lang="vi-VN" altLang="en-US" sz="4400" b="1" kern="0" spc="-150" dirty="0" err="1">
                  <a:ln w="13462">
                    <a:noFill/>
                    <a:prstDash val="solid"/>
                  </a:ln>
                  <a:solidFill>
                    <a:srgbClr val="117D5C"/>
                  </a:solidFill>
                  <a:latin typeface="Cambria" panose="02040503050406030204" pitchFamily="18" charset="0"/>
                  <a:ea typeface="字魂37号-波纹乖乖体"/>
                </a:rPr>
                <a:t>trạng</a:t>
              </a:r>
              <a:r>
                <a:rPr lang="vi-VN" altLang="en-US" sz="4400" b="1" kern="0" spc="-150" dirty="0">
                  <a:ln w="13462">
                    <a:noFill/>
                    <a:prstDash val="solid"/>
                  </a:ln>
                  <a:solidFill>
                    <a:srgbClr val="117D5C"/>
                  </a:solidFill>
                  <a:latin typeface="Cambria" panose="02040503050406030204" pitchFamily="18" charset="0"/>
                  <a:ea typeface="字魂37号-波纹乖乖体"/>
                </a:rPr>
                <a:t> thái?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noFill/>
                  <a:prstDash val="solid"/>
                </a:ln>
                <a:solidFill>
                  <a:srgbClr val="117D5C"/>
                </a:solidFill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65D55EE-192C-6525-5C7C-AC985BF4DEAB}"/>
              </a:ext>
            </a:extLst>
          </p:cNvPr>
          <p:cNvGrpSpPr/>
          <p:nvPr/>
        </p:nvGrpSpPr>
        <p:grpSpPr>
          <a:xfrm>
            <a:off x="7005893" y="3020586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56EE51B-4010-215E-500C-083B3A4F4570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D49266-3ABA-19F8-FDDA-71266E044638}"/>
                </a:ext>
              </a:extLst>
            </p:cNvPr>
            <p:cNvSpPr txBox="1"/>
            <p:nvPr/>
          </p:nvSpPr>
          <p:spPr>
            <a:xfrm>
              <a:off x="7040122" y="3004856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Vui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buồn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60C549-4105-C151-2757-A73EFF33C1E2}"/>
              </a:ext>
            </a:extLst>
          </p:cNvPr>
          <p:cNvGrpSpPr/>
          <p:nvPr/>
        </p:nvGrpSpPr>
        <p:grpSpPr>
          <a:xfrm>
            <a:off x="1186079" y="3075067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99825C5-C539-4836-49D8-9476E62196E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883968-E3BB-8F00-D9DC-6CCA3D904DBF}"/>
                </a:ext>
              </a:extLst>
            </p:cNvPr>
            <p:cNvSpPr txBox="1"/>
            <p:nvPr/>
          </p:nvSpPr>
          <p:spPr>
            <a:xfrm>
              <a:off x="1420288" y="3050862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Học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bài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FFA85C-7585-DB89-CE16-B17CB8A48C7D}"/>
              </a:ext>
            </a:extLst>
          </p:cNvPr>
          <p:cNvGrpSpPr/>
          <p:nvPr/>
        </p:nvGrpSpPr>
        <p:grpSpPr>
          <a:xfrm>
            <a:off x="1077528" y="4901904"/>
            <a:ext cx="4630996" cy="1129886"/>
            <a:chOff x="887486" y="4872764"/>
            <a:chExt cx="4630996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6C4DC3A-1C80-1410-14E5-019708231BFA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683739-4A93-F112-7A88-64B0168E0BE2}"/>
                </a:ext>
              </a:extLst>
            </p:cNvPr>
            <p:cNvSpPr txBox="1"/>
            <p:nvPr/>
          </p:nvSpPr>
          <p:spPr>
            <a:xfrm>
              <a:off x="887486" y="5029644"/>
              <a:ext cx="4280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Đọc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truyện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D50CF6-3446-5F1D-4868-DABC4A9FCD61}"/>
              </a:ext>
            </a:extLst>
          </p:cNvPr>
          <p:cNvGrpSpPr/>
          <p:nvPr/>
        </p:nvGrpSpPr>
        <p:grpSpPr>
          <a:xfrm>
            <a:off x="6818533" y="4816367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5C06FEE-AF29-7FE3-4829-CD12B509A6C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B7A41E-CFF4-C790-A6D3-BD7942C5604F}"/>
                </a:ext>
              </a:extLst>
            </p:cNvPr>
            <p:cNvSpPr txBox="1"/>
            <p:nvPr/>
          </p:nvSpPr>
          <p:spPr>
            <a:xfrm>
              <a:off x="7893212" y="4957217"/>
              <a:ext cx="346002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Xem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ti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vi.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B509C59-13FA-3FC5-370E-2972D097FE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208535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F4DC1E-4303-4694-BBCC-4176506A26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128265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5142A8-4370-397B-68A3-6EF53A69BF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0186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B44F60-14BB-AFA2-CA67-9A06E01ECB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4933078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F8DB426-7FBC-1828-5D7B-204AF5279C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136" y="286979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AC697A-2C53-1DBF-32E0-ADB76922168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2916556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C4E767-7A8C-D1DD-75BF-62C8C016765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0703"/>
          <a:stretch/>
        </p:blipFill>
        <p:spPr>
          <a:xfrm>
            <a:off x="129722" y="46814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248577-7A20-A7F7-925E-888CDFC0B5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0376" y="4614463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51A6502-FD7A-4DB2-59FE-CB97D1B4AC9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-76901" y="382628"/>
            <a:ext cx="1826522" cy="238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6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A48632-CBA8-927C-ED6A-270791FCB1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603948-E8CC-A86F-644A-565CCDBA392F}"/>
              </a:ext>
            </a:extLst>
          </p:cNvPr>
          <p:cNvSpPr txBox="1"/>
          <p:nvPr/>
        </p:nvSpPr>
        <p:spPr>
          <a:xfrm>
            <a:off x="1944808" y="126124"/>
            <a:ext cx="98730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endParaRPr kumimoji="0" lang="en-US" altLang="en-US" sz="4400" b="1" i="0" u="none" strike="noStrike" kern="0" cap="none" spc="-150" normalizeH="0" baseline="0" noProof="0" dirty="0">
              <a:ln w="13462">
                <a:noFill/>
                <a:prstDash val="solid"/>
              </a:ln>
              <a:solidFill>
                <a:srgbClr val="117D5C"/>
              </a:solidFill>
              <a:uLnTx/>
              <a:uFillTx/>
              <a:latin typeface="Cambria" panose="02040503050406030204" pitchFamily="18" charset="0"/>
              <a:ea typeface="字魂37号-波纹乖乖体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FA36FB-66F6-A582-3C3F-9357FA1F2472}"/>
              </a:ext>
            </a:extLst>
          </p:cNvPr>
          <p:cNvGrpSpPr/>
          <p:nvPr/>
        </p:nvGrpSpPr>
        <p:grpSpPr>
          <a:xfrm>
            <a:off x="7043532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D42C24B-8CFD-9A00-CF82-B2D717D62A0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B30008-816D-8587-D427-4FCF8683491E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6944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B123F1-537E-CD93-6C3B-63268CB693D7}"/>
              </a:ext>
            </a:extLst>
          </p:cNvPr>
          <p:cNvGrpSpPr/>
          <p:nvPr/>
        </p:nvGrpSpPr>
        <p:grpSpPr>
          <a:xfrm>
            <a:off x="7018104" y="3109679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033FB67-E145-371C-28BB-72564133641A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898D0B-EDCE-EFCE-C8EF-C9D8DBE23B9F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44F195-E652-F554-D115-755E28D37E0C}"/>
              </a:ext>
            </a:extLst>
          </p:cNvPr>
          <p:cNvGrpSpPr/>
          <p:nvPr/>
        </p:nvGrpSpPr>
        <p:grpSpPr>
          <a:xfrm>
            <a:off x="1070307" y="493755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5EBF75A-B21F-3768-4B4D-36C6C7F3A8C1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9B2F9E-ABAD-E411-D7FF-CE03B366164F}"/>
                </a:ext>
              </a:extLst>
            </p:cNvPr>
            <p:cNvSpPr txBox="1"/>
            <p:nvPr/>
          </p:nvSpPr>
          <p:spPr>
            <a:xfrm>
              <a:off x="1510005" y="5042335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C566F-ACA7-0124-127B-10DB2603230C}"/>
              </a:ext>
            </a:extLst>
          </p:cNvPr>
          <p:cNvGrpSpPr/>
          <p:nvPr/>
        </p:nvGrpSpPr>
        <p:grpSpPr>
          <a:xfrm>
            <a:off x="1196527" y="309596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60251D4-B608-51B8-E6E8-F5000FBB81CF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276298-24A0-6E64-2BBB-73FA16ADEEC7}"/>
                </a:ext>
              </a:extLst>
            </p:cNvPr>
            <p:cNvSpPr txBox="1"/>
            <p:nvPr/>
          </p:nvSpPr>
          <p:spPr>
            <a:xfrm>
              <a:off x="7667750" y="4913569"/>
              <a:ext cx="2729757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5A2D657-DBCB-322B-7700-FCB253A5E4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40218" y="5019030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88DE34-CBED-618A-A704-31CC16CADE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4999" y="3162877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782C41-A8B5-F58C-20BE-E8A0974A1E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618A99-F64F-BF0D-3BCB-D7C345CB66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204924" y="3212677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CB4BCDB-8E18-D3E6-55C5-7284043240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002" y="291893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A48D37-B6AB-4BC1-FF88-3E00BEE1E4B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3391" y="3009228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1DC249-407C-0539-4009-3F2D9E69077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0703"/>
          <a:stretch/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091E2C-2154-EA21-08F4-E8073B3D0B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8743" y="4730954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40A6035-B2D9-4A21-BFE0-B363F25756B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-23891" y="911109"/>
            <a:ext cx="2019082" cy="162062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79DB9A1-ACBB-4FCC-92E5-6C239602B3BB}"/>
              </a:ext>
            </a:extLst>
          </p:cNvPr>
          <p:cNvSpPr/>
          <p:nvPr/>
        </p:nvSpPr>
        <p:spPr>
          <a:xfrm>
            <a:off x="141017" y="644676"/>
            <a:ext cx="11909966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en-US" sz="4000" b="1" kern="0" spc="-150" dirty="0" err="1">
                <a:ln w="13462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字魂37号-波纹乖乖体"/>
              </a:rPr>
              <a:t>Câu</a:t>
            </a:r>
            <a:r>
              <a:rPr lang="en-US" altLang="en-US" sz="4000" b="1" kern="0" spc="-150" dirty="0">
                <a:ln w="13462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字魂37号-波纹乖乖体"/>
              </a:rPr>
              <a:t> </a:t>
            </a:r>
            <a:r>
              <a:rPr lang="en-US" altLang="en-US" sz="4000" b="1" kern="0" spc="-150" dirty="0" err="1">
                <a:ln w="13462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字魂37号-波纹乖乖体"/>
              </a:rPr>
              <a:t>sau</a:t>
            </a:r>
            <a:r>
              <a:rPr lang="en-US" altLang="en-US" sz="4000" b="1" kern="0" spc="-150" dirty="0">
                <a:ln w="13462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字魂37号-波纹乖乖体"/>
              </a:rPr>
              <a:t> </a:t>
            </a:r>
            <a:r>
              <a:rPr lang="en-US" altLang="en-US" sz="4000" b="1" kern="0" spc="-150" dirty="0" err="1">
                <a:ln w="13462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字魂37号-波纹乖乖体"/>
              </a:rPr>
              <a:t>đây</a:t>
            </a:r>
            <a:r>
              <a:rPr lang="en-US" altLang="en-US" sz="4000" b="1" kern="0" spc="-150" dirty="0">
                <a:ln w="13462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字魂37号-波纹乖乖体"/>
              </a:rPr>
              <a:t> </a:t>
            </a:r>
            <a:r>
              <a:rPr lang="en-US" altLang="en-US" sz="4000" b="1" kern="0" spc="-150" dirty="0" err="1">
                <a:ln w="13462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字魂37号-波纹乖乖体"/>
              </a:rPr>
              <a:t>có</a:t>
            </a:r>
            <a:r>
              <a:rPr lang="en-US" altLang="en-US" sz="4000" b="1" kern="0" spc="-150" dirty="0">
                <a:ln w="13462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字魂37号-波纹乖乖体"/>
              </a:rPr>
              <a:t> </a:t>
            </a:r>
            <a:r>
              <a:rPr lang="en-US" altLang="en-US" sz="4000" b="1" kern="0" spc="-150" dirty="0" err="1">
                <a:ln w="13462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字魂37号-波纹乖乖体"/>
              </a:rPr>
              <a:t>mấy</a:t>
            </a:r>
            <a:r>
              <a:rPr lang="en-US" altLang="en-US" sz="4000" b="1" kern="0" spc="-150" dirty="0">
                <a:ln w="13462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字魂37号-波纹乖乖体"/>
              </a:rPr>
              <a:t> </a:t>
            </a:r>
            <a:r>
              <a:rPr lang="en-US" altLang="en-US" sz="4000" b="1" kern="0" spc="-150" dirty="0" err="1">
                <a:ln w="13462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字魂37号-波纹乖乖体"/>
              </a:rPr>
              <a:t>động</a:t>
            </a:r>
            <a:r>
              <a:rPr lang="en-US" altLang="en-US" sz="4000" b="1" kern="0" spc="-150" dirty="0">
                <a:ln w="13462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字魂37号-波纹乖乖体"/>
              </a:rPr>
              <a:t> </a:t>
            </a:r>
            <a:r>
              <a:rPr lang="en-US" altLang="en-US" sz="4000" b="1" kern="0" spc="-150" dirty="0" err="1">
                <a:ln w="13462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字魂37号-波纹乖乖体"/>
              </a:rPr>
              <a:t>từ</a:t>
            </a:r>
            <a:r>
              <a:rPr lang="en-US" altLang="en-US" sz="4000" b="1" kern="0" spc="-150" dirty="0">
                <a:ln w="13462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字魂37号-波纹乖乖体"/>
              </a:rPr>
              <a:t>?</a:t>
            </a:r>
          </a:p>
          <a:p>
            <a:pPr lvl="0" algn="ctr">
              <a:defRPr/>
            </a:pPr>
            <a:r>
              <a:rPr lang="en-US" altLang="en-US" sz="4000" b="1" kern="0" spc="-150" dirty="0" err="1">
                <a:ln w="13462">
                  <a:noFill/>
                  <a:prstDash val="solid"/>
                </a:ln>
                <a:solidFill>
                  <a:srgbClr val="117D5C"/>
                </a:solidFill>
                <a:latin typeface="Cambria" panose="02040503050406030204" pitchFamily="18" charset="0"/>
                <a:ea typeface="字魂37号-波纹乖乖体"/>
              </a:rPr>
              <a:t>Mình</a:t>
            </a:r>
            <a:r>
              <a:rPr lang="en-US" altLang="en-US" sz="4000" b="1" kern="0" spc="-150" dirty="0">
                <a:ln w="13462">
                  <a:noFill/>
                  <a:prstDash val="solid"/>
                </a:ln>
                <a:solidFill>
                  <a:srgbClr val="117D5C"/>
                </a:solidFill>
                <a:latin typeface="Cambria" panose="02040503050406030204" pitchFamily="18" charset="0"/>
                <a:ea typeface="字魂37号-波纹乖乖体"/>
              </a:rPr>
              <a:t> </a:t>
            </a:r>
            <a:r>
              <a:rPr lang="en-US" altLang="en-US" sz="4000" b="1" kern="0" spc="-150" dirty="0" err="1">
                <a:ln w="13462">
                  <a:noFill/>
                  <a:prstDash val="solid"/>
                </a:ln>
                <a:solidFill>
                  <a:srgbClr val="117D5C"/>
                </a:solidFill>
                <a:latin typeface="Cambria" panose="02040503050406030204" pitchFamily="18" charset="0"/>
                <a:ea typeface="字魂37号-波纹乖乖体"/>
              </a:rPr>
              <a:t>sẽ</a:t>
            </a:r>
            <a:r>
              <a:rPr lang="en-US" altLang="en-US" sz="4000" b="1" kern="0" spc="-150" dirty="0">
                <a:ln w="13462">
                  <a:noFill/>
                  <a:prstDash val="solid"/>
                </a:ln>
                <a:solidFill>
                  <a:srgbClr val="117D5C"/>
                </a:solidFill>
                <a:latin typeface="Cambria" panose="02040503050406030204" pitchFamily="18" charset="0"/>
                <a:ea typeface="字魂37号-波纹乖乖体"/>
              </a:rPr>
              <a:t> </a:t>
            </a:r>
            <a:r>
              <a:rPr lang="en-US" altLang="en-US" sz="4000" b="1" kern="0" spc="-150" dirty="0" err="1">
                <a:ln w="13462">
                  <a:noFill/>
                  <a:prstDash val="solid"/>
                </a:ln>
                <a:solidFill>
                  <a:srgbClr val="117D5C"/>
                </a:solidFill>
                <a:latin typeface="Cambria" panose="02040503050406030204" pitchFamily="18" charset="0"/>
                <a:ea typeface="字魂37号-波纹乖乖体"/>
              </a:rPr>
              <a:t>dùng</a:t>
            </a:r>
            <a:r>
              <a:rPr lang="en-US" altLang="en-US" sz="4000" b="1" kern="0" spc="-150" dirty="0">
                <a:ln w="13462">
                  <a:noFill/>
                  <a:prstDash val="solid"/>
                </a:ln>
                <a:solidFill>
                  <a:srgbClr val="117D5C"/>
                </a:solidFill>
                <a:latin typeface="Cambria" panose="02040503050406030204" pitchFamily="18" charset="0"/>
                <a:ea typeface="字魂37号-波纹乖乖体"/>
              </a:rPr>
              <a:t> </a:t>
            </a:r>
            <a:r>
              <a:rPr lang="en-US" altLang="en-US" sz="4000" b="1" kern="0" spc="-150" dirty="0" err="1">
                <a:ln w="13462">
                  <a:noFill/>
                  <a:prstDash val="solid"/>
                </a:ln>
                <a:solidFill>
                  <a:srgbClr val="117D5C"/>
                </a:solidFill>
                <a:latin typeface="Cambria" panose="02040503050406030204" pitchFamily="18" charset="0"/>
                <a:ea typeface="字魂37号-波纹乖乖体"/>
              </a:rPr>
              <a:t>nó</a:t>
            </a:r>
            <a:r>
              <a:rPr lang="en-US" altLang="en-US" sz="4000" b="1" kern="0" spc="-150" dirty="0">
                <a:ln w="13462">
                  <a:noFill/>
                  <a:prstDash val="solid"/>
                </a:ln>
                <a:solidFill>
                  <a:srgbClr val="117D5C"/>
                </a:solidFill>
                <a:latin typeface="Cambria" panose="02040503050406030204" pitchFamily="18" charset="0"/>
                <a:ea typeface="字魂37号-波纹乖乖体"/>
              </a:rPr>
              <a:t> </a:t>
            </a:r>
            <a:r>
              <a:rPr lang="en-US" altLang="en-US" sz="4000" b="1" kern="0" spc="-150" dirty="0" err="1">
                <a:ln w="13462">
                  <a:noFill/>
                  <a:prstDash val="solid"/>
                </a:ln>
                <a:solidFill>
                  <a:srgbClr val="117D5C"/>
                </a:solidFill>
                <a:latin typeface="Cambria" panose="02040503050406030204" pitchFamily="18" charset="0"/>
                <a:ea typeface="字魂37号-波纹乖乖体"/>
              </a:rPr>
              <a:t>vào</a:t>
            </a:r>
            <a:r>
              <a:rPr lang="en-US" altLang="en-US" sz="4000" b="1" kern="0" spc="-150" dirty="0">
                <a:ln w="13462">
                  <a:noFill/>
                  <a:prstDash val="solid"/>
                </a:ln>
                <a:solidFill>
                  <a:srgbClr val="117D5C"/>
                </a:solidFill>
                <a:latin typeface="Cambria" panose="02040503050406030204" pitchFamily="18" charset="0"/>
                <a:ea typeface="字魂37号-波纹乖乖体"/>
              </a:rPr>
              <a:t> </a:t>
            </a:r>
            <a:r>
              <a:rPr lang="en-US" altLang="en-US" sz="4000" b="1" kern="0" spc="-150" dirty="0" err="1">
                <a:ln w="13462">
                  <a:noFill/>
                  <a:prstDash val="solid"/>
                </a:ln>
                <a:solidFill>
                  <a:srgbClr val="117D5C"/>
                </a:solidFill>
                <a:latin typeface="Cambria" panose="02040503050406030204" pitchFamily="18" charset="0"/>
                <a:ea typeface="字魂37号-波纹乖乖体"/>
              </a:rPr>
              <a:t>việc</a:t>
            </a:r>
            <a:r>
              <a:rPr lang="en-US" altLang="en-US" sz="4000" b="1" kern="0" spc="-150" dirty="0">
                <a:ln w="13462">
                  <a:noFill/>
                  <a:prstDash val="solid"/>
                </a:ln>
                <a:solidFill>
                  <a:srgbClr val="117D5C"/>
                </a:solidFill>
                <a:latin typeface="Cambria" panose="02040503050406030204" pitchFamily="18" charset="0"/>
                <a:ea typeface="字魂37号-波纹乖乖体"/>
              </a:rPr>
              <a:t> </a:t>
            </a:r>
            <a:r>
              <a:rPr lang="en-US" altLang="en-US" sz="4000" b="1" kern="0" spc="-150" dirty="0" err="1">
                <a:ln w="13462">
                  <a:noFill/>
                  <a:prstDash val="solid"/>
                </a:ln>
                <a:solidFill>
                  <a:srgbClr val="117D5C"/>
                </a:solidFill>
                <a:latin typeface="Cambria" panose="02040503050406030204" pitchFamily="18" charset="0"/>
                <a:ea typeface="字魂37号-波纹乖乖体"/>
              </a:rPr>
              <a:t>sáng</a:t>
            </a:r>
            <a:r>
              <a:rPr lang="en-US" altLang="en-US" sz="4000" b="1" kern="0" spc="-150" dirty="0">
                <a:ln w="13462">
                  <a:noFill/>
                  <a:prstDash val="solid"/>
                </a:ln>
                <a:solidFill>
                  <a:srgbClr val="117D5C"/>
                </a:solidFill>
                <a:latin typeface="Cambria" panose="02040503050406030204" pitchFamily="18" charset="0"/>
                <a:ea typeface="字魂37号-波纹乖乖体"/>
              </a:rPr>
              <a:t> </a:t>
            </a:r>
            <a:r>
              <a:rPr lang="en-US" altLang="en-US" sz="4000" b="1" kern="0" spc="-150" dirty="0" err="1">
                <a:ln w="13462">
                  <a:noFill/>
                  <a:prstDash val="solid"/>
                </a:ln>
                <a:solidFill>
                  <a:srgbClr val="117D5C"/>
                </a:solidFill>
                <a:latin typeface="Cambria" panose="02040503050406030204" pitchFamily="18" charset="0"/>
                <a:ea typeface="字魂37号-波纹乖乖体"/>
              </a:rPr>
              <a:t>chế</a:t>
            </a:r>
            <a:r>
              <a:rPr lang="en-US" altLang="en-US" sz="4000" b="1" kern="0" spc="-150" dirty="0">
                <a:ln w="13462">
                  <a:noFill/>
                  <a:prstDash val="solid"/>
                </a:ln>
                <a:solidFill>
                  <a:srgbClr val="117D5C"/>
                </a:solidFill>
                <a:latin typeface="Cambria" panose="02040503050406030204" pitchFamily="18" charset="0"/>
                <a:ea typeface="字魂37号-波纹乖乖体"/>
              </a:rPr>
              <a:t> </a:t>
            </a:r>
            <a:r>
              <a:rPr lang="en-US" altLang="en-US" sz="4000" b="1" kern="0" spc="-150" dirty="0" err="1">
                <a:ln w="13462">
                  <a:noFill/>
                  <a:prstDash val="solid"/>
                </a:ln>
                <a:solidFill>
                  <a:srgbClr val="117D5C"/>
                </a:solidFill>
                <a:latin typeface="Cambria" panose="02040503050406030204" pitchFamily="18" charset="0"/>
                <a:ea typeface="字魂37号-波纹乖乖体"/>
              </a:rPr>
              <a:t>trên</a:t>
            </a:r>
            <a:r>
              <a:rPr lang="en-US" altLang="en-US" sz="4000" b="1" kern="0" spc="-150" dirty="0">
                <a:ln w="13462">
                  <a:noFill/>
                  <a:prstDash val="solid"/>
                </a:ln>
                <a:solidFill>
                  <a:srgbClr val="117D5C"/>
                </a:solidFill>
                <a:latin typeface="Cambria" panose="02040503050406030204" pitchFamily="18" charset="0"/>
                <a:ea typeface="字魂37号-波纹乖乖体"/>
              </a:rPr>
              <a:t> </a:t>
            </a:r>
            <a:r>
              <a:rPr lang="en-US" altLang="en-US" sz="4000" b="1" kern="0" spc="-150" dirty="0" err="1">
                <a:ln w="13462">
                  <a:noFill/>
                  <a:prstDash val="solid"/>
                </a:ln>
                <a:solidFill>
                  <a:srgbClr val="117D5C"/>
                </a:solidFill>
                <a:latin typeface="Cambria" panose="02040503050406030204" pitchFamily="18" charset="0"/>
                <a:ea typeface="字魂37号-波纹乖乖体"/>
              </a:rPr>
              <a:t>Trái</a:t>
            </a:r>
            <a:r>
              <a:rPr lang="en-US" altLang="en-US" sz="4000" b="1" kern="0" spc="-150" dirty="0">
                <a:ln w="13462">
                  <a:noFill/>
                  <a:prstDash val="solid"/>
                </a:ln>
                <a:solidFill>
                  <a:srgbClr val="117D5C"/>
                </a:solidFill>
                <a:latin typeface="Cambria" panose="02040503050406030204" pitchFamily="18" charset="0"/>
                <a:ea typeface="字魂37号-波纹乖乖体"/>
              </a:rPr>
              <a:t> </a:t>
            </a:r>
            <a:r>
              <a:rPr lang="en-US" altLang="en-US" sz="4000" b="1" kern="0" spc="-150" dirty="0" err="1">
                <a:ln w="13462">
                  <a:noFill/>
                  <a:prstDash val="solid"/>
                </a:ln>
                <a:solidFill>
                  <a:srgbClr val="117D5C"/>
                </a:solidFill>
                <a:latin typeface="Cambria" panose="02040503050406030204" pitchFamily="18" charset="0"/>
                <a:ea typeface="字魂37号-波纹乖乖体"/>
              </a:rPr>
              <a:t>Đất</a:t>
            </a:r>
            <a:r>
              <a:rPr lang="en-US" altLang="en-US" sz="4000" b="1" kern="0" spc="-150" dirty="0">
                <a:ln w="13462">
                  <a:noFill/>
                  <a:prstDash val="solid"/>
                </a:ln>
                <a:solidFill>
                  <a:srgbClr val="117D5C"/>
                </a:solidFill>
                <a:latin typeface="Cambria" panose="02040503050406030204" pitchFamily="18" charset="0"/>
                <a:ea typeface="字魂37号-波纹乖乖体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73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A40B9-62B7-95B7-78BA-EFA7475706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9F23CC-ECBD-3532-6595-7805C9376D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E83E499-5E37-5D22-01A6-6CA52318F16F}"/>
              </a:ext>
            </a:extLst>
          </p:cNvPr>
          <p:cNvGrpSpPr/>
          <p:nvPr/>
        </p:nvGrpSpPr>
        <p:grpSpPr>
          <a:xfrm>
            <a:off x="3253991" y="968218"/>
            <a:ext cx="6644640" cy="2663982"/>
            <a:chOff x="1939309" y="147365"/>
            <a:chExt cx="10127565" cy="3479419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440D9434-B26B-C9F2-F938-086DD14786C0}"/>
                </a:ext>
              </a:extLst>
            </p:cNvPr>
            <p:cNvSpPr/>
            <p:nvPr/>
          </p:nvSpPr>
          <p:spPr>
            <a:xfrm>
              <a:off x="1939309" y="147365"/>
              <a:ext cx="10127565" cy="3479419"/>
            </a:xfrm>
            <a:custGeom>
              <a:avLst/>
              <a:gdLst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7565" h="3479419" fill="none" extrusionOk="0">
                  <a:moveTo>
                    <a:pt x="0" y="0"/>
                  </a:moveTo>
                  <a:cubicBezTo>
                    <a:pt x="3453066" y="-194614"/>
                    <a:pt x="5477000" y="395131"/>
                    <a:pt x="10127565" y="0"/>
                  </a:cubicBezTo>
                  <a:cubicBezTo>
                    <a:pt x="9885548" y="762707"/>
                    <a:pt x="9938584" y="2451586"/>
                    <a:pt x="10127565" y="3479419"/>
                  </a:cubicBezTo>
                  <a:cubicBezTo>
                    <a:pt x="5617480" y="3245485"/>
                    <a:pt x="2187087" y="2690198"/>
                    <a:pt x="0" y="3479419"/>
                  </a:cubicBezTo>
                  <a:cubicBezTo>
                    <a:pt x="131142" y="2167349"/>
                    <a:pt x="129063" y="822156"/>
                    <a:pt x="0" y="0"/>
                  </a:cubicBezTo>
                  <a:close/>
                </a:path>
                <a:path w="10127565" h="3479419" stroke="0" extrusionOk="0">
                  <a:moveTo>
                    <a:pt x="0" y="0"/>
                  </a:moveTo>
                  <a:cubicBezTo>
                    <a:pt x="5002337" y="-170402"/>
                    <a:pt x="8151030" y="-221193"/>
                    <a:pt x="10127565" y="0"/>
                  </a:cubicBezTo>
                  <a:cubicBezTo>
                    <a:pt x="9863522" y="329862"/>
                    <a:pt x="10300591" y="2134676"/>
                    <a:pt x="10127565" y="3479419"/>
                  </a:cubicBezTo>
                  <a:cubicBezTo>
                    <a:pt x="6754511" y="3302061"/>
                    <a:pt x="2427315" y="3856454"/>
                    <a:pt x="0" y="3479419"/>
                  </a:cubicBezTo>
                  <a:cubicBezTo>
                    <a:pt x="-122411" y="2465312"/>
                    <a:pt x="87748" y="1792202"/>
                    <a:pt x="0" y="0"/>
                  </a:cubicBezTo>
                  <a:close/>
                </a:path>
                <a:path w="10127565" h="3479419" fill="none" stroke="0" extrusionOk="0">
                  <a:moveTo>
                    <a:pt x="0" y="0"/>
                  </a:moveTo>
                  <a:cubicBezTo>
                    <a:pt x="2968881" y="-609911"/>
                    <a:pt x="6149014" y="-23612"/>
                    <a:pt x="10127565" y="0"/>
                  </a:cubicBezTo>
                  <a:cubicBezTo>
                    <a:pt x="9904418" y="683406"/>
                    <a:pt x="10129719" y="2343503"/>
                    <a:pt x="10127565" y="3479419"/>
                  </a:cubicBezTo>
                  <a:cubicBezTo>
                    <a:pt x="5004957" y="2983004"/>
                    <a:pt x="2775819" y="3502631"/>
                    <a:pt x="0" y="3479419"/>
                  </a:cubicBezTo>
                  <a:cubicBezTo>
                    <a:pt x="32619" y="2229236"/>
                    <a:pt x="-22360" y="670865"/>
                    <a:pt x="0" y="0"/>
                  </a:cubicBezTo>
                  <a:close/>
                </a:path>
                <a:path w="10127565" h="3479419" fill="none" stroke="0" extrusionOk="0">
                  <a:moveTo>
                    <a:pt x="0" y="0"/>
                  </a:moveTo>
                  <a:cubicBezTo>
                    <a:pt x="3698900" y="-212191"/>
                    <a:pt x="5778132" y="195671"/>
                    <a:pt x="10127565" y="0"/>
                  </a:cubicBezTo>
                  <a:cubicBezTo>
                    <a:pt x="9805396" y="657104"/>
                    <a:pt x="9954194" y="2486595"/>
                    <a:pt x="10127565" y="3479419"/>
                  </a:cubicBezTo>
                  <a:cubicBezTo>
                    <a:pt x="5135441" y="3163528"/>
                    <a:pt x="2397713" y="2707024"/>
                    <a:pt x="0" y="3479419"/>
                  </a:cubicBezTo>
                  <a:cubicBezTo>
                    <a:pt x="127741" y="2212382"/>
                    <a:pt x="108236" y="702485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6644640"/>
                        <a:gd name="connsiteY0" fmla="*/ 0 h 2663982"/>
                        <a:gd name="connsiteX1" fmla="*/ 6644640 w 6644640"/>
                        <a:gd name="connsiteY1" fmla="*/ 0 h 2663982"/>
                        <a:gd name="connsiteX2" fmla="*/ 6644640 w 6644640"/>
                        <a:gd name="connsiteY2" fmla="*/ 2663982 h 2663982"/>
                        <a:gd name="connsiteX3" fmla="*/ 0 w 6644640"/>
                        <a:gd name="connsiteY3" fmla="*/ 2663982 h 2663982"/>
                        <a:gd name="connsiteX4" fmla="*/ 0 w 6644640"/>
                        <a:gd name="connsiteY4" fmla="*/ 0 h 2663982"/>
                        <a:gd name="connsiteX0" fmla="*/ 0 w 6644640"/>
                        <a:gd name="connsiteY0" fmla="*/ 0 h 2663982"/>
                        <a:gd name="connsiteX1" fmla="*/ 6644640 w 6644640"/>
                        <a:gd name="connsiteY1" fmla="*/ 0 h 2663982"/>
                        <a:gd name="connsiteX2" fmla="*/ 6644640 w 6644640"/>
                        <a:gd name="connsiteY2" fmla="*/ 2663982 h 2663982"/>
                        <a:gd name="connsiteX3" fmla="*/ 0 w 6644640"/>
                        <a:gd name="connsiteY3" fmla="*/ 2663982 h 2663982"/>
                        <a:gd name="connsiteX4" fmla="*/ 0 w 6644640"/>
                        <a:gd name="connsiteY4" fmla="*/ 0 h 26639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644640" h="2663982" fill="none" extrusionOk="0">
                          <a:moveTo>
                            <a:pt x="0" y="0"/>
                          </a:moveTo>
                          <a:cubicBezTo>
                            <a:pt x="2223628" y="-176396"/>
                            <a:pt x="3729731" y="43423"/>
                            <a:pt x="6644640" y="0"/>
                          </a:cubicBezTo>
                          <a:cubicBezTo>
                            <a:pt x="6531347" y="514873"/>
                            <a:pt x="6532005" y="1880730"/>
                            <a:pt x="6644640" y="2663982"/>
                          </a:cubicBezTo>
                          <a:cubicBezTo>
                            <a:pt x="3456761" y="2621148"/>
                            <a:pt x="1510862" y="2272864"/>
                            <a:pt x="0" y="2663982"/>
                          </a:cubicBezTo>
                          <a:cubicBezTo>
                            <a:pt x="58816" y="1754549"/>
                            <a:pt x="77069" y="619506"/>
                            <a:pt x="0" y="0"/>
                          </a:cubicBezTo>
                          <a:close/>
                        </a:path>
                        <a:path w="6644640" h="2663982" stroke="0" extrusionOk="0">
                          <a:moveTo>
                            <a:pt x="0" y="0"/>
                          </a:moveTo>
                          <a:cubicBezTo>
                            <a:pt x="3070051" y="-203701"/>
                            <a:pt x="5146254" y="-133158"/>
                            <a:pt x="6644640" y="0"/>
                          </a:cubicBezTo>
                          <a:cubicBezTo>
                            <a:pt x="6502188" y="286341"/>
                            <a:pt x="6706993" y="1721345"/>
                            <a:pt x="6644640" y="2663982"/>
                          </a:cubicBezTo>
                          <a:cubicBezTo>
                            <a:pt x="4338965" y="2519619"/>
                            <a:pt x="1478332" y="2879005"/>
                            <a:pt x="0" y="2663982"/>
                          </a:cubicBezTo>
                          <a:cubicBezTo>
                            <a:pt x="-56086" y="1894647"/>
                            <a:pt x="57324" y="1308047"/>
                            <a:pt x="0" y="0"/>
                          </a:cubicBezTo>
                          <a:close/>
                        </a:path>
                        <a:path w="6644640" h="2663982" fill="none" stroke="0" extrusionOk="0">
                          <a:moveTo>
                            <a:pt x="0" y="0"/>
                          </a:moveTo>
                          <a:cubicBezTo>
                            <a:pt x="2210202" y="-204695"/>
                            <a:pt x="3959092" y="-65035"/>
                            <a:pt x="6644640" y="0"/>
                          </a:cubicBezTo>
                          <a:cubicBezTo>
                            <a:pt x="6481125" y="468743"/>
                            <a:pt x="6645350" y="1928361"/>
                            <a:pt x="6644640" y="2663982"/>
                          </a:cubicBezTo>
                          <a:cubicBezTo>
                            <a:pt x="3249297" y="2406476"/>
                            <a:pt x="1598286" y="2437544"/>
                            <a:pt x="0" y="2663982"/>
                          </a:cubicBezTo>
                          <a:cubicBezTo>
                            <a:pt x="72771" y="1745696"/>
                            <a:pt x="16351" y="51929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3C0C69-BCAF-5703-0008-37A8A90A223C}"/>
                </a:ext>
              </a:extLst>
            </p:cNvPr>
            <p:cNvSpPr txBox="1"/>
            <p:nvPr/>
          </p:nvSpPr>
          <p:spPr>
            <a:xfrm>
              <a:off x="2810755" y="152528"/>
              <a:ext cx="8038982" cy="33766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0" cap="none" spc="-150" normalizeH="0" baseline="0" noProof="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Hãy</a:t>
              </a:r>
              <a:r>
                <a:rPr kumimoji="0" lang="en-US" altLang="en-US" sz="54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5400" b="1" i="0" u="none" strike="noStrike" kern="0" cap="none" spc="-150" normalizeH="0" baseline="0" noProof="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kể</a:t>
              </a:r>
              <a:r>
                <a:rPr kumimoji="0" lang="en-US" altLang="en-US" sz="54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5400" b="1" i="0" u="none" strike="noStrike" kern="0" cap="none" spc="-150" normalizeH="0" baseline="0" noProof="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tên</a:t>
              </a:r>
              <a:r>
                <a:rPr kumimoji="0" lang="en-US" altLang="en-US" sz="54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5400" b="1" i="0" u="none" strike="noStrike" kern="0" cap="none" spc="-150" normalizeH="0" baseline="0" noProof="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một</a:t>
              </a:r>
              <a:r>
                <a:rPr kumimoji="0" lang="en-US" altLang="en-US" sz="54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lang="en-US" altLang="en-US" sz="5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hoạt</a:t>
              </a:r>
              <a:r>
                <a:rPr lang="en-US" altLang="en-US" sz="5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</a:t>
              </a:r>
              <a:r>
                <a:rPr lang="en-US" altLang="en-US" sz="5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động</a:t>
              </a:r>
              <a:r>
                <a:rPr lang="en-US" altLang="en-US" sz="5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</a:t>
              </a:r>
              <a:r>
                <a:rPr lang="en-US" altLang="en-US" sz="5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khi</a:t>
              </a:r>
              <a:r>
                <a:rPr lang="en-US" altLang="en-US" sz="5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</a:t>
              </a:r>
              <a:r>
                <a:rPr lang="en-US" altLang="en-US" sz="5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trồng</a:t>
              </a:r>
              <a:r>
                <a:rPr lang="en-US" altLang="en-US" sz="5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</a:t>
              </a:r>
              <a:r>
                <a:rPr lang="en-US" altLang="en-US" sz="5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cây</a:t>
              </a:r>
              <a:r>
                <a:rPr lang="en-US" altLang="en-US" sz="5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.</a:t>
              </a:r>
              <a:endParaRPr kumimoji="0" lang="en-US" altLang="en-US" sz="5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5F7FC3E8-24C8-9353-D49E-AE067D74A2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0" y="968218"/>
            <a:ext cx="2679611" cy="18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76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5366B1B-D767-3FB7-3176-A644A1D4E77C}"/>
              </a:ext>
            </a:extLst>
          </p:cNvPr>
          <p:cNvGrpSpPr/>
          <p:nvPr/>
        </p:nvGrpSpPr>
        <p:grpSpPr>
          <a:xfrm>
            <a:off x="6922932" y="88900"/>
            <a:ext cx="5005190" cy="7077607"/>
            <a:chOff x="6958905" y="0"/>
            <a:chExt cx="5005190" cy="7077607"/>
          </a:xfrm>
        </p:grpSpPr>
        <p:pic>
          <p:nvPicPr>
            <p:cNvPr id="19" name="图片 8">
              <a:extLst>
                <a:ext uri="{FF2B5EF4-FFF2-40B4-BE49-F238E27FC236}">
                  <a16:creationId xmlns:a16="http://schemas.microsoft.com/office/drawing/2014/main" id="{EA2996D7-91C3-D734-69FF-230D7FD25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63" t="14991" r="5461" b="15724"/>
            <a:stretch/>
          </p:blipFill>
          <p:spPr>
            <a:xfrm>
              <a:off x="6958905" y="0"/>
              <a:ext cx="5005190" cy="62511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B4BE999-E408-A5A1-9270-DD8FD5D20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71" t="41044" r="15979" b="38494"/>
            <a:stretch/>
          </p:blipFill>
          <p:spPr>
            <a:xfrm>
              <a:off x="7162800" y="4448066"/>
              <a:ext cx="2014194" cy="2629541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998" y="112488"/>
            <a:ext cx="6950042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3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709" y="211282"/>
            <a:ext cx="11628582" cy="64354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117D5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71076" y="349219"/>
            <a:ext cx="10656367" cy="6297499"/>
            <a:chOff x="640524" y="349219"/>
            <a:chExt cx="10656367" cy="6297499"/>
          </a:xfrm>
        </p:grpSpPr>
        <p:grpSp>
          <p:nvGrpSpPr>
            <p:cNvPr id="3" name="组合 4"/>
            <p:cNvGrpSpPr/>
            <p:nvPr/>
          </p:nvGrpSpPr>
          <p:grpSpPr>
            <a:xfrm>
              <a:off x="640524" y="349220"/>
              <a:ext cx="10656367" cy="912421"/>
              <a:chOff x="857249" y="1714500"/>
              <a:chExt cx="2205841" cy="500063"/>
            </a:xfrm>
          </p:grpSpPr>
          <p:sp>
            <p:nvSpPr>
              <p:cNvPr id="5" name="五边形 5"/>
              <p:cNvSpPr/>
              <p:nvPr/>
            </p:nvSpPr>
            <p:spPr>
              <a:xfrm>
                <a:off x="857249" y="1714500"/>
                <a:ext cx="2205841" cy="500063"/>
              </a:xfrm>
              <a:prstGeom prst="homePlat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117D5C"/>
                </a:solidFill>
                <a:prstDash val="sysDash"/>
              </a:ln>
              <a:effectLst/>
            </p:spPr>
            <p:txBody>
              <a:bodyPr lIns="91412" tIns="45706" rIns="91412" bIns="45706" rtlCol="0" anchor="ctr"/>
              <a:lstStyle/>
              <a:p>
                <a:pPr algn="ctr" defTabSz="1217957">
                  <a:defRPr/>
                </a:pPr>
                <a:endParaRPr lang="zh-CN" altLang="en-US" sz="3600" kern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6" name="矩形 7"/>
              <p:cNvSpPr/>
              <p:nvPr/>
            </p:nvSpPr>
            <p:spPr>
              <a:xfrm>
                <a:off x="917147" y="1774736"/>
                <a:ext cx="1979038" cy="354214"/>
              </a:xfrm>
              <a:prstGeom prst="rect">
                <a:avLst/>
              </a:prstGeom>
            </p:spPr>
            <p:txBody>
              <a:bodyPr wrap="square" lIns="91412" tIns="45706" rIns="91412" bIns="45706">
                <a:spAutoFit/>
              </a:bodyPr>
              <a:lstStyle/>
              <a:p>
                <a:pPr algn="ctr" defTabSz="1217957">
                  <a:defRPr/>
                </a:pPr>
                <a:r>
                  <a:rPr lang="en-US" altLang="zh-CN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+mn-lt"/>
                  </a:rPr>
                  <a:t>Viết</a:t>
                </a:r>
                <a:r>
                  <a:rPr lang="en-US" altLang="zh-CN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+mn-lt"/>
                  </a:rPr>
                  <a:t>lại</a:t>
                </a:r>
                <a:r>
                  <a:rPr lang="en-US" altLang="zh-CN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+mn-lt"/>
                  </a:rPr>
                  <a:t>từ</a:t>
                </a:r>
                <a:r>
                  <a:rPr lang="en-US" altLang="zh-CN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+mn-lt"/>
                  </a:rPr>
                  <a:t>chỉ</a:t>
                </a:r>
                <a:r>
                  <a:rPr lang="en-US" altLang="zh-CN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+mn-lt"/>
                  </a:rPr>
                  <a:t>hoạt</a:t>
                </a:r>
                <a:r>
                  <a:rPr lang="en-US" altLang="zh-CN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+mn-lt"/>
                  </a:rPr>
                  <a:t>động</a:t>
                </a:r>
                <a:r>
                  <a:rPr lang="en-US" altLang="zh-CN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+mn-lt"/>
                  </a:rPr>
                  <a:t>trong</a:t>
                </a:r>
                <a:r>
                  <a:rPr lang="en-US" altLang="zh-CN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+mn-lt"/>
                  </a:rPr>
                  <a:t>câu</a:t>
                </a:r>
                <a:r>
                  <a:rPr lang="en-US" altLang="zh-CN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+mn-lt"/>
                  </a:rPr>
                  <a:t>thơ</a:t>
                </a:r>
                <a:r>
                  <a:rPr lang="en-US" altLang="zh-CN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+mn-lt"/>
                  </a:rPr>
                  <a:t>dưới</a:t>
                </a:r>
                <a:r>
                  <a:rPr lang="en-US" altLang="zh-CN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+mn-lt"/>
                  </a:rPr>
                  <a:t>dây</a:t>
                </a:r>
                <a:r>
                  <a:rPr lang="en-US" altLang="zh-CN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+mn-lt"/>
                  </a:rPr>
                  <a:t>?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640524" y="349219"/>
              <a:ext cx="0" cy="6297499"/>
            </a:xfrm>
            <a:prstGeom prst="line">
              <a:avLst/>
            </a:prstGeom>
            <a:ln w="190500">
              <a:solidFill>
                <a:srgbClr val="117D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94672" y="1399579"/>
            <a:ext cx="92920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Buồn về một nỗi tháng giêng,</a:t>
            </a:r>
          </a:p>
          <a:p>
            <a:pPr lvl="0" algn="ctr"/>
            <a:r>
              <a:rPr lang="vi-VN" sz="3600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chim cái cú nằm nghiêng thở dài</a:t>
            </a:r>
            <a:r>
              <a:rPr lang="en-US" sz="3600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600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</a:t>
            </a:r>
            <a:r>
              <a:rPr lang="en-US" sz="3600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lang="vi-VN" sz="3600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 dao</a:t>
            </a:r>
            <a:endParaRPr lang="en-US" sz="3600" dirty="0">
              <a:solidFill>
                <a:srgbClr val="117D5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 46"/>
          <p:cNvSpPr/>
          <p:nvPr/>
        </p:nvSpPr>
        <p:spPr bwMode="auto">
          <a:xfrm>
            <a:off x="4155639" y="3153905"/>
            <a:ext cx="4742176" cy="2874144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62AB71"/>
            </a:solidFill>
          </a:ln>
          <a:effectLst>
            <a:outerShdw blurRad="76200" dist="76200" dir="2700000" algn="tl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noAutofit/>
          </a:bodyPr>
          <a:lstStyle/>
          <a:p>
            <a:pPr algn="ctr" defTabSz="913256"/>
            <a:r>
              <a:rPr lang="en-US" altLang="zh-CN" sz="4800" dirty="0" err="1">
                <a:solidFill>
                  <a:srgbClr val="117D5C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Nằm</a:t>
            </a:r>
            <a:r>
              <a:rPr lang="en-US" altLang="zh-CN" sz="4800" dirty="0">
                <a:solidFill>
                  <a:srgbClr val="117D5C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800" dirty="0" err="1">
                <a:solidFill>
                  <a:srgbClr val="117D5C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và</a:t>
            </a:r>
            <a:r>
              <a:rPr lang="en-US" altLang="zh-CN" sz="4800" dirty="0">
                <a:solidFill>
                  <a:srgbClr val="117D5C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800" dirty="0" err="1">
                <a:solidFill>
                  <a:srgbClr val="117D5C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thở</a:t>
            </a:r>
            <a:endParaRPr lang="zh-CN" altLang="en-US" sz="4800" dirty="0">
              <a:solidFill>
                <a:srgbClr val="117D5C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67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68132" y="760031"/>
            <a:ext cx="4927026" cy="23759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050" y="3135966"/>
            <a:ext cx="9303302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709" y="211282"/>
            <a:ext cx="11628582" cy="64354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117D5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71076" y="349219"/>
            <a:ext cx="11175446" cy="6297499"/>
            <a:chOff x="640524" y="349219"/>
            <a:chExt cx="11175446" cy="6297499"/>
          </a:xfrm>
        </p:grpSpPr>
        <p:grpSp>
          <p:nvGrpSpPr>
            <p:cNvPr id="3" name="组合 4"/>
            <p:cNvGrpSpPr/>
            <p:nvPr/>
          </p:nvGrpSpPr>
          <p:grpSpPr>
            <a:xfrm>
              <a:off x="640524" y="349220"/>
              <a:ext cx="11175446" cy="1796727"/>
              <a:chOff x="857249" y="1714500"/>
              <a:chExt cx="2313289" cy="984717"/>
            </a:xfrm>
          </p:grpSpPr>
          <p:sp>
            <p:nvSpPr>
              <p:cNvPr id="5" name="五边形 5"/>
              <p:cNvSpPr/>
              <p:nvPr/>
            </p:nvSpPr>
            <p:spPr>
              <a:xfrm>
                <a:off x="857249" y="1714500"/>
                <a:ext cx="2313289" cy="984717"/>
              </a:xfrm>
              <a:prstGeom prst="homePlat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117D5C"/>
                </a:solidFill>
                <a:prstDash val="sysDash"/>
              </a:ln>
              <a:effectLst/>
            </p:spPr>
            <p:txBody>
              <a:bodyPr lIns="91412" tIns="45706" rIns="91412" bIns="45706" rtlCol="0" anchor="ctr"/>
              <a:lstStyle/>
              <a:p>
                <a:pPr algn="ctr" defTabSz="1217957">
                  <a:defRPr/>
                </a:pPr>
                <a:endParaRPr lang="zh-CN" altLang="en-US" sz="3600" kern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6" name="矩形 7"/>
              <p:cNvSpPr/>
              <p:nvPr/>
            </p:nvSpPr>
            <p:spPr>
              <a:xfrm>
                <a:off x="917147" y="1737754"/>
                <a:ext cx="2075409" cy="961463"/>
              </a:xfrm>
              <a:prstGeom prst="rect">
                <a:avLst/>
              </a:prstGeom>
            </p:spPr>
            <p:txBody>
              <a:bodyPr wrap="square" lIns="91412" tIns="45706" rIns="91412" bIns="45706">
                <a:spAutoFit/>
              </a:bodyPr>
              <a:lstStyle/>
              <a:p>
                <a:pPr lvl="0" algn="ctr" defTabSz="1217957">
                  <a:defRPr/>
                </a:pPr>
                <a:r>
                  <a:rPr lang="vi-VN" altLang="zh-CN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Câu sau đây có những hoạt động nào được so sánh với nhau ?</a:t>
                </a:r>
                <a:r>
                  <a:rPr lang="vi-VN" sz="36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 algn="ctr" defTabSz="1217957">
                  <a:defRPr/>
                </a:pPr>
                <a:r>
                  <a:rPr lang="vi-VN" sz="36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Mỏ chị Cốc dùi xuống như muốn chọc xuyên cả đất.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640524" y="349219"/>
              <a:ext cx="0" cy="6297499"/>
            </a:xfrm>
            <a:prstGeom prst="line">
              <a:avLst/>
            </a:prstGeom>
            <a:ln w="190500">
              <a:solidFill>
                <a:srgbClr val="117D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020075" y="1726595"/>
            <a:ext cx="10151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vi-VN" sz="3600" b="1" dirty="0">
              <a:solidFill>
                <a:srgbClr val="117D5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 46"/>
          <p:cNvSpPr/>
          <p:nvPr/>
        </p:nvSpPr>
        <p:spPr bwMode="auto">
          <a:xfrm>
            <a:off x="3723909" y="2296639"/>
            <a:ext cx="4869781" cy="1349238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62AB71"/>
            </a:solidFill>
          </a:ln>
          <a:effectLst>
            <a:outerShdw blurRad="76200" dist="76200" dir="2700000" algn="tl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noAutofit/>
          </a:bodyPr>
          <a:lstStyle/>
          <a:p>
            <a:pPr algn="ctr" defTabSz="913256"/>
            <a:r>
              <a:rPr lang="en-US" altLang="zh-CN" sz="3600" dirty="0" err="1">
                <a:solidFill>
                  <a:srgbClr val="117D5C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Mỏ</a:t>
            </a:r>
            <a:r>
              <a:rPr lang="en-US" altLang="zh-CN" sz="3600" dirty="0">
                <a:solidFill>
                  <a:srgbClr val="117D5C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117D5C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chị</a:t>
            </a:r>
            <a:r>
              <a:rPr lang="en-US" altLang="zh-CN" sz="3600" dirty="0">
                <a:solidFill>
                  <a:srgbClr val="117D5C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117D5C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Cốc</a:t>
            </a:r>
            <a:r>
              <a:rPr lang="en-US" altLang="zh-CN" sz="3600" dirty="0">
                <a:solidFill>
                  <a:srgbClr val="117D5C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 – </a:t>
            </a:r>
            <a:r>
              <a:rPr lang="en-US" altLang="zh-CN" sz="3600" dirty="0" err="1">
                <a:solidFill>
                  <a:srgbClr val="117D5C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đất</a:t>
            </a:r>
            <a:endParaRPr lang="zh-CN" altLang="en-US" sz="3600" dirty="0">
              <a:solidFill>
                <a:srgbClr val="117D5C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0" name="Freeform 46"/>
          <p:cNvSpPr/>
          <p:nvPr/>
        </p:nvSpPr>
        <p:spPr bwMode="auto">
          <a:xfrm>
            <a:off x="3723909" y="3750301"/>
            <a:ext cx="4869781" cy="1349238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62AB71"/>
            </a:solidFill>
          </a:ln>
          <a:effectLst>
            <a:outerShdw blurRad="76200" dist="76200" dir="2700000" algn="tl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noAutofit/>
          </a:bodyPr>
          <a:lstStyle/>
          <a:p>
            <a:pPr algn="ctr" defTabSz="913256"/>
            <a:r>
              <a:rPr lang="en-US" altLang="zh-CN" sz="3600" dirty="0" err="1">
                <a:solidFill>
                  <a:srgbClr val="117D5C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Mỏ</a:t>
            </a:r>
            <a:r>
              <a:rPr lang="en-US" altLang="zh-CN" sz="3600" dirty="0">
                <a:solidFill>
                  <a:srgbClr val="117D5C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117D5C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chị</a:t>
            </a:r>
            <a:r>
              <a:rPr lang="en-US" altLang="zh-CN" sz="3600" dirty="0">
                <a:solidFill>
                  <a:srgbClr val="117D5C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117D5C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Cốc</a:t>
            </a:r>
            <a:r>
              <a:rPr lang="en-US" altLang="zh-CN" sz="3600" dirty="0">
                <a:solidFill>
                  <a:srgbClr val="117D5C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 – </a:t>
            </a:r>
            <a:r>
              <a:rPr lang="en-US" altLang="zh-CN" sz="3600" dirty="0" err="1">
                <a:solidFill>
                  <a:srgbClr val="117D5C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chọc</a:t>
            </a:r>
            <a:endParaRPr lang="zh-CN" altLang="en-US" sz="3600" dirty="0">
              <a:solidFill>
                <a:srgbClr val="117D5C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1" name="Freeform 46"/>
          <p:cNvSpPr/>
          <p:nvPr/>
        </p:nvSpPr>
        <p:spPr bwMode="auto">
          <a:xfrm>
            <a:off x="3661109" y="5241076"/>
            <a:ext cx="4869781" cy="1349238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62AB71"/>
            </a:solidFill>
          </a:ln>
          <a:effectLst>
            <a:outerShdw blurRad="76200" dist="76200" dir="2700000" algn="tl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noAutofit/>
          </a:bodyPr>
          <a:lstStyle/>
          <a:p>
            <a:pPr algn="ctr" defTabSz="913256"/>
            <a:r>
              <a:rPr lang="en-US" altLang="zh-CN" sz="3600" dirty="0" err="1">
                <a:solidFill>
                  <a:srgbClr val="117D5C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Dùi</a:t>
            </a:r>
            <a:r>
              <a:rPr lang="en-US" altLang="zh-CN" sz="3600" dirty="0">
                <a:solidFill>
                  <a:srgbClr val="117D5C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117D5C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xuống</a:t>
            </a:r>
            <a:r>
              <a:rPr lang="en-US" altLang="zh-CN" sz="3600" dirty="0">
                <a:solidFill>
                  <a:srgbClr val="117D5C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 – </a:t>
            </a:r>
            <a:r>
              <a:rPr lang="en-US" altLang="zh-CN" sz="3600" dirty="0" err="1">
                <a:solidFill>
                  <a:srgbClr val="117D5C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chọc</a:t>
            </a:r>
            <a:r>
              <a:rPr lang="en-US" altLang="zh-CN" sz="3600" dirty="0">
                <a:solidFill>
                  <a:srgbClr val="117D5C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117D5C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xuyên</a:t>
            </a:r>
            <a:endParaRPr lang="zh-CN" altLang="en-US" sz="3600" dirty="0">
              <a:solidFill>
                <a:srgbClr val="117D5C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379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709" y="211282"/>
            <a:ext cx="11628582" cy="64354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117D5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71076" y="349219"/>
            <a:ext cx="10656367" cy="6297499"/>
            <a:chOff x="640524" y="349219"/>
            <a:chExt cx="10656367" cy="6297499"/>
          </a:xfrm>
        </p:grpSpPr>
        <p:grpSp>
          <p:nvGrpSpPr>
            <p:cNvPr id="3" name="组合 4"/>
            <p:cNvGrpSpPr/>
            <p:nvPr/>
          </p:nvGrpSpPr>
          <p:grpSpPr>
            <a:xfrm>
              <a:off x="640524" y="349220"/>
              <a:ext cx="10656367" cy="1971948"/>
              <a:chOff x="857249" y="1714500"/>
              <a:chExt cx="2205841" cy="1080749"/>
            </a:xfrm>
          </p:grpSpPr>
          <p:sp>
            <p:nvSpPr>
              <p:cNvPr id="5" name="五边形 5"/>
              <p:cNvSpPr/>
              <p:nvPr/>
            </p:nvSpPr>
            <p:spPr>
              <a:xfrm>
                <a:off x="857249" y="1714500"/>
                <a:ext cx="2205841" cy="1080749"/>
              </a:xfrm>
              <a:prstGeom prst="homePlate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117D5C"/>
                </a:solidFill>
                <a:prstDash val="sysDash"/>
              </a:ln>
              <a:effectLst/>
            </p:spPr>
            <p:txBody>
              <a:bodyPr lIns="91412" tIns="45706" rIns="91412" bIns="45706" rtlCol="0" anchor="ctr"/>
              <a:lstStyle/>
              <a:p>
                <a:pPr algn="ctr" defTabSz="1217957">
                  <a:defRPr/>
                </a:pPr>
                <a:endParaRPr lang="zh-CN" altLang="en-US" sz="3600" kern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6" name="矩形 7"/>
              <p:cNvSpPr/>
              <p:nvPr/>
            </p:nvSpPr>
            <p:spPr>
              <a:xfrm>
                <a:off x="917147" y="1774736"/>
                <a:ext cx="1979038" cy="961463"/>
              </a:xfrm>
              <a:prstGeom prst="rect">
                <a:avLst/>
              </a:prstGeom>
            </p:spPr>
            <p:txBody>
              <a:bodyPr wrap="square" lIns="91412" tIns="45706" rIns="91412" bIns="45706">
                <a:spAutoFit/>
              </a:bodyPr>
              <a:lstStyle/>
              <a:p>
                <a:pPr algn="ctr" defTabSz="1217957">
                  <a:defRPr/>
                </a:pPr>
                <a:r>
                  <a:rPr lang="en-US" altLang="zh-CN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Thêm</a:t>
                </a:r>
                <a:r>
                  <a:rPr lang="en-US" altLang="zh-CN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từ</a:t>
                </a:r>
                <a:r>
                  <a:rPr lang="en-US" altLang="zh-CN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ngữ</a:t>
                </a:r>
                <a:r>
                  <a:rPr lang="en-US" altLang="zh-CN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chỉ</a:t>
                </a:r>
                <a:r>
                  <a:rPr lang="en-US" altLang="zh-CN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hoạt</a:t>
                </a:r>
                <a:r>
                  <a:rPr lang="en-US" altLang="zh-CN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động</a:t>
                </a:r>
                <a:r>
                  <a:rPr lang="en-US" altLang="zh-CN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vào</a:t>
                </a:r>
                <a:r>
                  <a:rPr lang="en-US" altLang="zh-CN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câu</a:t>
                </a:r>
                <a:r>
                  <a:rPr lang="en-US" altLang="zh-CN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6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sau</a:t>
                </a:r>
                <a:r>
                  <a:rPr lang="en-US" altLang="zh-CN" sz="36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:</a:t>
                </a:r>
              </a:p>
              <a:p>
                <a:pPr algn="ctr" defTabSz="1217957">
                  <a:defRPr/>
                </a:pPr>
                <a:r>
                  <a:rPr lang="vi-VN" altLang="zh-CN" sz="3600" b="1" kern="0" dirty="0">
                    <a:solidFill>
                      <a:srgbClr val="117D5C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Chuồn chuồn ….. thấp thì mưa,</a:t>
                </a:r>
              </a:p>
              <a:p>
                <a:pPr algn="ctr" defTabSz="1217957">
                  <a:defRPr/>
                </a:pPr>
                <a:r>
                  <a:rPr lang="vi-VN" altLang="zh-CN" sz="3600" b="1" kern="0" dirty="0">
                    <a:solidFill>
                      <a:srgbClr val="117D5C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...</a:t>
                </a:r>
                <a:r>
                  <a:rPr lang="en-US" altLang="zh-CN" sz="3600" b="1" kern="0" dirty="0">
                    <a:solidFill>
                      <a:srgbClr val="117D5C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.</a:t>
                </a:r>
                <a:r>
                  <a:rPr lang="vi-VN" altLang="zh-CN" sz="3600" b="1" kern="0" dirty="0">
                    <a:solidFill>
                      <a:srgbClr val="117D5C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. cao thì nắng, ….. vừa thì râm.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640524" y="349219"/>
              <a:ext cx="0" cy="6297499"/>
            </a:xfrm>
            <a:prstGeom prst="line">
              <a:avLst/>
            </a:prstGeom>
            <a:ln w="190500">
              <a:solidFill>
                <a:srgbClr val="117D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eform 46"/>
          <p:cNvSpPr/>
          <p:nvPr/>
        </p:nvSpPr>
        <p:spPr bwMode="auto">
          <a:xfrm>
            <a:off x="4155639" y="3153905"/>
            <a:ext cx="4742176" cy="2874144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62AB71"/>
            </a:solidFill>
          </a:ln>
          <a:effectLst>
            <a:outerShdw blurRad="76200" dist="76200" dir="2700000" algn="tl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noAutofit/>
          </a:bodyPr>
          <a:lstStyle/>
          <a:p>
            <a:pPr algn="ctr" defTabSz="913256"/>
            <a:r>
              <a:rPr lang="en-US" altLang="zh-CN" sz="4800" dirty="0">
                <a:solidFill>
                  <a:srgbClr val="117D5C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Bay</a:t>
            </a:r>
            <a:endParaRPr lang="zh-CN" altLang="en-US" sz="4800" dirty="0">
              <a:solidFill>
                <a:srgbClr val="117D5C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787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60120" y="2246807"/>
            <a:ext cx="2671760" cy="12883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814" y="1479576"/>
            <a:ext cx="3560373" cy="13473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0124" y="0"/>
            <a:ext cx="6931753" cy="173751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7948" y="3217087"/>
            <a:ext cx="8596105" cy="24447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7702" y="5622167"/>
            <a:ext cx="281659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5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>
            <a:extLst>
              <a:ext uri="{FF2B5EF4-FFF2-40B4-BE49-F238E27FC236}">
                <a16:creationId xmlns:a16="http://schemas.microsoft.com/office/drawing/2014/main" id="{2BE9BA96-CC03-456B-A969-72102D60D676}"/>
              </a:ext>
            </a:extLst>
          </p:cNvPr>
          <p:cNvGrpSpPr/>
          <p:nvPr/>
        </p:nvGrpSpPr>
        <p:grpSpPr>
          <a:xfrm>
            <a:off x="735079" y="1273019"/>
            <a:ext cx="10363201" cy="1601524"/>
            <a:chOff x="1513192" y="1554345"/>
            <a:chExt cx="9542584" cy="2489152"/>
          </a:xfrm>
        </p:grpSpPr>
        <p:sp>
          <p:nvSpPr>
            <p:cNvPr id="3" name="Rectangle 4">
              <a:extLst>
                <a:ext uri="{FF2B5EF4-FFF2-40B4-BE49-F238E27FC236}">
                  <a16:creationId xmlns:a16="http://schemas.microsoft.com/office/drawing/2014/main" id="{A04DED19-A7ED-49D2-9E17-1A1184C17949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0804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CEBD9C19-9706-43BC-BDF4-9ECE20B6DB08}"/>
                </a:ext>
              </a:extLst>
            </p:cNvPr>
            <p:cNvSpPr/>
            <p:nvPr/>
          </p:nvSpPr>
          <p:spPr>
            <a:xfrm>
              <a:off x="1643790" y="1660916"/>
              <a:ext cx="9304524" cy="2300557"/>
            </a:xfrm>
            <a:prstGeom prst="roundRect">
              <a:avLst>
                <a:gd name="adj" fmla="val 46361"/>
              </a:avLst>
            </a:prstGeom>
            <a:noFill/>
            <a:ln w="38100" cap="rnd" cmpd="sng" algn="ctr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0804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组合 7">
            <a:extLst>
              <a:ext uri="{FF2B5EF4-FFF2-40B4-BE49-F238E27FC236}">
                <a16:creationId xmlns:a16="http://schemas.microsoft.com/office/drawing/2014/main" id="{63B98217-6B10-4FDD-BDFD-B81D9FB08592}"/>
              </a:ext>
            </a:extLst>
          </p:cNvPr>
          <p:cNvGrpSpPr/>
          <p:nvPr/>
        </p:nvGrpSpPr>
        <p:grpSpPr>
          <a:xfrm>
            <a:off x="800994" y="3206936"/>
            <a:ext cx="10363201" cy="1523017"/>
            <a:chOff x="1513192" y="1554345"/>
            <a:chExt cx="9542584" cy="2489152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3F13FF09-EF85-4CFE-925A-5D151F057D84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0804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D4A63999-31F9-40BF-8D74-B29747421612}"/>
                </a:ext>
              </a:extLst>
            </p:cNvPr>
            <p:cNvSpPr/>
            <p:nvPr/>
          </p:nvSpPr>
          <p:spPr>
            <a:xfrm>
              <a:off x="1643790" y="1660916"/>
              <a:ext cx="9304524" cy="2300557"/>
            </a:xfrm>
            <a:prstGeom prst="roundRect">
              <a:avLst>
                <a:gd name="adj" fmla="val 46361"/>
              </a:avLst>
            </a:prstGeom>
            <a:noFill/>
            <a:ln w="38100" cap="rnd" cmpd="sng" algn="ctr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0804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组合 10">
            <a:extLst>
              <a:ext uri="{FF2B5EF4-FFF2-40B4-BE49-F238E27FC236}">
                <a16:creationId xmlns:a16="http://schemas.microsoft.com/office/drawing/2014/main" id="{B70EAFC5-7D27-483B-BEC2-A1E5529BB734}"/>
              </a:ext>
            </a:extLst>
          </p:cNvPr>
          <p:cNvGrpSpPr/>
          <p:nvPr/>
        </p:nvGrpSpPr>
        <p:grpSpPr>
          <a:xfrm>
            <a:off x="863549" y="5169540"/>
            <a:ext cx="10081819" cy="1358336"/>
            <a:chOff x="1513192" y="1554345"/>
            <a:chExt cx="9542584" cy="2489152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1F7D94A6-80CD-4524-9FB6-005B50F0999D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0804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VVieets</a:t>
              </a:r>
              <a:endPara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A5201045-93F5-4690-B023-DED18CC8E537}"/>
                </a:ext>
              </a:extLst>
            </p:cNvPr>
            <p:cNvSpPr/>
            <p:nvPr/>
          </p:nvSpPr>
          <p:spPr>
            <a:xfrm>
              <a:off x="1643790" y="1660916"/>
              <a:ext cx="9304524" cy="2300557"/>
            </a:xfrm>
            <a:prstGeom prst="roundRect">
              <a:avLst>
                <a:gd name="adj" fmla="val 46361"/>
              </a:avLst>
            </a:prstGeom>
            <a:noFill/>
            <a:ln w="38100" cap="rnd" cmpd="sng" algn="ctr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0804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矩形 1">
            <a:extLst>
              <a:ext uri="{FF2B5EF4-FFF2-40B4-BE49-F238E27FC236}">
                <a16:creationId xmlns:a16="http://schemas.microsoft.com/office/drawing/2014/main" id="{3FF32EDE-3422-4DD8-AB79-1858FE0ED4D5}"/>
              </a:ext>
            </a:extLst>
          </p:cNvPr>
          <p:cNvSpPr/>
          <p:nvPr/>
        </p:nvSpPr>
        <p:spPr>
          <a:xfrm>
            <a:off x="1352072" y="1734079"/>
            <a:ext cx="9235896" cy="1094764"/>
          </a:xfrm>
          <a:prstGeom prst="rect">
            <a:avLst/>
          </a:prstGeom>
          <a:noFill/>
        </p:spPr>
        <p:txBody>
          <a:bodyPr wrap="square" lIns="108807" tIns="54408" rIns="108807" bIns="54408" rtlCol="0">
            <a:spAutoFit/>
          </a:bodyPr>
          <a:lstStyle/>
          <a:p>
            <a:r>
              <a:rPr lang="vi-VN" sz="3200" dirty="0"/>
              <a:t>- Biết danh từ là từ chỉ hoạt động, trạng thái của sự vật.</a:t>
            </a:r>
            <a:endParaRPr lang="en-US" sz="4400" dirty="0">
              <a:effectLst/>
            </a:endParaRPr>
          </a:p>
        </p:txBody>
      </p:sp>
      <p:sp>
        <p:nvSpPr>
          <p:cNvPr id="12" name="矩形 2">
            <a:extLst>
              <a:ext uri="{FF2B5EF4-FFF2-40B4-BE49-F238E27FC236}">
                <a16:creationId xmlns:a16="http://schemas.microsoft.com/office/drawing/2014/main" id="{EAA7FB7F-6659-4E34-8710-AF86EAF5663F}"/>
              </a:ext>
            </a:extLst>
          </p:cNvPr>
          <p:cNvSpPr/>
          <p:nvPr/>
        </p:nvSpPr>
        <p:spPr>
          <a:xfrm>
            <a:off x="1371733" y="3499410"/>
            <a:ext cx="9299947" cy="940875"/>
          </a:xfrm>
          <a:prstGeom prst="rect">
            <a:avLst/>
          </a:prstGeom>
          <a:noFill/>
        </p:spPr>
        <p:txBody>
          <a:bodyPr wrap="square" lIns="108807" tIns="54408" rIns="108807" bIns="54408" rtlCol="0">
            <a:spAutoFit/>
          </a:bodyPr>
          <a:lstStyle/>
          <a:p>
            <a:pPr indent="171450" algn="just"/>
            <a:r>
              <a:rPr lang="vi-VN" sz="2800" dirty="0">
                <a:effectLst/>
              </a:rPr>
              <a:t>- Tìm được động từ trong các câu tục ngữ.</a:t>
            </a:r>
            <a:endParaRPr lang="en-US" sz="2800" dirty="0">
              <a:effectLst/>
            </a:endParaRPr>
          </a:p>
          <a:p>
            <a:pPr algn="just" defTabSz="408043" eaLnBrk="0" hangingPunct="0"/>
            <a:endParaRPr lang="zh-CN" altLang="en-US" sz="2600" dirty="0">
              <a:solidFill>
                <a:srgbClr val="70AD47">
                  <a:lumMod val="75000"/>
                </a:srgbClr>
              </a:solidFill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925F905-5282-4278-AD72-51B7E89CA7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7" t="10820" r="2856" b="71184"/>
          <a:stretch/>
        </p:blipFill>
        <p:spPr>
          <a:xfrm>
            <a:off x="9813816" y="2771199"/>
            <a:ext cx="1715729" cy="92564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B090AC5-DA8E-4F58-A962-0E63CECE29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7" t="10820" r="2856" b="71184"/>
          <a:stretch/>
        </p:blipFill>
        <p:spPr>
          <a:xfrm>
            <a:off x="9217732" y="975874"/>
            <a:ext cx="1715729" cy="92564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A520A6E-182B-4934-ACF9-84D9089016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7" t="10820" r="2856" b="71184"/>
          <a:stretch/>
        </p:blipFill>
        <p:spPr>
          <a:xfrm>
            <a:off x="9631346" y="4896176"/>
            <a:ext cx="1715729" cy="92564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D62C42A8-0AAE-4222-85E0-39DE85DD56A6}"/>
              </a:ext>
            </a:extLst>
          </p:cNvPr>
          <p:cNvSpPr/>
          <p:nvPr/>
        </p:nvSpPr>
        <p:spPr>
          <a:xfrm>
            <a:off x="3335727" y="274584"/>
            <a:ext cx="4673600" cy="826468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</p:spPr>
        <p:txBody>
          <a:bodyPr wrap="square" lIns="108807" tIns="54408" rIns="108807" bIns="54408">
            <a:spAutoFit/>
          </a:bodyPr>
          <a:lstStyle/>
          <a:p>
            <a:pPr marL="0" marR="0" lvl="0" indent="0" algn="ctr" defTabSz="408043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Yêu</a:t>
            </a:r>
            <a:r>
              <a:rPr kumimoji="0" lang="en-US" altLang="zh-CN" sz="4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zh-CN" sz="4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cầu</a:t>
            </a:r>
            <a:r>
              <a:rPr kumimoji="0" lang="en-US" altLang="zh-CN" sz="4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zh-CN" sz="4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cần</a:t>
            </a:r>
            <a:r>
              <a:rPr kumimoji="0" lang="en-US" altLang="zh-CN" sz="4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zh-CN" sz="47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đạt</a:t>
            </a:r>
            <a:endParaRPr kumimoji="0" lang="zh-CN" altLang="en-US" sz="4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90670" y="5598375"/>
            <a:ext cx="7047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71450" algn="just"/>
            <a:r>
              <a:rPr lang="vi-VN" sz="2800" dirty="0">
                <a:effectLst/>
              </a:rPr>
              <a:t>- Đặt được câu có chứa động từ phù hợp.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07069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709" y="211282"/>
            <a:ext cx="11628582" cy="6435436"/>
          </a:xfrm>
          <a:prstGeom prst="rect">
            <a:avLst/>
          </a:prstGeom>
          <a:solidFill>
            <a:schemeClr val="bg1"/>
          </a:solidFill>
          <a:ln w="19050">
            <a:solidFill>
              <a:srgbClr val="117D5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1709" y="463666"/>
            <a:ext cx="11715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đậm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chung</a:t>
            </a:r>
            <a:r>
              <a:rPr lang="en-US" sz="3600" b="1" dirty="0">
                <a:solidFill>
                  <a:srgbClr val="117D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120" y="1897896"/>
            <a:ext cx="6319520" cy="45299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415" y="1201437"/>
            <a:ext cx="4826000" cy="488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</a:pP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25000"/>
              </a:lnSpc>
            </a:pP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mang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25000"/>
              </a:lnSpc>
            </a:pP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nỗi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nỗi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sợ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lnSpc>
                <a:spcPct val="125000"/>
              </a:lnSpc>
            </a:pP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bão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25000"/>
              </a:lnSpc>
            </a:pP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sợ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cắt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sợ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diều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25000"/>
              </a:lnSpc>
            </a:pP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Thoáng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bóng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nơi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25000"/>
              </a:lnSpc>
            </a:pP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nấp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ngay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800" y="5976111"/>
            <a:ext cx="287146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8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165252" y="2996234"/>
            <a:ext cx="5537512" cy="18466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000" dirty="0" err="1">
                <a:solidFill>
                  <a:srgbClr val="117D5C"/>
                </a:solidFill>
                <a:latin typeface="UVF Connie" panose="04030505020202020503" pitchFamily="82" charset="0"/>
                <a:ea typeface="微软雅黑"/>
                <a:cs typeface="Calibri" panose="020F0502020204030204" pitchFamily="34" charset="0"/>
                <a:sym typeface="+mn-lt"/>
              </a:rPr>
              <a:t>Trạng</a:t>
            </a:r>
            <a:r>
              <a:rPr lang="en-US" altLang="zh-CN" sz="6000" dirty="0">
                <a:solidFill>
                  <a:srgbClr val="117D5C"/>
                </a:solidFill>
                <a:latin typeface="UVF Connie" panose="04030505020202020503" pitchFamily="82" charset="0"/>
                <a:ea typeface="微软雅黑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6000" dirty="0" err="1">
                <a:solidFill>
                  <a:srgbClr val="117D5C"/>
                </a:solidFill>
                <a:latin typeface="UVF Connie" panose="04030505020202020503" pitchFamily="82" charset="0"/>
                <a:ea typeface="微软雅黑"/>
                <a:cs typeface="Calibri" panose="020F0502020204030204" pitchFamily="34" charset="0"/>
                <a:sym typeface="+mn-lt"/>
              </a:rPr>
              <a:t>thái</a:t>
            </a:r>
            <a:r>
              <a:rPr lang="en-US" altLang="zh-CN" sz="6000" dirty="0">
                <a:solidFill>
                  <a:srgbClr val="117D5C"/>
                </a:solidFill>
                <a:latin typeface="UVF Connie" panose="04030505020202020503" pitchFamily="82" charset="0"/>
                <a:ea typeface="微软雅黑"/>
                <a:cs typeface="Calibri" panose="020F0502020204030204" pitchFamily="34" charset="0"/>
                <a:sym typeface="+mn-lt"/>
              </a:rPr>
              <a:t> </a:t>
            </a:r>
          </a:p>
          <a:p>
            <a:pPr algn="ctr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000" dirty="0" err="1">
                <a:solidFill>
                  <a:srgbClr val="117D5C"/>
                </a:solidFill>
                <a:latin typeface="UVF Connie" panose="04030505020202020503" pitchFamily="82" charset="0"/>
                <a:ea typeface="微软雅黑"/>
                <a:cs typeface="Calibri" panose="020F0502020204030204" pitchFamily="34" charset="0"/>
                <a:sym typeface="+mn-lt"/>
              </a:rPr>
              <a:t>cảm</a:t>
            </a:r>
            <a:r>
              <a:rPr lang="en-US" altLang="zh-CN" sz="6000" dirty="0">
                <a:solidFill>
                  <a:srgbClr val="117D5C"/>
                </a:solidFill>
                <a:latin typeface="UVF Connie" panose="04030505020202020503" pitchFamily="82" charset="0"/>
                <a:ea typeface="微软雅黑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6000" dirty="0" err="1">
                <a:solidFill>
                  <a:srgbClr val="117D5C"/>
                </a:solidFill>
                <a:latin typeface="UVF Connie" panose="04030505020202020503" pitchFamily="82" charset="0"/>
                <a:ea typeface="微软雅黑"/>
                <a:cs typeface="Calibri" panose="020F0502020204030204" pitchFamily="34" charset="0"/>
                <a:sym typeface="+mn-lt"/>
              </a:rPr>
              <a:t>xúc</a:t>
            </a:r>
            <a:endParaRPr lang="zh-CN" altLang="en-US" sz="6000" dirty="0">
              <a:solidFill>
                <a:srgbClr val="117D5C"/>
              </a:solidFill>
              <a:latin typeface="UVF Connie" panose="04030505020202020503" pitchFamily="82" charset="0"/>
              <a:ea typeface="微软雅黑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 flipV="1">
            <a:off x="4419560" y="3457465"/>
            <a:ext cx="2905129" cy="15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1080834" y="2015060"/>
            <a:ext cx="2537691" cy="709490"/>
            <a:chOff x="857249" y="1682281"/>
            <a:chExt cx="1903856" cy="532282"/>
          </a:xfrm>
        </p:grpSpPr>
        <p:sp>
          <p:nvSpPr>
            <p:cNvPr id="6" name="五边形 5"/>
            <p:cNvSpPr/>
            <p:nvPr/>
          </p:nvSpPr>
          <p:spPr>
            <a:xfrm>
              <a:off x="857249" y="1714500"/>
              <a:ext cx="1903856" cy="500063"/>
            </a:xfrm>
            <a:prstGeom prst="homePlate">
              <a:avLst/>
            </a:prstGeom>
            <a:solidFill>
              <a:srgbClr val="62AB71"/>
            </a:solidFill>
            <a:ln w="25400" cap="flat" cmpd="sng" algn="ctr">
              <a:noFill/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7957">
                <a:defRPr/>
              </a:pPr>
              <a:endParaRPr lang="zh-CN" altLang="en-US" sz="3600" kern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400328" y="1682281"/>
              <a:ext cx="662844" cy="484877"/>
            </a:xfrm>
            <a:prstGeom prst="rect">
              <a:avLst/>
            </a:prstGeom>
          </p:spPr>
          <p:txBody>
            <a:bodyPr wrap="none" lIns="91412" tIns="45706" rIns="91412" bIns="45706">
              <a:spAutoFit/>
            </a:bodyPr>
            <a:lstStyle/>
            <a:p>
              <a:pPr algn="ctr" defTabSz="1217957">
                <a:defRPr/>
              </a:pPr>
              <a:r>
                <a:rPr lang="en-US" altLang="zh-CN" sz="3600" b="1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yêu</a:t>
              </a:r>
              <a:endParaRPr lang="en-US" altLang="zh-CN" sz="3600" b="1" kern="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80834" y="3080655"/>
            <a:ext cx="2537691" cy="666545"/>
            <a:chOff x="857249" y="2481722"/>
            <a:chExt cx="1903856" cy="500063"/>
          </a:xfrm>
        </p:grpSpPr>
        <p:sp>
          <p:nvSpPr>
            <p:cNvPr id="12" name="五边形 11"/>
            <p:cNvSpPr/>
            <p:nvPr/>
          </p:nvSpPr>
          <p:spPr>
            <a:xfrm>
              <a:off x="857249" y="2481722"/>
              <a:ext cx="1903856" cy="500063"/>
            </a:xfrm>
            <a:prstGeom prst="homePlate">
              <a:avLst/>
            </a:prstGeom>
            <a:solidFill>
              <a:srgbClr val="117D5C"/>
            </a:solidFill>
            <a:ln w="25400" cap="flat" cmpd="sng" algn="ctr">
              <a:noFill/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7957">
                <a:defRPr/>
              </a:pPr>
              <a:endParaRPr lang="zh-CN" altLang="en-US" sz="3600" kern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526603" y="2492606"/>
              <a:ext cx="410293" cy="484877"/>
            </a:xfrm>
            <a:prstGeom prst="rect">
              <a:avLst/>
            </a:prstGeom>
          </p:spPr>
          <p:txBody>
            <a:bodyPr wrap="none" lIns="91412" tIns="45706" rIns="91412" bIns="45706">
              <a:spAutoFit/>
            </a:bodyPr>
            <a:lstStyle/>
            <a:p>
              <a:pPr algn="ctr" defTabSz="1217957">
                <a:defRPr/>
              </a:pPr>
              <a:r>
                <a:rPr lang="en-US" altLang="zh-CN" sz="36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lo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80834" y="4101460"/>
            <a:ext cx="2537691" cy="668387"/>
            <a:chOff x="857249" y="3247562"/>
            <a:chExt cx="1903856" cy="501445"/>
          </a:xfrm>
        </p:grpSpPr>
        <p:sp>
          <p:nvSpPr>
            <p:cNvPr id="16" name="五边形 15"/>
            <p:cNvSpPr/>
            <p:nvPr/>
          </p:nvSpPr>
          <p:spPr>
            <a:xfrm>
              <a:off x="857249" y="3248944"/>
              <a:ext cx="1903856" cy="500063"/>
            </a:xfrm>
            <a:prstGeom prst="homePlate">
              <a:avLst/>
            </a:prstGeom>
            <a:solidFill>
              <a:srgbClr val="62AB71"/>
            </a:solidFill>
            <a:ln w="25400" cap="flat" cmpd="sng" algn="ctr">
              <a:noFill/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7957">
                <a:defRPr/>
              </a:pPr>
              <a:endParaRPr lang="zh-CN" altLang="en-US" sz="3600" kern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483908" y="3247562"/>
              <a:ext cx="495680" cy="484877"/>
            </a:xfrm>
            <a:prstGeom prst="rect">
              <a:avLst/>
            </a:prstGeom>
          </p:spPr>
          <p:txBody>
            <a:bodyPr wrap="none" lIns="91412" tIns="45706" rIns="91412" bIns="45706">
              <a:spAutoFit/>
            </a:bodyPr>
            <a:lstStyle/>
            <a:p>
              <a:pPr algn="ctr" defTabSz="1217957">
                <a:defRPr/>
              </a:pPr>
              <a:r>
                <a:rPr lang="en-US" altLang="zh-CN" sz="3600" b="1" kern="0" dirty="0" err="1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sợ</a:t>
              </a:r>
              <a:endParaRPr lang="en-US" altLang="zh-CN" sz="3600" b="1" kern="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1080834" y="2895948"/>
            <a:ext cx="4532888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24" name="直接连接符 23"/>
          <p:cNvCxnSpPr/>
          <p:nvPr/>
        </p:nvCxnSpPr>
        <p:spPr>
          <a:xfrm>
            <a:off x="1080834" y="3924330"/>
            <a:ext cx="4544462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25" name="直接连接符 24"/>
          <p:cNvCxnSpPr/>
          <p:nvPr/>
        </p:nvCxnSpPr>
        <p:spPr>
          <a:xfrm>
            <a:off x="1080834" y="4952713"/>
            <a:ext cx="4498163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80932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804106" y="1663894"/>
            <a:ext cx="6929174" cy="3014413"/>
            <a:chOff x="3901386" y="2001519"/>
            <a:chExt cx="6929174" cy="3014413"/>
          </a:xfrm>
        </p:grpSpPr>
        <p:grpSp>
          <p:nvGrpSpPr>
            <p:cNvPr id="3" name="Group 2"/>
            <p:cNvGrpSpPr/>
            <p:nvPr/>
          </p:nvGrpSpPr>
          <p:grpSpPr>
            <a:xfrm>
              <a:off x="3901386" y="2001519"/>
              <a:ext cx="6929174" cy="3014413"/>
              <a:chOff x="3718506" y="1981199"/>
              <a:chExt cx="6929174" cy="3014413"/>
            </a:xfrm>
          </p:grpSpPr>
          <p:grpSp>
            <p:nvGrpSpPr>
              <p:cNvPr id="4" name="组合 3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    <p:cNvGrpSpPr/>
              <p:nvPr/>
            </p:nvGrpSpPr>
            <p:grpSpPr>
              <a:xfrm>
                <a:off x="3718506" y="1981199"/>
                <a:ext cx="6929174" cy="3014413"/>
                <a:chOff x="2831230" y="1516614"/>
                <a:chExt cx="3573979" cy="1561442"/>
              </a:xfrm>
            </p:grpSpPr>
            <p:sp>
              <p:nvSpPr>
                <p:cNvPr id="5" name="六边形 4"/>
                <p:cNvSpPr/>
                <p:nvPr/>
              </p:nvSpPr>
              <p:spPr>
                <a:xfrm>
                  <a:off x="2831230" y="2004061"/>
                  <a:ext cx="3573979" cy="1073995"/>
                </a:xfrm>
                <a:prstGeom prst="hexagon">
                  <a:avLst>
                    <a:gd name="adj" fmla="val 40053"/>
                    <a:gd name="vf" fmla="val 115470"/>
                  </a:avLst>
                </a:prstGeom>
                <a:noFill/>
                <a:ln>
                  <a:solidFill>
                    <a:srgbClr val="62AB7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256"/>
                  <a:endParaRPr lang="zh-CN" altLang="en-US" sz="1353">
                    <a:solidFill>
                      <a:prstClr val="white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3537812" y="1516614"/>
                  <a:ext cx="2161310" cy="727025"/>
                </a:xfrm>
                <a:prstGeom prst="rect">
                  <a:avLst/>
                </a:prstGeom>
                <a:solidFill>
                  <a:srgbClr val="62AB7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256"/>
                  <a:endParaRPr lang="zh-CN" altLang="en-US" sz="1353">
                    <a:solidFill>
                      <a:prstClr val="white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7" name="文本框 6" descr="e7d195523061f1c0deeec63e560781cfd59afb0ea006f2a87ABB68BF51EA6619813959095094C18C62A12F549504892A4AAA8C1554C6663626E05CA27F281A14E6983772AFC3FB97135759321DEA3D709AACD122C08E6ED11241DF15C09E2C12DE3EE5ECBBE029142E78393D8F92674E12A8C0A9F7AD0B15E89D8F4F76499D0DF899BB6FF5AC3B6D"/>
                <p:cNvSpPr txBox="1"/>
                <p:nvPr/>
              </p:nvSpPr>
              <p:spPr>
                <a:xfrm>
                  <a:off x="3273438" y="2328637"/>
                  <a:ext cx="2780664" cy="621761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 defTabSz="913256"/>
                  <a:r>
                    <a:rPr lang="en-US" altLang="zh-CN" sz="3600" b="1" dirty="0" err="1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Động</a:t>
                  </a:r>
                  <a:r>
                    <a:rPr lang="en-US" altLang="zh-CN" sz="3600" b="1" dirty="0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 </a:t>
                  </a:r>
                  <a:r>
                    <a:rPr lang="en-US" altLang="zh-CN" sz="3600" b="1" dirty="0" err="1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từ</a:t>
                  </a:r>
                  <a:r>
                    <a:rPr lang="en-US" altLang="zh-CN" sz="3600" b="1" dirty="0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 </a:t>
                  </a:r>
                  <a:r>
                    <a:rPr lang="en-US" altLang="zh-CN" sz="3600" b="1" dirty="0" err="1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là</a:t>
                  </a:r>
                  <a:r>
                    <a:rPr lang="en-US" altLang="zh-CN" sz="3600" b="1" dirty="0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 </a:t>
                  </a:r>
                  <a:r>
                    <a:rPr lang="en-US" altLang="zh-CN" sz="3600" b="1" dirty="0" err="1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từ</a:t>
                  </a:r>
                  <a:r>
                    <a:rPr lang="en-US" altLang="zh-CN" sz="3600" b="1" dirty="0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 </a:t>
                  </a:r>
                  <a:r>
                    <a:rPr lang="en-US" altLang="zh-CN" sz="3600" b="1" dirty="0" err="1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chỉ</a:t>
                  </a:r>
                  <a:r>
                    <a:rPr lang="en-US" altLang="zh-CN" sz="3600" b="1" dirty="0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 </a:t>
                  </a:r>
                  <a:r>
                    <a:rPr lang="en-US" altLang="zh-CN" sz="3600" b="1" dirty="0" err="1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hoạt</a:t>
                  </a:r>
                  <a:r>
                    <a:rPr lang="en-US" altLang="zh-CN" sz="3600" b="1" dirty="0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 </a:t>
                  </a:r>
                  <a:r>
                    <a:rPr lang="en-US" altLang="zh-CN" sz="3600" b="1" dirty="0" err="1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động</a:t>
                  </a:r>
                  <a:r>
                    <a:rPr lang="en-US" altLang="zh-CN" sz="3600" b="1" dirty="0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, </a:t>
                  </a:r>
                  <a:r>
                    <a:rPr lang="en-US" altLang="zh-CN" sz="3600" b="1" dirty="0" err="1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trạng</a:t>
                  </a:r>
                  <a:r>
                    <a:rPr lang="en-US" altLang="zh-CN" sz="3600" b="1" dirty="0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 </a:t>
                  </a:r>
                  <a:r>
                    <a:rPr lang="en-US" altLang="zh-CN" sz="3600" b="1" dirty="0" err="1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thái</a:t>
                  </a:r>
                  <a:r>
                    <a:rPr lang="en-US" altLang="zh-CN" sz="3600" b="1" dirty="0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 </a:t>
                  </a:r>
                  <a:r>
                    <a:rPr lang="en-US" altLang="zh-CN" sz="3600" b="1" dirty="0" err="1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của</a:t>
                  </a:r>
                  <a:r>
                    <a:rPr lang="en-US" altLang="zh-CN" sz="3600" b="1" dirty="0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 </a:t>
                  </a:r>
                  <a:r>
                    <a:rPr lang="en-US" altLang="zh-CN" sz="3600" b="1" dirty="0" err="1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sự</a:t>
                  </a:r>
                  <a:r>
                    <a:rPr lang="en-US" altLang="zh-CN" sz="3600" b="1" dirty="0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 </a:t>
                  </a:r>
                  <a:r>
                    <a:rPr lang="en-US" altLang="zh-CN" sz="3600" b="1" dirty="0" err="1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vật</a:t>
                  </a:r>
                  <a:r>
                    <a:rPr lang="en-US" altLang="zh-CN" sz="3600" b="1" dirty="0">
                      <a:solidFill>
                        <a:srgbClr val="117D5C"/>
                      </a:solidFill>
                      <a:latin typeface="Calibri" panose="020F0502020204030204" pitchFamily="34" charset="0"/>
                      <a:ea typeface="微软雅黑"/>
                      <a:cs typeface="Calibri" panose="020F0502020204030204" pitchFamily="34" charset="0"/>
                      <a:sym typeface="+mn-lt"/>
                    </a:rPr>
                    <a:t>.</a:t>
                  </a:r>
                </a:p>
              </p:txBody>
            </p:sp>
          </p:grpSp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 flipV="1">
                <a:off x="5730527" y="3086322"/>
                <a:ext cx="2905129" cy="1551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6157" y="2001519"/>
              <a:ext cx="3639627" cy="16094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18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519</Words>
  <Application>Microsoft Office PowerPoint</Application>
  <PresentationFormat>Widescreen</PresentationFormat>
  <Paragraphs>79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等线</vt:lpstr>
      <vt:lpstr>微软雅黑</vt:lpstr>
      <vt:lpstr>宋体</vt:lpstr>
      <vt:lpstr>Arial</vt:lpstr>
      <vt:lpstr>Calibri</vt:lpstr>
      <vt:lpstr>Calibri Light</vt:lpstr>
      <vt:lpstr>Cambria</vt:lpstr>
      <vt:lpstr>Times New Roman</vt:lpstr>
      <vt:lpstr>UVF Connie</vt:lpstr>
      <vt:lpstr>字魂37号-波纹乖乖体</vt:lpstr>
      <vt:lpstr>小单纯体</vt:lpstr>
      <vt:lpstr>思源黑体 CN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lan anh</cp:lastModifiedBy>
  <cp:revision>7</cp:revision>
  <dcterms:created xsi:type="dcterms:W3CDTF">2023-09-08T03:55:38Z</dcterms:created>
  <dcterms:modified xsi:type="dcterms:W3CDTF">2023-10-02T05:26:56Z</dcterms:modified>
</cp:coreProperties>
</file>