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7" r:id="rId3"/>
    <p:sldId id="258" r:id="rId4"/>
    <p:sldId id="256" r:id="rId5"/>
    <p:sldId id="275"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6" r:id="rId22"/>
    <p:sldId id="277"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7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6DF87-BDDA-4D43-B66C-DFE91C4393F4}"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4A22A-D977-446B-925C-C036311F4CD6}" type="slidenum">
              <a:rPr lang="en-US" smtClean="0"/>
              <a:t>‹#›</a:t>
            </a:fld>
            <a:endParaRPr lang="en-US"/>
          </a:p>
        </p:txBody>
      </p:sp>
    </p:spTree>
    <p:extLst>
      <p:ext uri="{BB962C8B-B14F-4D97-AF65-F5344CB8AC3E}">
        <p14:creationId xmlns:p14="http://schemas.microsoft.com/office/powerpoint/2010/main" val="451401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95004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66071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4817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01757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6870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58162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9266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28729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68527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38337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a:ln/>
        </p:spPr>
      </p:sp>
      <p:sp>
        <p:nvSpPr>
          <p:cNvPr id="158723"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158724"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NI-Commerce" pitchFamily="2" charset="0"/>
                <a:cs typeface="Arial" panose="020B0604020202020204" pitchFamily="34" charset="0"/>
              </a:defRPr>
            </a:lvl1pPr>
            <a:lvl2pPr marL="742950" indent="-285750">
              <a:defRPr>
                <a:solidFill>
                  <a:schemeClr val="tx1"/>
                </a:solidFill>
                <a:latin typeface="VNI-Commerce" pitchFamily="2" charset="0"/>
                <a:cs typeface="Arial" panose="020B0604020202020204" pitchFamily="34" charset="0"/>
              </a:defRPr>
            </a:lvl2pPr>
            <a:lvl3pPr marL="1143000" indent="-228600">
              <a:defRPr>
                <a:solidFill>
                  <a:schemeClr val="tx1"/>
                </a:solidFill>
                <a:latin typeface="VNI-Commerce" pitchFamily="2" charset="0"/>
                <a:cs typeface="Arial" panose="020B0604020202020204" pitchFamily="34" charset="0"/>
              </a:defRPr>
            </a:lvl3pPr>
            <a:lvl4pPr marL="1600200" indent="-228600">
              <a:defRPr>
                <a:solidFill>
                  <a:schemeClr val="tx1"/>
                </a:solidFill>
                <a:latin typeface="VNI-Commerce" pitchFamily="2" charset="0"/>
                <a:cs typeface="Arial" panose="020B0604020202020204" pitchFamily="34" charset="0"/>
              </a:defRPr>
            </a:lvl4pPr>
            <a:lvl5pPr marL="2057400" indent="-228600">
              <a:defRPr>
                <a:solidFill>
                  <a:schemeClr val="tx1"/>
                </a:solidFill>
                <a:latin typeface="VNI-Commerce"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Commerce"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Commerce"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Commerce"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Commerce"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67D9A1-A429-4BA5-92A6-8AF79EF87CFF}" type="slidenum">
              <a:rPr kumimoji="0" lang="zh-CN" altLang="en-US" sz="12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smtClean="0">
              <a:ln>
                <a:noFill/>
              </a:ln>
              <a:solidFill>
                <a:srgbClr val="000000"/>
              </a:solidFill>
              <a:effectLst/>
              <a:uLnTx/>
              <a:uFillTx/>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152972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66315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371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25360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4476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2118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7105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53849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10951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649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8075E2-2820-445B-9A37-34C48C71998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3978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075E2-2820-445B-9A37-34C48C71998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9107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075E2-2820-445B-9A37-34C48C71998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815984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4870013"/>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674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p:cNvPr>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802489D-E3FF-449B-A250-F4022C34E224}" type="datetimeFigureOut">
              <a:rPr kumimoji="0" lang="zh-CN" altLang="en-US" sz="1200" b="0" i="0" u="none" strike="noStrike" kern="1200" cap="none" spc="0" normalizeH="0" baseline="0" noProof="0">
                <a:ln>
                  <a:noFill/>
                </a:ln>
                <a:solidFill>
                  <a:prstClr val="black">
                    <a:tint val="75000"/>
                  </a:prstClr>
                </a:solidFill>
                <a:effectLst/>
                <a:uLnTx/>
                <a:uFillTx/>
                <a:latin typeface="VNI-Commerce" pitchFamily="2" charset="0"/>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2023/9/27</a:t>
            </a:fld>
            <a:endParaRPr kumimoji="0" lang="zh-CN" altLang="en-US" sz="1200" b="0" i="0" u="none" strike="noStrike" kern="1200" cap="none" spc="0" normalizeH="0" baseline="0" noProof="0">
              <a:ln>
                <a:noFill/>
              </a:ln>
              <a:solidFill>
                <a:prstClr val="black">
                  <a:tint val="75000"/>
                </a:prstClr>
              </a:solidFill>
              <a:effectLst/>
              <a:uLnTx/>
              <a:uFillTx/>
              <a:latin typeface="VNI-Commerce" pitchFamily="2" charset="0"/>
              <a:cs typeface="Arial" pitchFamily="34" charset="0"/>
            </a:endParaRPr>
          </a:p>
        </p:txBody>
      </p:sp>
      <p:sp>
        <p:nvSpPr>
          <p:cNvPr id="5" name="页脚占位符 4">
            <a:extLst/>
          </p:cNvPr>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VNI-Commerce" pitchFamily="2" charset="0"/>
              <a:cs typeface="Arial" pitchFamily="34" charset="0"/>
            </a:endParaRPr>
          </a:p>
        </p:txBody>
      </p:sp>
      <p:sp>
        <p:nvSpPr>
          <p:cNvPr id="6" name="灯片编号占位符 5">
            <a:extLst/>
          </p:cNvPr>
          <p:cNvSpPr>
            <a:spLocks noGrp="1"/>
          </p:cNvSpPr>
          <p:nvPr>
            <p:ph type="sldNum" sz="quarter" idx="12"/>
          </p:nvPr>
        </p:nvSpPr>
        <p:spPr/>
        <p:txBody>
          <a:bodyPr/>
          <a:lstStyle>
            <a:lvl1pPr eaLnBrk="0" hangingPunct="0">
              <a:defRPr>
                <a:latin typeface="VNI-Commerce" pitchFamily="2" charset="0"/>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E82F584E-80C0-4E0D-8104-0067F623D15B}" type="slidenum">
              <a:rPr kumimoji="0" lang="zh-CN" altLang="en-US" sz="1200" b="0" i="0" u="none" strike="noStrike" kern="1200" cap="none" spc="0" normalizeH="0" baseline="0" noProof="0">
                <a:ln>
                  <a:noFill/>
                </a:ln>
                <a:solidFill>
                  <a:srgbClr val="898989"/>
                </a:solidFill>
                <a:effectLst/>
                <a:uLnTx/>
                <a:uFillTx/>
                <a:latin typeface="VNI-Commerce" pitchFamily="2" charset="0"/>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898989"/>
              </a:solidFill>
              <a:effectLst/>
              <a:uLnTx/>
              <a:uFillTx/>
              <a:latin typeface="VNI-Commerce" pitchFamily="2" charset="0"/>
            </a:endParaRPr>
          </a:p>
        </p:txBody>
      </p:sp>
    </p:spTree>
    <p:extLst>
      <p:ext uri="{BB962C8B-B14F-4D97-AF65-F5344CB8AC3E}">
        <p14:creationId xmlns:p14="http://schemas.microsoft.com/office/powerpoint/2010/main" val="3499509381"/>
      </p:ext>
    </p:extLst>
  </p:cSld>
  <p:clrMapOvr>
    <a:masterClrMapping/>
  </p:clrMapOvr>
  <p:transition spd="slow" advTm="0"/>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p:cNvPr>
          <p:cNvSpPr>
            <a:spLocks noGrp="1"/>
          </p:cNvSpPr>
          <p:nvPr>
            <p:ph type="dt" sz="half" idx="10"/>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884A02-5E14-463B-820B-0C4C179272E1}" type="datetimeFigureOut">
              <a:rPr kumimoji="0" lang="zh-CN" altLang="en-US" sz="1200" b="0" i="0" u="none" strike="noStrike" kern="1200" cap="none" spc="0" normalizeH="0" baseline="0" noProof="0">
                <a:ln>
                  <a:noFill/>
                </a:ln>
                <a:solidFill>
                  <a:prstClr val="black">
                    <a:tint val="75000"/>
                  </a:prstClr>
                </a:solidFill>
                <a:effectLst/>
                <a:uLnTx/>
                <a:uFillTx/>
                <a:latin typeface="VNI-Commerce" pitchFamily="2" charset="0"/>
                <a:cs typeface="Arial"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2023/9/27</a:t>
            </a:fld>
            <a:endParaRPr kumimoji="0" lang="zh-CN" altLang="en-US" sz="1200" b="0" i="0" u="none" strike="noStrike" kern="1200" cap="none" spc="0" normalizeH="0" baseline="0" noProof="0">
              <a:ln>
                <a:noFill/>
              </a:ln>
              <a:solidFill>
                <a:prstClr val="black">
                  <a:tint val="75000"/>
                </a:prstClr>
              </a:solidFill>
              <a:effectLst/>
              <a:uLnTx/>
              <a:uFillTx/>
              <a:latin typeface="VNI-Commerce" pitchFamily="2" charset="0"/>
              <a:cs typeface="Arial" pitchFamily="34" charset="0"/>
            </a:endParaRPr>
          </a:p>
        </p:txBody>
      </p:sp>
      <p:sp>
        <p:nvSpPr>
          <p:cNvPr id="3" name="页脚占位符 2">
            <a:extLst/>
          </p:cNvPr>
          <p:cNvSpPr>
            <a:spLocks noGrp="1"/>
          </p:cNvSpPr>
          <p:nvPr>
            <p:ph type="ftr" sz="quarter" idx="11"/>
          </p:nvPr>
        </p:nvSpPr>
        <p:spPr/>
        <p:txBody>
          <a:bodyPr/>
          <a:lstStyle>
            <a:lvl1pPr eaLnBrk="0" fontAlgn="base" hangingPunct="0">
              <a:spcBef>
                <a:spcPct val="0"/>
              </a:spcBef>
              <a:spcAft>
                <a:spcPct val="0"/>
              </a:spcAft>
              <a:defRPr>
                <a:latin typeface="VNI-Commerce" pitchFamily="2" charset="0"/>
                <a:cs typeface="Arial"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VNI-Commerce" pitchFamily="2" charset="0"/>
              <a:cs typeface="Arial" pitchFamily="34" charset="0"/>
            </a:endParaRPr>
          </a:p>
        </p:txBody>
      </p:sp>
      <p:sp>
        <p:nvSpPr>
          <p:cNvPr id="4" name="灯片编号占位符 3">
            <a:extLst/>
          </p:cNvPr>
          <p:cNvSpPr>
            <a:spLocks noGrp="1"/>
          </p:cNvSpPr>
          <p:nvPr>
            <p:ph type="sldNum" sz="quarter" idx="12"/>
          </p:nvPr>
        </p:nvSpPr>
        <p:spPr/>
        <p:txBody>
          <a:bodyPr/>
          <a:lstStyle>
            <a:lvl1pPr eaLnBrk="0" hangingPunct="0">
              <a:defRPr>
                <a:latin typeface="VNI-Commerce" pitchFamily="2" charset="0"/>
              </a:defRPr>
            </a:lvl1pPr>
          </a:lstStyle>
          <a:p>
            <a:pPr marL="0" marR="0" lvl="0" indent="0" algn="r" defTabSz="914400" rtl="0" eaLnBrk="0" fontAlgn="auto" latinLnBrk="0" hangingPunct="0">
              <a:lnSpc>
                <a:spcPct val="100000"/>
              </a:lnSpc>
              <a:spcBef>
                <a:spcPts val="0"/>
              </a:spcBef>
              <a:spcAft>
                <a:spcPts val="0"/>
              </a:spcAft>
              <a:buClrTx/>
              <a:buSzTx/>
              <a:buFontTx/>
              <a:buNone/>
              <a:tabLst/>
              <a:defRPr/>
            </a:pPr>
            <a:fld id="{30CF40F8-0999-416E-B978-672E505D2D37}" type="slidenum">
              <a:rPr kumimoji="0" lang="zh-CN" altLang="en-US" sz="1200" b="0" i="0" u="none" strike="noStrike" kern="1200" cap="none" spc="0" normalizeH="0" baseline="0" noProof="0">
                <a:ln>
                  <a:noFill/>
                </a:ln>
                <a:solidFill>
                  <a:srgbClr val="898989"/>
                </a:solidFill>
                <a:effectLst/>
                <a:uLnTx/>
                <a:uFillTx/>
                <a:latin typeface="VNI-Commerce" pitchFamily="2" charset="0"/>
              </a:rPr>
              <a:pPr marL="0" marR="0" lvl="0" indent="0" algn="r" defTabSz="914400" rtl="0" eaLnBrk="0" fontAlgn="auto" latinLnBrk="0" hangingPunct="0">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898989"/>
              </a:solidFill>
              <a:effectLst/>
              <a:uLnTx/>
              <a:uFillTx/>
              <a:latin typeface="VNI-Commerce" pitchFamily="2" charset="0"/>
            </a:endParaRPr>
          </a:p>
        </p:txBody>
      </p:sp>
    </p:spTree>
    <p:extLst>
      <p:ext uri="{BB962C8B-B14F-4D97-AF65-F5344CB8AC3E}">
        <p14:creationId xmlns:p14="http://schemas.microsoft.com/office/powerpoint/2010/main" val="2237943444"/>
      </p:ext>
    </p:extLst>
  </p:cSld>
  <p:clrMapOvr>
    <a:masterClrMapping/>
  </p:clrMapOvr>
  <p:transition spd="slow" advTm="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矩形 6"/>
          <p:cNvSpPr/>
          <p:nvPr userDrawn="1"/>
        </p:nvSpPr>
        <p:spPr>
          <a:xfrm>
            <a:off x="190501" y="166688"/>
            <a:ext cx="1185157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Tree>
    <p:extLst>
      <p:ext uri="{BB962C8B-B14F-4D97-AF65-F5344CB8AC3E}">
        <p14:creationId xmlns:p14="http://schemas.microsoft.com/office/powerpoint/2010/main" val="637928316"/>
      </p:ext>
    </p:extLst>
  </p:cSld>
  <p:clrMapOvr>
    <a:masterClrMapping/>
  </p:clrMapOvr>
  <p:transition spd="slow" advTm="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矩形 6"/>
          <p:cNvSpPr/>
          <p:nvPr userDrawn="1"/>
        </p:nvSpPr>
        <p:spPr>
          <a:xfrm>
            <a:off x="190501" y="166688"/>
            <a:ext cx="1185157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Tree>
    <p:extLst>
      <p:ext uri="{BB962C8B-B14F-4D97-AF65-F5344CB8AC3E}">
        <p14:creationId xmlns:p14="http://schemas.microsoft.com/office/powerpoint/2010/main" val="602152176"/>
      </p:ext>
    </p:extLst>
  </p:cSld>
  <p:clrMapOvr>
    <a:masterClrMapping/>
  </p:clrMapOvr>
  <p:transition spd="slow" advTm="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矩形 6"/>
          <p:cNvSpPr/>
          <p:nvPr userDrawn="1"/>
        </p:nvSpPr>
        <p:spPr>
          <a:xfrm>
            <a:off x="190501" y="166688"/>
            <a:ext cx="1185157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Tree>
    <p:extLst>
      <p:ext uri="{BB962C8B-B14F-4D97-AF65-F5344CB8AC3E}">
        <p14:creationId xmlns:p14="http://schemas.microsoft.com/office/powerpoint/2010/main" val="3771766010"/>
      </p:ext>
    </p:extLst>
  </p:cSld>
  <p:clrMapOvr>
    <a:masterClrMapping/>
  </p:clrMapOvr>
  <p:transition spd="slow" advTm="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矩形 6"/>
          <p:cNvSpPr/>
          <p:nvPr userDrawn="1"/>
        </p:nvSpPr>
        <p:spPr>
          <a:xfrm>
            <a:off x="190501" y="166688"/>
            <a:ext cx="1185157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Tree>
    <p:extLst>
      <p:ext uri="{BB962C8B-B14F-4D97-AF65-F5344CB8AC3E}">
        <p14:creationId xmlns:p14="http://schemas.microsoft.com/office/powerpoint/2010/main" val="1831245460"/>
      </p:ext>
    </p:extLst>
  </p:cSld>
  <p:clrMapOvr>
    <a:masterClrMapping/>
  </p:clrMapOvr>
  <p:transition spd="slow" advTm="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矩形 6"/>
          <p:cNvSpPr/>
          <p:nvPr userDrawn="1"/>
        </p:nvSpPr>
        <p:spPr>
          <a:xfrm>
            <a:off x="190501" y="166688"/>
            <a:ext cx="1185157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Tree>
    <p:extLst>
      <p:ext uri="{BB962C8B-B14F-4D97-AF65-F5344CB8AC3E}">
        <p14:creationId xmlns:p14="http://schemas.microsoft.com/office/powerpoint/2010/main" val="2854110589"/>
      </p:ext>
    </p:extLst>
  </p:cSld>
  <p:clrMapOvr>
    <a:masterClrMapping/>
  </p:clrMapOvr>
  <p:transition spd="slow"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8075E2-2820-445B-9A37-34C48C71998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1362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8075E2-2820-445B-9A37-34C48C71998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2947727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8075E2-2820-445B-9A37-34C48C71998B}"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2747838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8075E2-2820-445B-9A37-34C48C71998B}" type="datetimeFigureOut">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2308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8075E2-2820-445B-9A37-34C48C71998B}"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040777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075E2-2820-445B-9A37-34C48C71998B}" type="datetimeFigureOut">
              <a:rPr lang="en-US" smtClean="0"/>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57944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8075E2-2820-445B-9A37-34C48C71998B}"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4086850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8075E2-2820-445B-9A37-34C48C71998B}"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9FBC54-201D-4CC5-A39A-845B8F7D1A6C}" type="slidenum">
              <a:rPr lang="en-US" smtClean="0"/>
              <a:t>‹#›</a:t>
            </a:fld>
            <a:endParaRPr lang="en-US"/>
          </a:p>
        </p:txBody>
      </p:sp>
    </p:spTree>
    <p:extLst>
      <p:ext uri="{BB962C8B-B14F-4D97-AF65-F5344CB8AC3E}">
        <p14:creationId xmlns:p14="http://schemas.microsoft.com/office/powerpoint/2010/main" val="161555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075E2-2820-445B-9A37-34C48C71998B}" type="datetimeFigureOut">
              <a:rPr lang="en-US" smtClean="0"/>
              <a:t>9/27/2023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FBC54-201D-4CC5-A39A-845B8F7D1A6C}" type="slidenum">
              <a:rPr lang="en-US" smtClean="0"/>
              <a:t>‹#›</a:t>
            </a:fld>
            <a:endParaRPr lang="en-US"/>
          </a:p>
        </p:txBody>
      </p:sp>
    </p:spTree>
    <p:extLst>
      <p:ext uri="{BB962C8B-B14F-4D97-AF65-F5344CB8AC3E}">
        <p14:creationId xmlns:p14="http://schemas.microsoft.com/office/powerpoint/2010/main" val="2068506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标题占位符 1"/>
          <p:cNvSpPr>
            <a:spLocks noGrp="1"/>
          </p:cNvSpPr>
          <p:nvPr>
            <p:ph type="title"/>
          </p:nvPr>
        </p:nvSpPr>
        <p:spPr bwMode="auto">
          <a:xfrm>
            <a:off x="837848" y="365126"/>
            <a:ext cx="10516306"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6147" name="文本占位符 2"/>
          <p:cNvSpPr>
            <a:spLocks noGrp="1"/>
          </p:cNvSpPr>
          <p:nvPr>
            <p:ph type="body" idx="1"/>
          </p:nvPr>
        </p:nvSpPr>
        <p:spPr bwMode="auto">
          <a:xfrm>
            <a:off x="837848" y="1825625"/>
            <a:ext cx="10516306"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p>
        </p:txBody>
      </p:sp>
      <p:sp>
        <p:nvSpPr>
          <p:cNvPr id="4" name="日期占位符 3">
            <a:extLst/>
          </p:cNvPr>
          <p:cNvSpPr>
            <a:spLocks noGrp="1"/>
          </p:cNvSpPr>
          <p:nvPr>
            <p:ph type="dt" sz="half" idx="2"/>
          </p:nvPr>
        </p:nvSpPr>
        <p:spPr>
          <a:xfrm>
            <a:off x="837848" y="6356351"/>
            <a:ext cx="2742847"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等线"/>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D09500-C0B3-4CB4-8B22-1E6703BA06CB}" type="datetimeFigureOut">
              <a:rPr kumimoji="0" lang="zh-CN" altLang="en-US" sz="1200" b="0" i="0" u="none" strike="noStrike" kern="1200" cap="none" spc="0" normalizeH="0" baseline="0" noProof="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2023/9/27</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a:extLst/>
          </p:cNvPr>
          <p:cNvSpPr>
            <a:spLocks noGrp="1"/>
          </p:cNvSpPr>
          <p:nvPr>
            <p:ph type="ftr" sz="quarter" idx="3"/>
          </p:nvPr>
        </p:nvSpPr>
        <p:spPr>
          <a:xfrm>
            <a:off x="4039306" y="6356351"/>
            <a:ext cx="4113389"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等线"/>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a:extLst/>
          </p:cNvPr>
          <p:cNvSpPr>
            <a:spLocks noGrp="1"/>
          </p:cNvSpPr>
          <p:nvPr>
            <p:ph type="sldNum" sz="quarter" idx="4"/>
          </p:nvPr>
        </p:nvSpPr>
        <p:spPr>
          <a:xfrm>
            <a:off x="8611306" y="6356351"/>
            <a:ext cx="274284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等线"/>
                <a:cs typeface="等线"/>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472381-6E03-4E83-A0AB-DAA38ECF2CCA}" type="slidenum">
              <a:rPr kumimoji="0" lang="zh-CN" altLang="en-US" sz="1200" b="0" i="0" u="none" strike="noStrike" kern="1200" cap="none" spc="0" normalizeH="0" baseline="0" noProof="0">
                <a:ln>
                  <a:noFill/>
                </a:ln>
                <a:solidFill>
                  <a:srgbClr val="898989"/>
                </a:solidFill>
                <a:effectLst/>
                <a:uLnTx/>
                <a:uFillTx/>
                <a:latin typeface="等线"/>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898989"/>
              </a:solidFill>
              <a:effectLst/>
              <a:uLnTx/>
              <a:uFillTx/>
              <a:latin typeface="等线"/>
            </a:endParaRPr>
          </a:p>
        </p:txBody>
      </p:sp>
      <p:pic>
        <p:nvPicPr>
          <p:cNvPr id="6151" name="图片 7"/>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2225"/>
            <a:ext cx="12192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6878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ransition spd="slow" advTm="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等线 Light"/>
        </a:defRPr>
      </a:lvl2pPr>
      <a:lvl3pPr algn="l" rtl="0" eaLnBrk="0" fontAlgn="base" hangingPunct="0">
        <a:lnSpc>
          <a:spcPct val="90000"/>
        </a:lnSpc>
        <a:spcBef>
          <a:spcPct val="0"/>
        </a:spcBef>
        <a:spcAft>
          <a:spcPct val="0"/>
        </a:spcAft>
        <a:defRPr sz="4400">
          <a:solidFill>
            <a:schemeClr val="tx1"/>
          </a:solidFill>
          <a:latin typeface="等线 Light"/>
        </a:defRPr>
      </a:lvl3pPr>
      <a:lvl4pPr algn="l" rtl="0" eaLnBrk="0" fontAlgn="base" hangingPunct="0">
        <a:lnSpc>
          <a:spcPct val="90000"/>
        </a:lnSpc>
        <a:spcBef>
          <a:spcPct val="0"/>
        </a:spcBef>
        <a:spcAft>
          <a:spcPct val="0"/>
        </a:spcAft>
        <a:defRPr sz="4400">
          <a:solidFill>
            <a:schemeClr val="tx1"/>
          </a:solidFill>
          <a:latin typeface="等线 Light"/>
        </a:defRPr>
      </a:lvl4pPr>
      <a:lvl5pPr algn="l" rtl="0" eaLnBrk="0" fontAlgn="base" hangingPunct="0">
        <a:lnSpc>
          <a:spcPct val="90000"/>
        </a:lnSpc>
        <a:spcBef>
          <a:spcPct val="0"/>
        </a:spcBef>
        <a:spcAft>
          <a:spcPct val="0"/>
        </a:spcAft>
        <a:defRPr sz="4400">
          <a:solidFill>
            <a:schemeClr val="tx1"/>
          </a:solidFill>
          <a:latin typeface="等线 Light"/>
        </a:defRPr>
      </a:lvl5pPr>
      <a:lvl6pPr marL="457200" algn="l" rtl="0" fontAlgn="base">
        <a:lnSpc>
          <a:spcPct val="90000"/>
        </a:lnSpc>
        <a:spcBef>
          <a:spcPct val="0"/>
        </a:spcBef>
        <a:spcAft>
          <a:spcPct val="0"/>
        </a:spcAft>
        <a:defRPr sz="4400">
          <a:solidFill>
            <a:schemeClr val="tx1"/>
          </a:solidFill>
          <a:latin typeface="等线 Light"/>
        </a:defRPr>
      </a:lvl6pPr>
      <a:lvl7pPr marL="914400" algn="l" rtl="0" fontAlgn="base">
        <a:lnSpc>
          <a:spcPct val="90000"/>
        </a:lnSpc>
        <a:spcBef>
          <a:spcPct val="0"/>
        </a:spcBef>
        <a:spcAft>
          <a:spcPct val="0"/>
        </a:spcAft>
        <a:defRPr sz="4400">
          <a:solidFill>
            <a:schemeClr val="tx1"/>
          </a:solidFill>
          <a:latin typeface="等线 Light"/>
        </a:defRPr>
      </a:lvl7pPr>
      <a:lvl8pPr marL="1371600" algn="l" rtl="0" fontAlgn="base">
        <a:lnSpc>
          <a:spcPct val="90000"/>
        </a:lnSpc>
        <a:spcBef>
          <a:spcPct val="0"/>
        </a:spcBef>
        <a:spcAft>
          <a:spcPct val="0"/>
        </a:spcAft>
        <a:defRPr sz="4400">
          <a:solidFill>
            <a:schemeClr val="tx1"/>
          </a:solidFill>
          <a:latin typeface="等线 Light"/>
        </a:defRPr>
      </a:lvl8pPr>
      <a:lvl9pPr marL="1828800" algn="l" rtl="0" fontAlgn="base">
        <a:lnSpc>
          <a:spcPct val="90000"/>
        </a:lnSpc>
        <a:spcBef>
          <a:spcPct val="0"/>
        </a:spcBef>
        <a:spcAft>
          <a:spcPct val="0"/>
        </a:spcAft>
        <a:defRPr sz="4400">
          <a:solidFill>
            <a:schemeClr val="tx1"/>
          </a:solidFill>
          <a:latin typeface="等线 Light"/>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23.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png"/><Relationship Id="rId1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19.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16.png"/><Relationship Id="rId19" Type="http://schemas.openxmlformats.org/officeDocument/2006/relationships/image" Target="../media/image21.png"/><Relationship Id="rId4" Type="http://schemas.openxmlformats.org/officeDocument/2006/relationships/notesSlide" Target="../notesSlides/notesSlide3.xml"/><Relationship Id="rId9" Type="http://schemas.openxmlformats.org/officeDocument/2006/relationships/image" Target="../media/image15.png"/><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6595948" cy="2800767"/>
            <a:chOff x="3549108" y="2054793"/>
            <a:chExt cx="5723112"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70号-灵悦黑体" panose="00000500000000000000" pitchFamily="2" charset="-122"/>
                  <a:cs typeface="Arial" panose="020B0604020202020204" pitchFamily="34" charset="0"/>
                </a:rPr>
                <a:t>01</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70号-灵悦黑体" panose="00000500000000000000" pitchFamily="2" charset="-122"/>
                <a:cs typeface="Arial" panose="020B0604020202020204" pitchFamily="34" charset="0"/>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4757976" y="2054793"/>
              <a:ext cx="4514244"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KHỞI</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ĐỘNG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66772705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par>
                          <p:cTn id="10" fill="hold">
                            <p:stCondLst>
                              <p:cond delay="75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75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750"/>
                                        <p:tgtEl>
                                          <p:spTgt spid="14"/>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750"/>
                                        <p:tgtEl>
                                          <p:spTgt spid="31"/>
                                        </p:tgtEl>
                                      </p:cBhvr>
                                    </p:animEffect>
                                  </p:childTnLst>
                                </p:cTn>
                              </p:par>
                            </p:childTnLst>
                          </p:cTn>
                        </p:par>
                        <p:par>
                          <p:cTn id="21" fill="hold">
                            <p:stCondLst>
                              <p:cond delay="225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750"/>
                                        <p:tgtEl>
                                          <p:spTgt spid="17"/>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750" fill="hold"/>
                                        <p:tgtEl>
                                          <p:spTgt spid="3"/>
                                        </p:tgtEl>
                                        <p:attrNameLst>
                                          <p:attrName>ppt_w</p:attrName>
                                        </p:attrNameLst>
                                      </p:cBhvr>
                                      <p:tavLst>
                                        <p:tav tm="0">
                                          <p:val>
                                            <p:fltVal val="0"/>
                                          </p:val>
                                        </p:tav>
                                        <p:tav tm="100000">
                                          <p:val>
                                            <p:strVal val="#ppt_w"/>
                                          </p:val>
                                        </p:tav>
                                      </p:tavLst>
                                    </p:anim>
                                    <p:anim calcmode="lin" valueType="num">
                                      <p:cBhvr>
                                        <p:cTn id="32" dur="750" fill="hold"/>
                                        <p:tgtEl>
                                          <p:spTgt spid="3"/>
                                        </p:tgtEl>
                                        <p:attrNameLst>
                                          <p:attrName>ppt_h</p:attrName>
                                        </p:attrNameLst>
                                      </p:cBhvr>
                                      <p:tavLst>
                                        <p:tav tm="0">
                                          <p:val>
                                            <p:fltVal val="0"/>
                                          </p:val>
                                        </p:tav>
                                        <p:tav tm="100000">
                                          <p:val>
                                            <p:strVal val="#ppt_h"/>
                                          </p:val>
                                        </p:tav>
                                      </p:tavLst>
                                    </p:anim>
                                    <p:animEffect transition="in" filter="fade">
                                      <p:cBhvr>
                                        <p:cTn id="33" dur="750"/>
                                        <p:tgtEl>
                                          <p:spTgt spid="3"/>
                                        </p:tgtEl>
                                      </p:cBhvr>
                                    </p:animEffect>
                                  </p:childTnLst>
                                </p:cTn>
                              </p:par>
                            </p:childTnLst>
                          </p:cTn>
                        </p:par>
                        <p:par>
                          <p:cTn id="34" fill="hold">
                            <p:stCondLst>
                              <p:cond delay="3750"/>
                            </p:stCondLst>
                            <p:childTnLst>
                              <p:par>
                                <p:cTn id="35" presetID="53" presetClass="entr" presetSubtype="16" fill="hold"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750" fill="hold"/>
                                        <p:tgtEl>
                                          <p:spTgt spid="49"/>
                                        </p:tgtEl>
                                        <p:attrNameLst>
                                          <p:attrName>ppt_w</p:attrName>
                                        </p:attrNameLst>
                                      </p:cBhvr>
                                      <p:tavLst>
                                        <p:tav tm="0">
                                          <p:val>
                                            <p:fltVal val="0"/>
                                          </p:val>
                                        </p:tav>
                                        <p:tav tm="100000">
                                          <p:val>
                                            <p:strVal val="#ppt_w"/>
                                          </p:val>
                                        </p:tav>
                                      </p:tavLst>
                                    </p:anim>
                                    <p:anim calcmode="lin" valueType="num">
                                      <p:cBhvr>
                                        <p:cTn id="38" dur="750" fill="hold"/>
                                        <p:tgtEl>
                                          <p:spTgt spid="49"/>
                                        </p:tgtEl>
                                        <p:attrNameLst>
                                          <p:attrName>ppt_h</p:attrName>
                                        </p:attrNameLst>
                                      </p:cBhvr>
                                      <p:tavLst>
                                        <p:tav tm="0">
                                          <p:val>
                                            <p:fltVal val="0"/>
                                          </p:val>
                                        </p:tav>
                                        <p:tav tm="100000">
                                          <p:val>
                                            <p:strVal val="#ppt_h"/>
                                          </p:val>
                                        </p:tav>
                                      </p:tavLst>
                                    </p:anim>
                                    <p:animEffect transition="in" filter="fade">
                                      <p:cBhvr>
                                        <p:cTn id="39" dur="750"/>
                                        <p:tgtEl>
                                          <p:spTgt spid="49"/>
                                        </p:tgtEl>
                                      </p:cBhvr>
                                    </p:animEffect>
                                  </p:childTnLst>
                                </p:cTn>
                              </p:par>
                            </p:childTnLst>
                          </p:cTn>
                        </p:par>
                        <p:par>
                          <p:cTn id="40" fill="hold">
                            <p:stCondLst>
                              <p:cond delay="4500"/>
                            </p:stCondLst>
                            <p:childTnLst>
                              <p:par>
                                <p:cTn id="41" presetID="2" presetClass="entr" presetSubtype="9" fill="hold" nodeType="after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750" fill="hold"/>
                                        <p:tgtEl>
                                          <p:spTgt spid="54"/>
                                        </p:tgtEl>
                                        <p:attrNameLst>
                                          <p:attrName>ppt_x</p:attrName>
                                        </p:attrNameLst>
                                      </p:cBhvr>
                                      <p:tavLst>
                                        <p:tav tm="0">
                                          <p:val>
                                            <p:strVal val="0-#ppt_w/2"/>
                                          </p:val>
                                        </p:tav>
                                        <p:tav tm="100000">
                                          <p:val>
                                            <p:strVal val="#ppt_x"/>
                                          </p:val>
                                        </p:tav>
                                      </p:tavLst>
                                    </p:anim>
                                    <p:anim calcmode="lin" valueType="num">
                                      <p:cBhvr additive="base">
                                        <p:cTn id="44" dur="75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0" name="Picture 9"/>
          <p:cNvPicPr>
            <a:picLocks noChangeAspect="1"/>
          </p:cNvPicPr>
          <p:nvPr/>
        </p:nvPicPr>
        <p:blipFill rotWithShape="1">
          <a:blip r:embed="rId3"/>
          <a:srcRect t="3080"/>
          <a:stretch/>
        </p:blipFill>
        <p:spPr>
          <a:xfrm>
            <a:off x="2449209" y="2600456"/>
            <a:ext cx="7504030" cy="2880360"/>
          </a:xfrm>
          <a:prstGeom prst="rect">
            <a:avLst/>
          </a:prstGeom>
        </p:spPr>
      </p:pic>
      <p:pic>
        <p:nvPicPr>
          <p:cNvPr id="38" name="图片 13">
            <a:extLst>
              <a:ext uri="{FF2B5EF4-FFF2-40B4-BE49-F238E27FC236}">
                <a16:creationId xmlns:a16="http://schemas.microsoft.com/office/drawing/2014/main" id="{71D3CBF4-4470-4A0B-9F1F-5D5B7160FF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39"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40"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41"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7"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350263" y="1916635"/>
            <a:ext cx="2166229" cy="707886"/>
          </a:xfrm>
          <a:prstGeom prst="rect">
            <a:avLst/>
          </a:prstGeom>
          <a:noFill/>
          <a:ln w="57150">
            <a:solidFill>
              <a:schemeClr val="bg1"/>
            </a:solidFill>
          </a:ln>
        </p:spPr>
        <p:txBody>
          <a:bodyPr wrap="square">
            <a:spAutoFit/>
          </a:bodyPr>
          <a:lstStyle>
            <a:lvl1pPr/>
            <a:lvl2pPr marL="742950" indent="-285750"/>
            <a:lvl3pPr/>
            <a:lvl4pPr/>
            <a:lvl5pPr/>
            <a:lvl6pPr/>
            <a:lvl7pPr/>
            <a:lvl8pPr/>
            <a:lvl9pPr/>
          </a:lstStyle>
          <a:p>
            <a:pPr algn="just"/>
            <a:r>
              <a:rPr lang="en-US" sz="4000" b="1" i="1" dirty="0" err="1" smtClean="0">
                <a:solidFill>
                  <a:srgbClr val="C00000"/>
                </a:solidFill>
                <a:effectLst/>
                <a:latin typeface="Cambria" panose="02040503050406030204" pitchFamily="18" charset="0"/>
                <a:ea typeface="Cambria" panose="02040503050406030204" pitchFamily="18" charset="0"/>
              </a:rPr>
              <a:t>Gợi</a:t>
            </a:r>
            <a:r>
              <a:rPr lang="en-US" sz="4000" b="1" i="1" dirty="0" smtClean="0">
                <a:solidFill>
                  <a:srgbClr val="C00000"/>
                </a:solidFill>
                <a:effectLst/>
                <a:latin typeface="Cambria" panose="02040503050406030204" pitchFamily="18" charset="0"/>
                <a:ea typeface="Cambria" panose="02040503050406030204" pitchFamily="18" charset="0"/>
              </a:rPr>
              <a:t> ý</a:t>
            </a:r>
            <a:endParaRPr lang="en-US" sz="4000" b="0" i="0" dirty="0" smtClean="0">
              <a:solidFill>
                <a:srgbClr val="C00000"/>
              </a:solidFill>
              <a:effectLst/>
              <a:latin typeface="Cambria" panose="02040503050406030204" pitchFamily="18" charset="0"/>
              <a:ea typeface="Cambria" panose="02040503050406030204" pitchFamily="18" charset="0"/>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18373" y="345687"/>
            <a:ext cx="8034866" cy="1200329"/>
          </a:xfrm>
          <a:prstGeom prst="rect">
            <a:avLst/>
          </a:prstGeom>
          <a:solidFill>
            <a:srgbClr val="92D050"/>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smtClean="0">
                <a:solidFill>
                  <a:schemeClr val="tx1">
                    <a:lumMod val="85000"/>
                    <a:lumOff val="15000"/>
                  </a:schemeClr>
                </a:solidFill>
                <a:effectLst/>
                <a:latin typeface="Cambria" panose="02040503050406030204" pitchFamily="18" charset="0"/>
                <a:ea typeface="Cambria" panose="02040503050406030204" pitchFamily="18" charset="0"/>
              </a:rPr>
              <a:t>d. </a:t>
            </a:r>
            <a:r>
              <a:rPr lang="vi-VN" sz="3600" b="1" i="0" dirty="0" smtClean="0">
                <a:solidFill>
                  <a:schemeClr val="tx1">
                    <a:lumMod val="85000"/>
                    <a:lumOff val="15000"/>
                  </a:schemeClr>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600" b="1" i="0" dirty="0" smtClean="0">
              <a:solidFill>
                <a:schemeClr val="tx1">
                  <a:lumMod val="85000"/>
                  <a:lumOff val="1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108454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659756"/>
            <a:ext cx="11342188" cy="5939163"/>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43840" y="298253"/>
            <a:ext cx="11338560" cy="553998"/>
          </a:xfrm>
          <a:prstGeom prst="rect">
            <a:avLst/>
          </a:prstGeom>
          <a:solidFill>
            <a:srgbClr val="FFB3B3"/>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000" b="1" i="1" dirty="0" smtClean="0">
                <a:solidFill>
                  <a:srgbClr val="000000"/>
                </a:solidFill>
                <a:effectLst/>
                <a:latin typeface="Cambria" panose="02040503050406030204" pitchFamily="18" charset="0"/>
                <a:ea typeface="Cambria" panose="02040503050406030204" pitchFamily="18" charset="0"/>
              </a:rPr>
              <a:t>d. </a:t>
            </a:r>
            <a:r>
              <a:rPr lang="vi-VN" sz="3000" b="0" i="0" dirty="0" smtClean="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smtClean="0">
              <a:solidFill>
                <a:srgbClr val="000000"/>
              </a:solidFill>
              <a:effectLst/>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nvPr>
        </p:nvGraphicFramePr>
        <p:xfrm>
          <a:off x="624840" y="923370"/>
          <a:ext cx="10774680" cy="5486400"/>
        </p:xfrm>
        <a:graphic>
          <a:graphicData uri="http://schemas.openxmlformats.org/drawingml/2006/table">
            <a:tbl>
              <a:tblPr firstRow="1" bandRow="1">
                <a:tableStyleId>{5C22544A-7EE6-4342-B048-85BDC9FD1C3A}</a:tableStyleId>
              </a:tblPr>
              <a:tblGrid>
                <a:gridCol w="2560320">
                  <a:extLst>
                    <a:ext uri="{9D8B030D-6E8A-4147-A177-3AD203B41FA5}">
                      <a16:colId xmlns:a16="http://schemas.microsoft.com/office/drawing/2014/main" val="2756247770"/>
                    </a:ext>
                  </a:extLst>
                </a:gridCol>
                <a:gridCol w="8214360">
                  <a:extLst>
                    <a:ext uri="{9D8B030D-6E8A-4147-A177-3AD203B41FA5}">
                      <a16:colId xmlns:a16="http://schemas.microsoft.com/office/drawing/2014/main" val="3503953964"/>
                    </a:ext>
                  </a:extLst>
                </a:gridCol>
              </a:tblGrid>
              <a:tr h="457200">
                <a:tc>
                  <a:txBody>
                    <a:bodyPr/>
                    <a:lstStyle/>
                    <a:p>
                      <a:pPr algn="ctr"/>
                      <a:r>
                        <a:rPr lang="en-US" sz="2400" dirty="0" err="1" smtClean="0">
                          <a:latin typeface="Cambria" panose="02040503050406030204" pitchFamily="18" charset="0"/>
                          <a:ea typeface="Cambria" panose="02040503050406030204" pitchFamily="18" charset="0"/>
                        </a:rPr>
                        <a:t>Các</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tc>
                  <a:txBody>
                    <a:bodyPr/>
                    <a:lstStyle/>
                    <a:p>
                      <a:pPr algn="ctr"/>
                      <a:r>
                        <a:rPr lang="en-US" sz="2400" dirty="0" err="1" smtClean="0">
                          <a:latin typeface="Cambria" panose="02040503050406030204" pitchFamily="18" charset="0"/>
                          <a:ea typeface="Cambria" panose="02040503050406030204" pitchFamily="18" charset="0"/>
                        </a:rPr>
                        <a:t>Nội</a:t>
                      </a:r>
                      <a:r>
                        <a:rPr lang="en-US" sz="2400" baseline="0" dirty="0" smtClean="0">
                          <a:latin typeface="Cambria" panose="02040503050406030204" pitchFamily="18" charset="0"/>
                          <a:ea typeface="Cambria" panose="02040503050406030204" pitchFamily="18" charset="0"/>
                        </a:rPr>
                        <a:t> dung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động</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75000"/>
                      </a:schemeClr>
                    </a:solidFill>
                  </a:tcPr>
                </a:tc>
                <a:extLst>
                  <a:ext uri="{0D108BD9-81ED-4DB2-BD59-A6C34878D82A}">
                    <a16:rowId xmlns:a16="http://schemas.microsoft.com/office/drawing/2014/main" val="41678143"/>
                  </a:ext>
                </a:extLst>
              </a:tr>
              <a:tr h="2468880">
                <a:tc>
                  <a:txBody>
                    <a:bodyPr/>
                    <a:lstStyle/>
                    <a:p>
                      <a:pPr algn="ctr"/>
                      <a:r>
                        <a:rPr lang="en-US" sz="2400" dirty="0" err="1" smtClean="0">
                          <a:latin typeface="Cambria" panose="02040503050406030204" pitchFamily="18" charset="0"/>
                          <a:ea typeface="Cambria" panose="02040503050406030204" pitchFamily="18" charset="0"/>
                        </a:rPr>
                        <a:t>Trước</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giờ</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sinh</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248572"/>
                  </a:ext>
                </a:extLst>
              </a:tr>
              <a:tr h="2560320">
                <a:tc>
                  <a:txBody>
                    <a:bodyPr/>
                    <a:lstStyle/>
                    <a:p>
                      <a:pPr algn="ct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giờ</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sinh</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hoạt</a:t>
                      </a:r>
                      <a:r>
                        <a:rPr lang="en-US" sz="2400" baseline="0" dirty="0" smtClean="0">
                          <a:latin typeface="Cambria" panose="02040503050406030204" pitchFamily="18" charset="0"/>
                          <a:ea typeface="Cambria" panose="02040503050406030204" pitchFamily="18" charset="0"/>
                        </a:rPr>
                        <a:t> </a:t>
                      </a:r>
                      <a:r>
                        <a:rPr lang="en-US" sz="2400" baseline="0" dirty="0" err="1" smtClean="0">
                          <a:latin typeface="Cambria" panose="02040503050406030204" pitchFamily="18" charset="0"/>
                          <a:ea typeface="Cambria" panose="02040503050406030204" pitchFamily="18" charset="0"/>
                        </a:rPr>
                        <a:t>lớp</a:t>
                      </a: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accent2">
                        <a:lumMod val="60000"/>
                        <a:lumOff val="40000"/>
                      </a:schemeClr>
                    </a:solidFill>
                  </a:tcPr>
                </a:tc>
                <a:tc>
                  <a:txBody>
                    <a:bodyPr/>
                    <a:lstStyle/>
                    <a:p>
                      <a:pPr algn="ctr"/>
                      <a:endParaRPr lang="en-US" sz="2400" dirty="0">
                        <a:latin typeface="Cambria" panose="02040503050406030204" pitchFamily="18" charset="0"/>
                        <a:ea typeface="Cambria" panose="02040503050406030204" pitchFamily="18" charset="0"/>
                      </a:endParaRPr>
                    </a:p>
                  </a:txBody>
                  <a:tcPr anchor="ctr">
                    <a:lnL w="12700" cap="flat" cmpd="sng" algn="ctr">
                      <a:solidFill>
                        <a:schemeClr val="tx1">
                          <a:lumMod val="85000"/>
                          <a:lumOff val="15000"/>
                        </a:schemeClr>
                      </a:solidFill>
                      <a:prstDash val="solid"/>
                      <a:round/>
                      <a:headEnd type="none" w="med" len="med"/>
                      <a:tailEnd type="none" w="med" len="med"/>
                    </a:lnL>
                    <a:lnR w="12700" cap="flat" cmpd="sng" algn="ctr">
                      <a:solidFill>
                        <a:schemeClr val="tx1">
                          <a:lumMod val="85000"/>
                          <a:lumOff val="15000"/>
                        </a:schemeClr>
                      </a:solidFill>
                      <a:prstDash val="solid"/>
                      <a:round/>
                      <a:headEnd type="none" w="med" len="med"/>
                      <a:tailEnd type="none" w="med" len="med"/>
                    </a:lnR>
                    <a:lnT w="12700" cap="flat" cmpd="sng" algn="ctr">
                      <a:solidFill>
                        <a:schemeClr val="tx1">
                          <a:lumMod val="85000"/>
                          <a:lumOff val="15000"/>
                        </a:schemeClr>
                      </a:solidFill>
                      <a:prstDash val="solid"/>
                      <a:round/>
                      <a:headEnd type="none" w="med" len="med"/>
                      <a:tailEnd type="none" w="med" len="med"/>
                    </a:lnT>
                    <a:lnB w="12700" cap="flat" cmpd="sng" algn="ctr">
                      <a:solidFill>
                        <a:schemeClr val="tx1">
                          <a:lumMod val="85000"/>
                          <a:lumOff val="1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4747901"/>
                  </a:ext>
                </a:extLst>
              </a:tr>
            </a:tbl>
          </a:graphicData>
        </a:graphic>
      </p:graphicFrame>
      <p:sp>
        <p:nvSpPr>
          <p:cNvPr id="3" name="TextBox 2"/>
          <p:cNvSpPr txBox="1"/>
          <p:nvPr/>
        </p:nvSpPr>
        <p:spPr>
          <a:xfrm>
            <a:off x="3230880" y="1342535"/>
            <a:ext cx="8199120" cy="2554545"/>
          </a:xfrm>
          <a:prstGeom prst="rect">
            <a:avLst/>
          </a:prstGeom>
          <a:noFill/>
        </p:spPr>
        <p:txBody>
          <a:bodyPr wrap="square" rtlCol="0">
            <a:spAutoFit/>
          </a:bodyPr>
          <a:lstStyle/>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Minh </a:t>
            </a:r>
            <a:r>
              <a:rPr lang="en-US" sz="2000" dirty="0" err="1" smtClean="0">
                <a:latin typeface="Cambria" panose="02040503050406030204" pitchFamily="18" charset="0"/>
                <a:ea typeface="Cambria" panose="02040503050406030204" pitchFamily="18" charset="0"/>
              </a:rPr>
              <a:t>viết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vẽ</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trang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trí</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bảng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Dòng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chữ</a:t>
            </a:r>
            <a:r>
              <a:rPr lang="en-US" sz="2000" dirty="0" smtClean="0">
                <a:latin typeface="Cambria" panose="02040503050406030204" pitchFamily="18" charset="0"/>
                <a:ea typeface="Cambria" panose="02040503050406030204" pitchFamily="18" charset="0"/>
              </a:rPr>
              <a:t>: Chung </a:t>
            </a:r>
            <a:r>
              <a:rPr lang="en-US" sz="2000" dirty="0" err="1" smtClean="0">
                <a:latin typeface="Cambria" panose="02040503050406030204" pitchFamily="18" charset="0"/>
                <a:ea typeface="Cambria" panose="02040503050406030204" pitchFamily="18" charset="0"/>
              </a:rPr>
              <a:t>tay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xây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dựng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4B.</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Những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hình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ảnh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ngộ</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nghĩnh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chú</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gà</a:t>
            </a:r>
            <a:r>
              <a:rPr lang="en-US" sz="2000" dirty="0" smtClean="0">
                <a:latin typeface="Cambria" panose="02040503050406030204" pitchFamily="18" charset="0"/>
                <a:ea typeface="Cambria" panose="02040503050406030204" pitchFamily="18" charset="0"/>
              </a:rPr>
              <a:t> con </a:t>
            </a:r>
            <a:r>
              <a:rPr lang="en-US" sz="2000" dirty="0" err="1" smtClean="0">
                <a:latin typeface="Cambria" panose="02040503050406030204" pitchFamily="18" charset="0"/>
                <a:ea typeface="Cambria" panose="02040503050406030204" pitchFamily="18" charset="0"/>
              </a:rPr>
              <a:t>đội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đầu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mảnh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vỏ</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trứng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chú</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dế</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mèn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bước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từ</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cuốn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truyện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những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cuốn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mở</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sải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cánh</a:t>
            </a:r>
            <a:r>
              <a:rPr lang="en-US" sz="2000" dirty="0" smtClean="0">
                <a:latin typeface="Cambria" panose="02040503050406030204" pitchFamily="18" charset="0"/>
                <a:ea typeface="Cambria" panose="02040503050406030204" pitchFamily="18" charset="0"/>
              </a:rPr>
              <a:t> bay,…</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nữ</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chuẩn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bị</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tọa</a:t>
            </a:r>
            <a:r>
              <a:rPr lang="en-US" sz="2000" dirty="0" smtClean="0">
                <a:latin typeface="Cambria" panose="02040503050406030204" pitchFamily="18" charset="0"/>
                <a:ea typeface="Cambria" panose="02040503050406030204" pitchFamily="18" charset="0"/>
              </a:rPr>
              <a:t>:</a:t>
            </a: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khăn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trải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endParaRPr lang="en-US" sz="2000" dirty="0" smtClean="0">
              <a:latin typeface="Cambria" panose="02040503050406030204" pitchFamily="18" charset="0"/>
              <a:ea typeface="Cambria" panose="02040503050406030204" pitchFamily="18" charset="0"/>
            </a:endParaRPr>
          </a:p>
          <a:p>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Đặt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lọ</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hoa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rực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rỡ</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bàn</a:t>
            </a:r>
            <a:endParaRPr lang="en-US" sz="2000" dirty="0" smtClean="0">
              <a:latin typeface="Cambria" panose="02040503050406030204" pitchFamily="18" charset="0"/>
              <a:ea typeface="Cambria" panose="02040503050406030204" pitchFamily="18" charset="0"/>
            </a:endParaRPr>
          </a:p>
        </p:txBody>
      </p:sp>
      <p:sp>
        <p:nvSpPr>
          <p:cNvPr id="12" name="TextBox 11"/>
          <p:cNvSpPr txBox="1"/>
          <p:nvPr/>
        </p:nvSpPr>
        <p:spPr>
          <a:xfrm>
            <a:off x="3230880" y="3804998"/>
            <a:ext cx="8199120" cy="2554545"/>
          </a:xfrm>
          <a:prstGeom prst="rect">
            <a:avLst/>
          </a:prstGeom>
          <a:noFill/>
        </p:spPr>
        <p:txBody>
          <a:bodyPr wrap="square" rtlCol="0">
            <a:spAutoFit/>
          </a:bodyPr>
          <a:lstStyle/>
          <a:p>
            <a:r>
              <a:rPr lang="en-US" sz="2000" b="1" i="1" dirty="0" err="1" smtClean="0">
                <a:latin typeface="Cambria" panose="02040503050406030204" pitchFamily="18" charset="0"/>
                <a:ea typeface="Cambria" panose="02040503050406030204" pitchFamily="18" charset="0"/>
              </a:rPr>
              <a:t>Đầu</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tiên</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Cô</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chủ</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nhiệm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phát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biểu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khai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về</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tầm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quan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trọng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ý </a:t>
            </a:r>
            <a:r>
              <a:rPr lang="en-US" sz="2000" dirty="0" err="1" smtClean="0">
                <a:latin typeface="Cambria" panose="02040503050406030204" pitchFamily="18" charset="0"/>
                <a:ea typeface="Cambria" panose="02040503050406030204" pitchFamily="18" charset="0"/>
              </a:rPr>
              <a:t>nghĩa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đọc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vì</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sao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cần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có</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một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a:t>
            </a:r>
          </a:p>
          <a:p>
            <a:r>
              <a:rPr lang="en-US" sz="2000" b="1" i="1" dirty="0" err="1" smtClean="0">
                <a:latin typeface="Cambria" panose="02040503050406030204" pitchFamily="18" charset="0"/>
                <a:ea typeface="Cambria" panose="02040503050406030204" pitchFamily="18" charset="0"/>
              </a:rPr>
              <a:t>Tiếp</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theo</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trưởng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phát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động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trào</a:t>
            </a:r>
            <a:r>
              <a:rPr lang="en-US" sz="2000" dirty="0" smtClean="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C</a:t>
            </a:r>
            <a:r>
              <a:rPr lang="en-US" sz="2000" dirty="0" smtClean="0">
                <a:latin typeface="Cambria" panose="02040503050406030204" pitchFamily="18" charset="0"/>
                <a:ea typeface="Cambria" panose="02040503050406030204" pitchFamily="18" charset="0"/>
              </a:rPr>
              <a:t>hung </a:t>
            </a:r>
            <a:r>
              <a:rPr lang="en-US" sz="2000" dirty="0" err="1" smtClean="0">
                <a:latin typeface="Cambria" panose="02040503050406030204" pitchFamily="18" charset="0"/>
                <a:ea typeface="Cambria" panose="02040503050406030204" pitchFamily="18" charset="0"/>
              </a:rPr>
              <a:t>tay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xây</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dựng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thư</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cả</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thảo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luận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đưa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ra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hình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thức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ủng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hộ</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đóng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a:t>
            </a:r>
          </a:p>
          <a:p>
            <a:r>
              <a:rPr lang="en-US" sz="2000" b="1" i="1" dirty="0" err="1" smtClean="0">
                <a:latin typeface="Cambria" panose="02040503050406030204" pitchFamily="18" charset="0"/>
                <a:ea typeface="Cambria" panose="02040503050406030204" pitchFamily="18" charset="0"/>
              </a:rPr>
              <a:t>Sau</a:t>
            </a:r>
            <a:r>
              <a:rPr lang="en-US" sz="2000" b="1" i="1" dirty="0" smtClean="0">
                <a:latin typeface="Cambria" panose="02040503050406030204" pitchFamily="18" charset="0"/>
                <a:ea typeface="Cambria" panose="02040503050406030204" pitchFamily="18" charset="0"/>
              </a:rPr>
              <a:t> </a:t>
            </a:r>
            <a:r>
              <a:rPr lang="en-US" sz="2000" b="1" i="1" dirty="0" err="1" smtClean="0">
                <a:latin typeface="Cambria" panose="02040503050406030204" pitchFamily="18" charset="0"/>
                <a:ea typeface="Cambria" panose="02040503050406030204" pitchFamily="18" charset="0"/>
              </a:rPr>
              <a:t>cùng</a:t>
            </a:r>
            <a:r>
              <a:rPr lang="en-US" sz="2000" b="1" i="1"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lớp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phó</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thông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thời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gian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mang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báo</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đến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nhiệm</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vụ</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của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tổ</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trưởng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việc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tập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hợp</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và</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ghi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tên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sách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bạn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trong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tổ</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đóng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góp</a:t>
            </a:r>
            <a:r>
              <a:rPr lang="en-US" sz="2000" dirty="0" smtClean="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62989540"/>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580423" cy="954107"/>
          </a:xfrm>
          <a:prstGeom prst="rect">
            <a:avLst/>
          </a:prstGeom>
          <a:solidFill>
            <a:schemeClr val="accent1">
              <a:lumMod val="75000"/>
            </a:schemeClr>
          </a:solidFill>
          <a:ln w="57150">
            <a:solidFill>
              <a:schemeClr val="bg1"/>
            </a:solidFill>
          </a:ln>
        </p:spPr>
        <p:txBody>
          <a:bodyPr wrap="square">
            <a:spAutoFit/>
          </a:bodyPr>
          <a:lstStyle>
            <a:lvl1pPr/>
            <a:lvl2pPr marL="742950" indent="-285750"/>
            <a:lvl3pPr/>
            <a:lvl4pPr/>
            <a:lvl5pPr/>
            <a:lvl6pPr/>
            <a:lvl7pPr/>
            <a:lvl8pPr/>
            <a:lvl9pPr/>
          </a:lstStyle>
          <a:p>
            <a:r>
              <a:rPr lang="vi-VN" sz="2800" b="1" i="1" dirty="0" smtClean="0">
                <a:solidFill>
                  <a:schemeClr val="bg1"/>
                </a:solidFill>
                <a:latin typeface="Cambria" panose="02040503050406030204" pitchFamily="18" charset="0"/>
                <a:ea typeface="Cambria" panose="02040503050406030204" pitchFamily="18" charset="0"/>
              </a:rPr>
              <a:t>e. </a:t>
            </a:r>
            <a:r>
              <a:rPr lang="vi-VN" sz="2800" dirty="0" smtClean="0">
                <a:solidFill>
                  <a:schemeClr val="bg1"/>
                </a:solidFill>
                <a:latin typeface="Cambria" panose="02040503050406030204" pitchFamily="18" charset="0"/>
                <a:ea typeface="Cambria" panose="02040503050406030204" pitchFamily="18" charset="0"/>
              </a:rPr>
              <a:t>Những từ ngữ nào giúp em nhận biết các hoạt động được thuật lại theo trình tự?</a:t>
            </a:r>
            <a:endParaRPr lang="vi-VN" sz="28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720157" y="1209161"/>
            <a:ext cx="10765472" cy="4439677"/>
          </a:xfrm>
          <a:prstGeom prst="rect">
            <a:avLst/>
          </a:prstGeom>
        </p:spPr>
        <p:txBody>
          <a:bodyPr wrap="square">
            <a:spAutoFit/>
          </a:bodyPr>
          <a:lstStyle/>
          <a:p>
            <a:pPr algn="just">
              <a:spcAft>
                <a:spcPts val="500"/>
              </a:spcAft>
            </a:pPr>
            <a:r>
              <a:rPr lang="en-US" dirty="0" smtClean="0"/>
              <a:t>        </a:t>
            </a:r>
            <a:r>
              <a:rPr lang="vi-VN" dirty="0" smtClean="0"/>
              <a:t>Trước giờ sinh hoạt, bạn Minh “hoạ sĩ” của lớp tôi viết lên bảng dòng chữ: </a:t>
            </a:r>
            <a:r>
              <a:rPr lang="vi-VN" i="1" dirty="0" smtClean="0"/>
              <a:t>Chung tay xây dựng thư viện lớp 4B.</a:t>
            </a:r>
            <a:r>
              <a:rPr lang="vi-VN" dirty="0" smtClean="0"/>
              <a:t> Bạn còn vẽ trang trí những hình ảnh ngộ nghĩnh: chú gà con trong bài thơ </a:t>
            </a:r>
            <a:r>
              <a:rPr lang="vi-VN" i="1" dirty="0" smtClean="0"/>
              <a:t>Bầu trời trong quả trứng </a:t>
            </a:r>
            <a:r>
              <a:rPr lang="vi-VN" dirty="0" smtClean="0"/>
              <a:t>đội trên đầu một mảnh vỏ trứng nhỏ, chú dế mèn bước ra từ cuốn truyện </a:t>
            </a:r>
            <a:r>
              <a:rPr lang="vi-VN" i="1" dirty="0" smtClean="0"/>
              <a:t>Dế Mèn phiêu lưu kí</a:t>
            </a:r>
            <a:r>
              <a:rPr lang="vi-VN" dirty="0" smtClean="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báo giờ sinh hoạt lớp vang lên. Các bạn ai nấy ngồi vào vị trí của mình. Đầu tiên, cô chủ nhiệm phát biểu khai mạc. Cô 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theo ý kiến của cô chủ nhiệm, bạn lớp trưởng phát động phong trào </a:t>
            </a:r>
            <a:r>
              <a:rPr lang="vi-VN" i="1" dirty="0" smtClean="0"/>
              <a:t>Chung tay xây dựng thư viện lớp. </a:t>
            </a:r>
            <a:r>
              <a:rPr lang="vi-VN" dirty="0" smtClean="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p:txBody>
      </p:sp>
      <p:sp>
        <p:nvSpPr>
          <p:cNvPr id="8" name="Rounded Rectangle 7"/>
          <p:cNvSpPr/>
          <p:nvPr/>
        </p:nvSpPr>
        <p:spPr>
          <a:xfrm>
            <a:off x="521404" y="5737203"/>
            <a:ext cx="11162978" cy="971660"/>
          </a:xfrm>
          <a:prstGeom prst="roundRect">
            <a:avLst/>
          </a:prstGeom>
          <a:solidFill>
            <a:schemeClr val="accent4">
              <a:lumMod val="60000"/>
              <a:lumOff val="40000"/>
            </a:schemeClr>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Những từ ngữ giúp </a:t>
            </a:r>
            <a:r>
              <a:rPr lang="vi-VN" sz="2800" dirty="0" smtClean="0">
                <a:solidFill>
                  <a:schemeClr val="tx1"/>
                </a:solidFill>
                <a:latin typeface="Cambria" panose="02040503050406030204" pitchFamily="18" charset="0"/>
                <a:ea typeface="Cambria" panose="02040503050406030204" pitchFamily="18" charset="0"/>
              </a:rPr>
              <a:t>nhận </a:t>
            </a:r>
            <a:r>
              <a:rPr lang="vi-VN" sz="2800" dirty="0">
                <a:solidFill>
                  <a:schemeClr val="tx1"/>
                </a:solidFill>
                <a:latin typeface="Cambria" panose="02040503050406030204" pitchFamily="18" charset="0"/>
                <a:ea typeface="Cambria" panose="02040503050406030204" pitchFamily="18" charset="0"/>
              </a:rPr>
              <a:t>biết các hoạt động được thuật lại theo trình tự là: </a:t>
            </a:r>
            <a:r>
              <a:rPr lang="vi-VN" sz="2800" b="1" i="1" dirty="0">
                <a:solidFill>
                  <a:srgbClr val="C00000"/>
                </a:solidFill>
                <a:latin typeface="Cambria" panose="02040503050406030204" pitchFamily="18" charset="0"/>
                <a:ea typeface="Cambria" panose="02040503050406030204" pitchFamily="18" charset="0"/>
              </a:rPr>
              <a:t>trước giờ sinh hoạt, trong giờ sinh hoạt, sau thời gian thảo luận.</a:t>
            </a:r>
            <a:endParaRPr lang="en-US" sz="4000" b="1" i="1" dirty="0">
              <a:solidFill>
                <a:srgbClr val="C00000"/>
              </a:solidFill>
              <a:latin typeface="Cambria" panose="02040503050406030204" pitchFamily="18" charset="0"/>
              <a:ea typeface="Cambria" panose="02040503050406030204" pitchFamily="18" charset="0"/>
            </a:endParaRPr>
          </a:p>
        </p:txBody>
      </p:sp>
      <p:cxnSp>
        <p:nvCxnSpPr>
          <p:cNvPr id="10" name="Straight Connector 9"/>
          <p:cNvCxnSpPr/>
          <p:nvPr/>
        </p:nvCxnSpPr>
        <p:spPr>
          <a:xfrm>
            <a:off x="1249680" y="1508760"/>
            <a:ext cx="20116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249680" y="5288280"/>
            <a:ext cx="246888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49680" y="2956560"/>
            <a:ext cx="393192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09452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312682" y="230007"/>
            <a:ext cx="11757398" cy="1200329"/>
          </a:xfrm>
          <a:prstGeom prst="rect">
            <a:avLst/>
          </a:prstGeom>
          <a:solidFill>
            <a:schemeClr val="accent2">
              <a:lumMod val="40000"/>
              <a:lumOff val="6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600" b="1" i="1" dirty="0" smtClean="0">
                <a:solidFill>
                  <a:schemeClr val="bg2">
                    <a:lumMod val="10000"/>
                  </a:schemeClr>
                </a:solidFill>
                <a:latin typeface="Cambria" panose="02040503050406030204" pitchFamily="18" charset="0"/>
                <a:ea typeface="Cambria" panose="02040503050406030204" pitchFamily="18" charset="0"/>
              </a:rPr>
              <a:t>g. </a:t>
            </a:r>
            <a:r>
              <a:rPr lang="vi-VN" sz="3600" dirty="0" smtClean="0">
                <a:solidFill>
                  <a:schemeClr val="bg2">
                    <a:lumMod val="10000"/>
                  </a:schemeClr>
                </a:solidFill>
                <a:latin typeface="Cambria" panose="02040503050406030204" pitchFamily="18" charset="0"/>
                <a:ea typeface="Cambria" panose="02040503050406030204" pitchFamily="18" charset="0"/>
              </a:rPr>
              <a:t>Phần kết bài chia sẻ cảm xúc, suy nghĩ gì về kết quả của hoạt động?</a:t>
            </a:r>
            <a:endParaRPr lang="vi-VN" sz="3600" dirty="0">
              <a:solidFill>
                <a:schemeClr val="bg2">
                  <a:lumMod val="10000"/>
                </a:schemeClr>
              </a:solidFill>
              <a:latin typeface="Cambria" panose="02040503050406030204" pitchFamily="18" charset="0"/>
              <a:ea typeface="Cambria" panose="02040503050406030204" pitchFamily="18" charset="0"/>
            </a:endParaRPr>
          </a:p>
        </p:txBody>
      </p:sp>
      <p:sp>
        <p:nvSpPr>
          <p:cNvPr id="8" name="Rounded Rectangle 7"/>
          <p:cNvSpPr/>
          <p:nvPr/>
        </p:nvSpPr>
        <p:spPr>
          <a:xfrm>
            <a:off x="883920" y="3555678"/>
            <a:ext cx="10180320" cy="971660"/>
          </a:xfrm>
          <a:prstGeom prst="roundRect">
            <a:avLst/>
          </a:prstGeom>
          <a:noFill/>
          <a:ln>
            <a:no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just"/>
            <a:r>
              <a:rPr lang="en-US" sz="3600" dirty="0" smtClean="0">
                <a:solidFill>
                  <a:srgbClr val="C00000"/>
                </a:solidFill>
                <a:latin typeface="Cambria" panose="02040503050406030204" pitchFamily="18" charset="0"/>
                <a:ea typeface="Cambria" panose="02040503050406030204" pitchFamily="18" charset="0"/>
                <a:sym typeface="Wingdings" panose="05000000000000000000" pitchFamily="2" charset="2"/>
              </a:rPr>
              <a:t> </a:t>
            </a:r>
            <a:r>
              <a:rPr lang="vi-VN" sz="3600" dirty="0" smtClean="0">
                <a:solidFill>
                  <a:srgbClr val="C00000"/>
                </a:solidFill>
                <a:latin typeface="Cambria" panose="02040503050406030204" pitchFamily="18" charset="0"/>
                <a:ea typeface="Cambria" panose="02040503050406030204" pitchFamily="18" charset="0"/>
              </a:rPr>
              <a:t>Phần </a:t>
            </a:r>
            <a:r>
              <a:rPr lang="vi-VN" sz="3600" dirty="0">
                <a:solidFill>
                  <a:srgbClr val="C00000"/>
                </a:solidFill>
                <a:latin typeface="Cambria" panose="02040503050406030204" pitchFamily="18" charset="0"/>
                <a:ea typeface="Cambria" panose="02040503050406030204" pitchFamily="18" charset="0"/>
              </a:rPr>
              <a:t>kết bài chia sẻ cảm xúc vui tươi, phấn khởi và suy nghĩ được tha hồ đọc sách về kết quả của hoạt động. </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 name="Rectangle 1"/>
          <p:cNvSpPr/>
          <p:nvPr/>
        </p:nvSpPr>
        <p:spPr>
          <a:xfrm>
            <a:off x="883920" y="1660343"/>
            <a:ext cx="10180320" cy="1569660"/>
          </a:xfrm>
          <a:prstGeom prst="rect">
            <a:avLst/>
          </a:prstGeom>
        </p:spPr>
        <p:txBody>
          <a:bodyPr wrap="square">
            <a:spAutoFit/>
          </a:bodyPr>
          <a:lstStyle/>
          <a:p>
            <a:pPr algn="just"/>
            <a:r>
              <a:rPr lang="en-US" sz="3200" dirty="0" smtClean="0"/>
              <a:t> 	</a:t>
            </a:r>
            <a:r>
              <a:rPr lang="vi-VN" sz="3200" dirty="0" smtClean="0"/>
              <a:t>Buổi sinh hoạt lớp kết thúc. Cô giáo và cả lớp tôi vui lắm. Sắp tới, chúng tôi sẽ tha hồ đọc sách ngay tại lớp mình.</a:t>
            </a:r>
            <a:endParaRPr lang="en-US" sz="3200" dirty="0"/>
          </a:p>
        </p:txBody>
      </p:sp>
      <p:grpSp>
        <p:nvGrpSpPr>
          <p:cNvPr id="18"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20"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3"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32"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33"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30"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2"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34" name="图片 15">
            <a:extLst>
              <a:ext uri="{FF2B5EF4-FFF2-40B4-BE49-F238E27FC236}">
                <a16:creationId xmlns:a16="http://schemas.microsoft.com/office/drawing/2014/main" id="{FA5DE8E6-9734-4EEC-A406-5525F8082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777" y="5242559"/>
            <a:ext cx="1443713" cy="1615439"/>
          </a:xfrm>
          <a:prstGeom prst="rect">
            <a:avLst/>
          </a:prstGeom>
        </p:spPr>
      </p:pic>
      <p:pic>
        <p:nvPicPr>
          <p:cNvPr id="35" name="图片 16">
            <a:extLst>
              <a:ext uri="{FF2B5EF4-FFF2-40B4-BE49-F238E27FC236}">
                <a16:creationId xmlns:a16="http://schemas.microsoft.com/office/drawing/2014/main" id="{498FD588-A206-4886-AECC-F3AD4C892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Tree>
    <p:extLst>
      <p:ext uri="{BB962C8B-B14F-4D97-AF65-F5344CB8AC3E}">
        <p14:creationId xmlns:p14="http://schemas.microsoft.com/office/powerpoint/2010/main" val="74076794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2131602" y="588935"/>
            <a:ext cx="9128246" cy="3046988"/>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altLang="zh-CN" sz="3200" b="1" i="1" dirty="0" smtClean="0">
                <a:solidFill>
                  <a:srgbClr val="C00000"/>
                </a:solidFill>
                <a:latin typeface="Cambria" panose="02040503050406030204" pitchFamily="18" charset="0"/>
                <a:ea typeface="Cambria" panose="02040503050406030204" pitchFamily="18" charset="0"/>
              </a:rPr>
              <a:t>2. </a:t>
            </a:r>
            <a:r>
              <a:rPr lang="en-US" altLang="zh-CN" sz="3200" b="1" i="1" dirty="0" err="1" smtClean="0">
                <a:solidFill>
                  <a:srgbClr val="C00000"/>
                </a:solidFill>
                <a:latin typeface="Cambria" panose="02040503050406030204" pitchFamily="18" charset="0"/>
                <a:ea typeface="Cambria" panose="02040503050406030204" pitchFamily="18" charset="0"/>
              </a:rPr>
              <a:t>Trao</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đổi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về</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những</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điều</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cần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lưu</a:t>
            </a:r>
            <a:r>
              <a:rPr lang="en-US" altLang="zh-CN" sz="3200" b="1" i="1" dirty="0" smtClean="0">
                <a:solidFill>
                  <a:srgbClr val="C00000"/>
                </a:solidFill>
                <a:latin typeface="Cambria" panose="02040503050406030204" pitchFamily="18" charset="0"/>
                <a:ea typeface="Cambria" panose="02040503050406030204" pitchFamily="18" charset="0"/>
              </a:rPr>
              <a:t> ý </a:t>
            </a:r>
            <a:r>
              <a:rPr lang="en-US" altLang="zh-CN" sz="3200" b="1" i="1" dirty="0" err="1" smtClean="0">
                <a:solidFill>
                  <a:srgbClr val="C00000"/>
                </a:solidFill>
                <a:latin typeface="Cambria" panose="02040503050406030204" pitchFamily="18" charset="0"/>
                <a:ea typeface="Cambria" panose="02040503050406030204" pitchFamily="18" charset="0"/>
              </a:rPr>
              <a:t>khi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viết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bài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văn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thuật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lại</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một</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sự</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việc</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đã</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chứng</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kiến</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hoặc</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tham</a:t>
            </a:r>
            <a:r>
              <a:rPr lang="en-US" altLang="zh-CN" sz="3200" b="1" i="1" dirty="0" smtClean="0">
                <a:solidFill>
                  <a:srgbClr val="C00000"/>
                </a:solidFill>
                <a:latin typeface="Cambria" panose="02040503050406030204" pitchFamily="18" charset="0"/>
                <a:ea typeface="Cambria" panose="02040503050406030204" pitchFamily="18" charset="0"/>
              </a:rPr>
              <a:t> </a:t>
            </a:r>
            <a:r>
              <a:rPr lang="en-US" altLang="zh-CN" sz="3200" b="1" i="1" dirty="0" err="1" smtClean="0">
                <a:solidFill>
                  <a:srgbClr val="C00000"/>
                </a:solidFill>
                <a:latin typeface="Cambria" panose="02040503050406030204" pitchFamily="18" charset="0"/>
                <a:ea typeface="Cambria" panose="02040503050406030204" pitchFamily="18" charset="0"/>
              </a:rPr>
              <a:t>gia</a:t>
            </a:r>
            <a:r>
              <a:rPr lang="en-US" altLang="zh-CN" sz="3200" b="1" i="1" dirty="0" smtClean="0">
                <a:solidFill>
                  <a:srgbClr val="C00000"/>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Bố</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cục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của</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viết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mở</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thân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kết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bài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a:t>
            </a: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sắp</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xếp</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hoạt</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động</a:t>
            </a:r>
            <a:endPar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endParaRPr>
          </a:p>
          <a:p>
            <a:pPr marL="457200" lvl="0" indent="-457200" algn="just">
              <a:buFontTx/>
              <a:buChar char="-"/>
              <a:defRPr/>
            </a:pP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Cách</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bộc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lộ</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suy</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nghĩ</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cảm</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xúc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về</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sự</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việc</a:t>
            </a:r>
            <a:endParaRPr lang="en-US" altLang="zh-CN" sz="3200" b="1" dirty="0">
              <a:solidFill>
                <a:prstClr val="black">
                  <a:lumMod val="85000"/>
                  <a:lumOff val="15000"/>
                </a:prst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Tree>
    <p:extLst>
      <p:ext uri="{BB962C8B-B14F-4D97-AF65-F5344CB8AC3E}">
        <p14:creationId xmlns:p14="http://schemas.microsoft.com/office/powerpoint/2010/main" val="309551029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3060" b="45140"/>
          <a:stretch/>
        </p:blipFill>
        <p:spPr>
          <a:xfrm>
            <a:off x="10577051" y="-287574"/>
            <a:ext cx="1660669" cy="3762294"/>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417399" y="879269"/>
            <a:ext cx="9921239" cy="4524315"/>
          </a:xfrm>
          <a:prstGeom prst="rect">
            <a:avLst/>
          </a:prstGeom>
          <a:solidFill>
            <a:schemeClr val="bg1"/>
          </a:solidFill>
        </p:spPr>
        <p:txBody>
          <a:bodyPr wrap="square">
            <a:spAutoFit/>
          </a:bodyPr>
          <a:lstStyle/>
          <a:p>
            <a:pPr algn="just"/>
            <a:r>
              <a:rPr lang="vi-VN" sz="3200" b="1" i="0" dirty="0" smtClean="0">
                <a:solidFill>
                  <a:srgbClr val="C00000"/>
                </a:solidFill>
                <a:effectLst/>
                <a:latin typeface="Cambria" panose="02040503050406030204" pitchFamily="18" charset="0"/>
                <a:ea typeface="Cambria" panose="02040503050406030204" pitchFamily="18" charset="0"/>
              </a:rPr>
              <a:t>- Bài văn thuật lại một sự việc thường gồm 3 phần:</a:t>
            </a:r>
          </a:p>
          <a:p>
            <a:pPr algn="just"/>
            <a:r>
              <a:rPr lang="vi-VN" sz="3200" b="1" i="1" dirty="0" smtClean="0">
                <a:solidFill>
                  <a:srgbClr val="000000"/>
                </a:solidFill>
                <a:effectLst/>
                <a:latin typeface="Cambria" panose="02040503050406030204" pitchFamily="18" charset="0"/>
                <a:ea typeface="Cambria" panose="02040503050406030204" pitchFamily="18" charset="0"/>
              </a:rPr>
              <a:t>+ Mở bài: </a:t>
            </a:r>
            <a:r>
              <a:rPr lang="vi-VN" sz="3200" b="0" i="0" dirty="0" smtClean="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1" i="1" dirty="0" smtClean="0">
                <a:solidFill>
                  <a:srgbClr val="000000"/>
                </a:solidFill>
                <a:effectLst/>
                <a:latin typeface="Cambria" panose="02040503050406030204" pitchFamily="18" charset="0"/>
                <a:ea typeface="Cambria" panose="02040503050406030204" pitchFamily="18" charset="0"/>
              </a:rPr>
              <a:t>+ Thân bài: </a:t>
            </a:r>
            <a:r>
              <a:rPr lang="vi-VN" sz="3200" b="0" i="0" dirty="0" smtClean="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i="0" dirty="0" smtClean="0">
                <a:solidFill>
                  <a:srgbClr val="000000"/>
                </a:solidFill>
                <a:effectLst/>
                <a:latin typeface="Cambria" panose="02040503050406030204" pitchFamily="18" charset="0"/>
                <a:ea typeface="Cambria" panose="02040503050406030204" pitchFamily="18" charset="0"/>
              </a:rPr>
              <a:t>+ Kết bài: </a:t>
            </a:r>
            <a:r>
              <a:rPr lang="vi-VN" sz="3200" b="0" i="0" dirty="0" smtClean="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p>
          <a:p>
            <a:pPr algn="just"/>
            <a:r>
              <a:rPr lang="vi-VN" sz="3200" b="0" i="0" dirty="0" smtClean="0">
                <a:solidFill>
                  <a:srgbClr val="000000"/>
                </a:solidFill>
                <a:effectLst/>
                <a:latin typeface="Cambria" panose="02040503050406030204" pitchFamily="18" charset="0"/>
                <a:ea typeface="Cambria" panose="02040503050406030204" pitchFamily="18" charset="0"/>
              </a:rPr>
              <a:t>- Các hoạt động được </a:t>
            </a:r>
            <a:r>
              <a:rPr lang="vi-VN" sz="3200" b="1" i="1" dirty="0" smtClean="0">
                <a:solidFill>
                  <a:srgbClr val="C00000"/>
                </a:solidFill>
                <a:effectLst/>
                <a:latin typeface="Cambria" panose="02040503050406030204" pitchFamily="18" charset="0"/>
                <a:ea typeface="Cambria" panose="02040503050406030204" pitchFamily="18" charset="0"/>
              </a:rPr>
              <a:t>sắp xếp theo thứ tự thời gian. </a:t>
            </a:r>
            <a:endParaRPr lang="vi-VN" sz="3200" b="1" i="1" dirty="0">
              <a:solidFill>
                <a:srgbClr val="C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2844259"/>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2" name="PA_任意多边形 5">
            <a:extLst>
              <a:ext uri="{FF2B5EF4-FFF2-40B4-BE49-F238E27FC236}">
                <a16:creationId xmlns:a16="http://schemas.microsoft.com/office/drawing/2014/main" id="{037896E3-B393-4BD6-BE97-D972126A979D}"/>
              </a:ext>
            </a:extLst>
          </p:cNvPr>
          <p:cNvSpPr>
            <a:spLocks noEditPoints="1" noChangeArrowheads="1"/>
          </p:cNvSpPr>
          <p:nvPr>
            <p:custDataLst>
              <p:tags r:id="rId1"/>
            </p:custDataLst>
          </p:nvPr>
        </p:nvSpPr>
        <p:spPr bwMode="auto">
          <a:xfrm>
            <a:off x="4357088" y="494554"/>
            <a:ext cx="3902991" cy="116233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CAE80"/>
          </a:solidFill>
          <a:ln>
            <a:noFill/>
          </a:ln>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lumMod val="75000"/>
                  <a:lumOff val="25000"/>
                </a:prstClr>
              </a:solidFill>
              <a:effectLst/>
              <a:uLnTx/>
              <a:uFillTx/>
              <a:latin typeface="字魂70号-灵悦黑体" panose="00000500000000000000" pitchFamily="2" charset="-122"/>
              <a:ea typeface="字魂70号-灵悦黑体" panose="00000500000000000000" pitchFamily="2" charset="-122"/>
              <a:cs typeface="+mn-lt"/>
            </a:endParaRPr>
          </a:p>
        </p:txBody>
      </p:sp>
      <p:pic>
        <p:nvPicPr>
          <p:cNvPr id="3" name="图片 2">
            <a:extLst>
              <a:ext uri="{FF2B5EF4-FFF2-40B4-BE49-F238E27FC236}">
                <a16:creationId xmlns:a16="http://schemas.microsoft.com/office/drawing/2014/main" id="{0AE85742-DFA4-4950-B761-932EED39B5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35399" y="1955671"/>
            <a:ext cx="2263777" cy="5325330"/>
          </a:xfrm>
          <a:prstGeom prst="rect">
            <a:avLst/>
          </a:prstGeom>
        </p:spPr>
      </p:pic>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4077613" y="571891"/>
            <a:ext cx="4516681" cy="1015663"/>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6000" b="0" i="0" u="none" strike="noStrike" kern="1200" cap="none" spc="0" normalizeH="0" baseline="0" noProof="0" dirty="0" smtClean="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GHI NHỚ</a:t>
            </a:r>
            <a:endParaRPr kumimoji="0" lang="en-US" altLang="zh-CN" sz="6000" b="0"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2" name="Rectangle 1"/>
          <p:cNvSpPr/>
          <p:nvPr/>
        </p:nvSpPr>
        <p:spPr>
          <a:xfrm>
            <a:off x="1356952" y="1606541"/>
            <a:ext cx="9469917" cy="4031873"/>
          </a:xfrm>
          <a:prstGeom prst="rect">
            <a:avLst/>
          </a:prstGeom>
          <a:solidFill>
            <a:schemeClr val="bg1"/>
          </a:solidFill>
          <a:ln w="28575">
            <a:solidFill>
              <a:schemeClr val="tx1"/>
            </a:solidFill>
          </a:ln>
        </p:spPr>
        <p:txBody>
          <a:bodyPr wrap="square">
            <a:spAutoFit/>
          </a:bodyPr>
          <a:lstStyle/>
          <a:p>
            <a:pPr algn="just"/>
            <a:r>
              <a:rPr lang="vi-VN" sz="3200" b="0" i="1" dirty="0" smtClean="0">
                <a:solidFill>
                  <a:srgbClr val="000000"/>
                </a:solidFill>
                <a:effectLst/>
                <a:latin typeface="Cambria" panose="02040503050406030204" pitchFamily="18" charset="0"/>
                <a:ea typeface="Cambria" panose="02040503050406030204" pitchFamily="18" charset="0"/>
              </a:rPr>
              <a:t>Bài văn thuật lại một sự việc thường gồm 3 phần:</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Mở bài: </a:t>
            </a:r>
            <a:r>
              <a:rPr lang="vi-VN" sz="3200" b="0" i="0" dirty="0" smtClean="0">
                <a:solidFill>
                  <a:srgbClr val="000000"/>
                </a:solidFill>
                <a:effectLst/>
                <a:latin typeface="Cambria" panose="02040503050406030204" pitchFamily="18" charset="0"/>
                <a:ea typeface="Cambria" panose="02040503050406030204" pitchFamily="18" charset="0"/>
              </a:rPr>
              <a:t>Giới thiệu sự việc được chứng kiến hoặc tham gia.</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Thân bài: </a:t>
            </a:r>
            <a:r>
              <a:rPr lang="vi-VN" sz="3200" b="0" i="0" dirty="0" smtClean="0">
                <a:solidFill>
                  <a:srgbClr val="000000"/>
                </a:solidFill>
                <a:effectLst/>
                <a:latin typeface="Cambria" panose="02040503050406030204" pitchFamily="18" charset="0"/>
                <a:ea typeface="Cambria" panose="02040503050406030204" pitchFamily="18" charset="0"/>
              </a:rPr>
              <a:t>Thuật lại các hoạt động, việc làm chính theo trình tự thời gian hoặc phạm vi không gian bằng một hoặc nhiều đoạn văn.</a:t>
            </a:r>
          </a:p>
          <a:p>
            <a:pPr algn="just"/>
            <a:r>
              <a:rPr lang="vi-VN" sz="3200" b="0" i="0" dirty="0" smtClean="0">
                <a:solidFill>
                  <a:srgbClr val="000000"/>
                </a:solidFill>
                <a:effectLst/>
                <a:latin typeface="Cambria" panose="02040503050406030204" pitchFamily="18" charset="0"/>
                <a:ea typeface="Cambria" panose="02040503050406030204" pitchFamily="18" charset="0"/>
              </a:rPr>
              <a:t>- </a:t>
            </a:r>
            <a:r>
              <a:rPr lang="vi-VN" sz="3200" b="1" i="0" dirty="0" smtClean="0">
                <a:solidFill>
                  <a:srgbClr val="000000"/>
                </a:solidFill>
                <a:effectLst/>
                <a:latin typeface="Cambria" panose="02040503050406030204" pitchFamily="18" charset="0"/>
                <a:ea typeface="Cambria" panose="02040503050406030204" pitchFamily="18" charset="0"/>
              </a:rPr>
              <a:t>Kết bài: </a:t>
            </a:r>
            <a:r>
              <a:rPr lang="vi-VN" sz="3200" b="0" i="0" dirty="0" smtClean="0">
                <a:solidFill>
                  <a:srgbClr val="000000"/>
                </a:solidFill>
                <a:effectLst/>
                <a:latin typeface="Cambria" panose="02040503050406030204" pitchFamily="18" charset="0"/>
                <a:ea typeface="Cambria" panose="02040503050406030204" pitchFamily="18" charset="0"/>
              </a:rPr>
              <a:t>Nêu suy nghĩ, cảm xúc về sự việc được chứng kiến hoặc tham gia.</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15223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75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75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19"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6" y="1634070"/>
            <a:ext cx="5930930" cy="2800767"/>
            <a:chOff x="3549108" y="2054793"/>
            <a:chExt cx="5930930"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44655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smtClean="0">
                  <a:ln>
                    <a:noFill/>
                  </a:ln>
                  <a:solidFill>
                    <a:prstClr val="black">
                      <a:lumMod val="75000"/>
                      <a:lumOff val="25000"/>
                    </a:prstClr>
                  </a:solidFill>
                  <a:effectLst/>
                  <a:uLnTx/>
                  <a:uFillTx/>
                  <a:latin typeface="Arial" panose="020B0604020202020204" pitchFamily="34" charset="0"/>
                  <a:ea typeface="字魂70号-灵悦黑体" panose="00000500000000000000" pitchFamily="2" charset="-122"/>
                  <a:cs typeface="Arial" panose="020B0604020202020204" pitchFamily="34" charset="0"/>
                </a:rPr>
                <a:t>03</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70号-灵悦黑体" panose="00000500000000000000" pitchFamily="2" charset="-122"/>
                <a:cs typeface="Arial" panose="020B0604020202020204" pitchFamily="34" charset="0"/>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5120276" y="2054793"/>
              <a:ext cx="4359762"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VẬN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smtClean="0">
                  <a:ln w="28575">
                    <a:solidFill>
                      <a:schemeClr val="tx1"/>
                    </a:solidFill>
                  </a:ln>
                  <a:solidFill>
                    <a:schemeClr val="accent4">
                      <a:lumMod val="40000"/>
                      <a:lumOff val="60000"/>
                    </a:schemeClr>
                  </a:solidFill>
                  <a:latin typeface="Times New Roman" panose="02020603050405020304" pitchFamily="18" charset="0"/>
                  <a:ea typeface="字魂70号-灵悦黑体" panose="00000500000000000000" pitchFamily="2" charset="-122"/>
                  <a:cs typeface="Times New Roman" panose="02020603050405020304" pitchFamily="18" charset="0"/>
                </a:rPr>
                <a:t>DỤNG</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1645923514"/>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3" name="Rectangle 2"/>
          <p:cNvSpPr/>
          <p:nvPr/>
        </p:nvSpPr>
        <p:spPr>
          <a:xfrm>
            <a:off x="1820488" y="990442"/>
            <a:ext cx="9128246" cy="1323439"/>
          </a:xfrm>
          <a:prstGeom prst="rect">
            <a:avLst/>
          </a:prstGeom>
          <a:solidFill>
            <a:schemeClr val="accent4">
              <a:lumMod val="20000"/>
              <a:lumOff val="80000"/>
            </a:schemeClr>
          </a:solidFill>
          <a:ln w="5715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4000" b="1" i="1" dirty="0" smtClean="0">
                <a:solidFill>
                  <a:srgbClr val="C00000"/>
                </a:solidFill>
                <a:latin typeface="Cambria" panose="02040503050406030204" pitchFamily="18" charset="0"/>
                <a:ea typeface="Cambria" panose="02040503050406030204" pitchFamily="18" charset="0"/>
              </a:rPr>
              <a:t>3. </a:t>
            </a:r>
            <a:r>
              <a:rPr lang="en-US" sz="4000" dirty="0" err="1" smtClean="0">
                <a:latin typeface="Cambria" panose="02040503050406030204" pitchFamily="18" charset="0"/>
                <a:ea typeface="Cambria" panose="02040503050406030204" pitchFamily="18" charset="0"/>
              </a:rPr>
              <a:t>Ghi</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trình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tự</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trong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một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buổi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lớp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334" y="3314300"/>
            <a:ext cx="10058400" cy="3569109"/>
          </a:xfrm>
          <a:prstGeom prst="rect">
            <a:avLst/>
          </a:prstGeom>
        </p:spPr>
      </p:pic>
      <p:sp>
        <p:nvSpPr>
          <p:cNvPr id="2" name="Rounded Rectangle 1"/>
          <p:cNvSpPr/>
          <p:nvPr/>
        </p:nvSpPr>
        <p:spPr>
          <a:xfrm>
            <a:off x="4208653" y="2755004"/>
            <a:ext cx="4821790" cy="852379"/>
          </a:xfrm>
          <a:prstGeom prst="roundRect">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C00000"/>
                </a:solidFill>
                <a:latin typeface="Times New Roman" panose="02020603050405020304" pitchFamily="18" charset="0"/>
                <a:cs typeface="Times New Roman" panose="02020603050405020304" pitchFamily="18" charset="0"/>
              </a:rPr>
              <a:t>LÀM VIỆC NHÓM 4</a:t>
            </a:r>
            <a:endParaRPr lang="en-US" sz="36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463897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676862" y="273811"/>
            <a:ext cx="4516681" cy="83099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GỢI</a:t>
            </a:r>
            <a:r>
              <a:rPr kumimoji="0" lang="en-US" altLang="zh-CN" sz="4800" b="1" i="0" u="none" strike="noStrike" kern="1200" cap="none" spc="0" normalizeH="0" noProof="0" dirty="0" smtClean="0">
                <a:ln>
                  <a:noFill/>
                </a:ln>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Ý</a:t>
            </a:r>
            <a:endParaRPr kumimoji="0" lang="en-US" altLang="zh-CN" sz="4800" b="1" i="0" u="none" strike="noStrike" kern="1200" cap="none" spc="0" normalizeH="0" baseline="0" noProof="0" dirty="0">
              <a:ln>
                <a:noFill/>
              </a:ln>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602919"/>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95" y="5425440"/>
            <a:ext cx="1292944" cy="144673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581479" y="1390422"/>
            <a:ext cx="9711361" cy="523220"/>
          </a:xfrm>
          <a:prstGeom prst="rect">
            <a:avLst/>
          </a:prstGeom>
          <a:solidFill>
            <a:schemeClr val="bg1"/>
          </a:solidFill>
        </p:spPr>
        <p:txBody>
          <a:bodyPr wrap="square">
            <a:spAutoFit/>
          </a:bodyPr>
          <a:lstStyle/>
          <a:p>
            <a:pPr algn="just"/>
            <a:endParaRPr lang="en-US" sz="2800" dirty="0"/>
          </a:p>
        </p:txBody>
      </p:sp>
      <p:sp>
        <p:nvSpPr>
          <p:cNvPr id="37" name="Rectangle 36"/>
          <p:cNvSpPr/>
          <p:nvPr/>
        </p:nvSpPr>
        <p:spPr>
          <a:xfrm>
            <a:off x="686164" y="819194"/>
            <a:ext cx="10934382" cy="5016758"/>
          </a:xfrm>
          <a:prstGeom prst="rect">
            <a:avLst/>
          </a:prstGeom>
          <a:noFill/>
          <a:ln w="28575">
            <a:noFill/>
          </a:ln>
        </p:spPr>
        <p:txBody>
          <a:bodyPr wrap="square">
            <a:spAutoFit/>
          </a:bodyPr>
          <a:lstStyle/>
          <a:p>
            <a:pPr algn="just"/>
            <a:r>
              <a:rPr lang="en-US" sz="3200" b="0" i="1" dirty="0" err="1" smtClean="0">
                <a:solidFill>
                  <a:srgbClr val="000000"/>
                </a:solidFill>
                <a:effectLst/>
                <a:latin typeface="Cambria" panose="02040503050406030204" pitchFamily="18" charset="0"/>
                <a:ea typeface="Cambria" panose="02040503050406030204" pitchFamily="18" charset="0"/>
              </a:rPr>
              <a:t>Trình</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tự</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các</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hoạt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động</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trong</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một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buổi</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sinh</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hoạt</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lớp</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của</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lớp</a:t>
            </a:r>
            <a:r>
              <a:rPr lang="en-US" sz="3200" b="0" i="1" dirty="0" smtClean="0">
                <a:solidFill>
                  <a:srgbClr val="000000"/>
                </a:solidFill>
                <a:effectLst/>
                <a:latin typeface="Cambria" panose="02040503050406030204" pitchFamily="18" charset="0"/>
                <a:ea typeface="Cambria" panose="02040503050406030204" pitchFamily="18" charset="0"/>
              </a:rPr>
              <a:t> </a:t>
            </a:r>
            <a:r>
              <a:rPr lang="en-US" sz="3200" b="0" i="1" dirty="0" err="1" smtClean="0">
                <a:solidFill>
                  <a:srgbClr val="000000"/>
                </a:solidFill>
                <a:effectLst/>
                <a:latin typeface="Cambria" panose="02040503050406030204" pitchFamily="18" charset="0"/>
                <a:ea typeface="Cambria" panose="02040503050406030204" pitchFamily="18" charset="0"/>
              </a:rPr>
              <a:t>em</a:t>
            </a:r>
            <a:r>
              <a:rPr lang="en-US" sz="3200" i="1" dirty="0">
                <a:solidFill>
                  <a:srgbClr val="000000"/>
                </a:solidFill>
                <a:latin typeface="Cambria" panose="02040503050406030204" pitchFamily="18" charset="0"/>
                <a:ea typeface="Cambria" panose="02040503050406030204" pitchFamily="18" charset="0"/>
              </a:rPr>
              <a:t>.</a:t>
            </a:r>
            <a:endParaRPr lang="vi-VN" sz="3200" b="0" i="1" dirty="0" smtClean="0">
              <a:solidFill>
                <a:srgbClr val="000000"/>
              </a:solidFill>
              <a:effectLst/>
              <a:latin typeface="Cambria" panose="02040503050406030204" pitchFamily="18" charset="0"/>
              <a:ea typeface="Cambria" panose="02040503050406030204" pitchFamily="18" charset="0"/>
            </a:endParaRPr>
          </a:p>
          <a:p>
            <a:pPr algn="just"/>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Các</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tổ</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trưởng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bộ</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lớp</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tình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hình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học</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tập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hoạt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động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của</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trong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tuần</a:t>
            </a:r>
            <a:r>
              <a:rPr lang="en-US" sz="3200" dirty="0" smtClean="0">
                <a:solidFill>
                  <a:srgbClr val="000000"/>
                </a:solidFill>
                <a:latin typeface="Cambria" panose="02040503050406030204" pitchFamily="18" charset="0"/>
                <a:ea typeface="Cambria" panose="02040503050406030204" pitchFamily="18" charset="0"/>
              </a:rPr>
              <a:t> qua.</a:t>
            </a:r>
            <a:endParaRPr lang="vi-VN" sz="3200" b="0" i="0" dirty="0" smtClean="0">
              <a:solidFill>
                <a:srgbClr val="000000"/>
              </a:solidFill>
              <a:effectLst/>
              <a:latin typeface="Cambria" panose="02040503050406030204" pitchFamily="18" charset="0"/>
              <a:ea typeface="Cambria" panose="02040503050406030204" pitchFamily="18" charset="0"/>
            </a:endParaRPr>
          </a:p>
          <a:p>
            <a:pPr algn="just"/>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Lớp</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trưởng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tổng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kết</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thi</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đua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của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tuần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và</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thông</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báo</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kế</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hoạch</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của</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tuần</a:t>
            </a:r>
            <a:r>
              <a:rPr lang="en-US" sz="3200" b="0" i="0" dirty="0" smtClean="0">
                <a:solidFill>
                  <a:srgbClr val="000000"/>
                </a:solidFill>
                <a:effectLst/>
                <a:latin typeface="Cambria" panose="02040503050406030204" pitchFamily="18" charset="0"/>
                <a:ea typeface="Cambria" panose="02040503050406030204" pitchFamily="18" charset="0"/>
              </a:rPr>
              <a:t> </a:t>
            </a:r>
            <a:r>
              <a:rPr lang="en-US" sz="3200" b="0" i="0" dirty="0" err="1" smtClean="0">
                <a:solidFill>
                  <a:srgbClr val="000000"/>
                </a:solidFill>
                <a:effectLst/>
                <a:latin typeface="Cambria" panose="02040503050406030204" pitchFamily="18" charset="0"/>
                <a:ea typeface="Cambria" panose="02040503050406030204" pitchFamily="18" charset="0"/>
              </a:rPr>
              <a:t>tới</a:t>
            </a:r>
            <a:r>
              <a:rPr lang="en-US" sz="3200" b="0" i="0" dirty="0" smtClean="0">
                <a:solidFill>
                  <a:srgbClr val="000000"/>
                </a:solidFill>
                <a:effectLst/>
                <a:latin typeface="Cambria" panose="02040503050406030204" pitchFamily="18" charset="0"/>
                <a:ea typeface="Cambria" panose="02040503050406030204" pitchFamily="18" charset="0"/>
              </a:rPr>
              <a:t>.</a:t>
            </a:r>
          </a:p>
          <a:p>
            <a:pPr algn="just"/>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Cô</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giáo</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chủ</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nhiệm</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nhận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xét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biểu</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dương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khen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ngợi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những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cá</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nhân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có</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thành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tích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tốt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giảng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giải</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và</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động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viên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các</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bạn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chưa</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tốt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rút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kinh</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nghiệm</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để</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xây</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dựng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tập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thể</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lớp</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luôn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đoàn</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kết</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vững</a:t>
            </a:r>
            <a:r>
              <a:rPr lang="en-US" sz="3200" dirty="0" smtClean="0">
                <a:solidFill>
                  <a:srgbClr val="000000"/>
                </a:solidFill>
                <a:latin typeface="Cambria" panose="02040503050406030204" pitchFamily="18" charset="0"/>
                <a:ea typeface="Cambria" panose="02040503050406030204" pitchFamily="18" charset="0"/>
              </a:rPr>
              <a:t> </a:t>
            </a:r>
            <a:r>
              <a:rPr lang="en-US" sz="3200" dirty="0" err="1" smtClean="0">
                <a:solidFill>
                  <a:srgbClr val="000000"/>
                </a:solidFill>
                <a:latin typeface="Cambria" panose="02040503050406030204" pitchFamily="18" charset="0"/>
                <a:ea typeface="Cambria" panose="02040503050406030204" pitchFamily="18" charset="0"/>
              </a:rPr>
              <a:t>mạnh</a:t>
            </a:r>
            <a:r>
              <a:rPr lang="en-US" sz="3200" dirty="0" smtClean="0">
                <a:solidFill>
                  <a:srgbClr val="000000"/>
                </a:solidFill>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51711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376013" y="388020"/>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2" name="Group 1"/>
          <p:cNvGrpSpPr/>
          <p:nvPr/>
        </p:nvGrpSpPr>
        <p:grpSpPr>
          <a:xfrm>
            <a:off x="1698533" y="703204"/>
            <a:ext cx="8205397" cy="1569660"/>
            <a:chOff x="1698533" y="703204"/>
            <a:chExt cx="8205397" cy="1569660"/>
          </a:xfrm>
        </p:grpSpPr>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2120148" y="703204"/>
              <a:ext cx="778378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4800" b="1" i="0" u="none" strike="noStrike" kern="1200" cap="none" spc="0" normalizeH="0" baseline="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Hãy</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kể</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lại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một</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chơi</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đáng</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nhớ</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của</a:t>
              </a:r>
              <a:r>
                <a:rPr kumimoji="0" lang="en-US" altLang="zh-CN" sz="4800" b="1" i="0" u="none" strike="noStrike" kern="1200" cap="none" spc="0" normalizeH="0" noProof="0" dirty="0"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4800" b="1" i="0" u="none" strike="noStrike" kern="1200" cap="none" spc="0" normalizeH="0" noProof="0" dirty="0" err="1" smtClean="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rPr>
                <a:t>em</a:t>
              </a:r>
              <a:endParaRPr kumimoji="0" lang="en-US" altLang="zh-CN" sz="4800" b="1" i="0" u="none" strike="noStrike" kern="1200" cap="none" spc="0" normalizeH="0" baseline="0" noProof="0" dirty="0">
                <a:ln w="28575">
                  <a:noFill/>
                </a:ln>
                <a:solidFill>
                  <a:srgbClr val="C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8533" y="823172"/>
              <a:ext cx="843229" cy="1174388"/>
            </a:xfrm>
            <a:prstGeom prst="rect">
              <a:avLst/>
            </a:prstGeom>
          </p:spPr>
        </p:pic>
      </p:grpSp>
      <p:sp>
        <p:nvSpPr>
          <p:cNvPr id="19"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569499" y="2430139"/>
            <a:ext cx="9720268" cy="2246769"/>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cần</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kể</a:t>
            </a:r>
            <a:r>
              <a:rPr lang="en-US" altLang="zh-CN" sz="2800" b="1" i="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Chuyến</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đi</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đó</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khi</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0" u="none" strike="noStrike" kern="1200" cap="none" spc="0" normalizeH="0" noProof="0" dirty="0" err="1"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nào</a:t>
            </a:r>
            <a:r>
              <a:rPr kumimoji="0" lang="en-US" altLang="zh-CN" sz="2800" b="1" i="0" u="none" strike="noStrike" kern="1200" cap="none" spc="0" normalizeH="0" noProof="0" dirty="0" smtClean="0">
                <a:ln w="28575">
                  <a:noFill/>
                </a:ln>
                <a:solidFill>
                  <a:schemeClr val="tx1">
                    <a:lumMod val="75000"/>
                    <a:lumOff val="25000"/>
                  </a:schemeClr>
                </a:solidFill>
                <a:effectLst/>
                <a:uLnTx/>
                <a:uFillTx/>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Ở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đâu</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cùng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với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ai</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Các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hoạt</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động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việc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làm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đã</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tham</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theo</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trình</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tự</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thời</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hoặc</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không</a:t>
            </a:r>
            <a:r>
              <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noProof="0"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gian</a:t>
            </a:r>
            <a:endPar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Nêu</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suy</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nghĩ</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cảm</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xúc</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của</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về</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chuyến</a:t>
            </a:r>
            <a:r>
              <a:rPr lang="en-US" altLang="zh-CN" sz="2800" b="1"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dirty="0" err="1"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rPr>
              <a:t>đi</a:t>
            </a:r>
            <a:endParaRPr lang="en-US" altLang="zh-CN" sz="2800" b="1" noProof="0" dirty="0" smtClean="0">
              <a:ln w="28575">
                <a:noFill/>
              </a:ln>
              <a:solidFill>
                <a:schemeClr val="tx1">
                  <a:lumMod val="75000"/>
                  <a:lumOff val="25000"/>
                </a:schemeClr>
              </a:solidFill>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719290605"/>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Nhận biết được cách viết một bài văn thuật lại một sự việc (cấu tạo của bài văn, cách thuật lại các sự việc theo trình tự).</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Ghi lại được trình tự các hoạt động trong một buổi sinh hoạt lớp.</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5" y="760011"/>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692872" y="5629246"/>
            <a:ext cx="10472739" cy="523220"/>
          </a:xfrm>
          <a:prstGeom prst="rect">
            <a:avLst/>
          </a:prstGeom>
        </p:spPr>
        <p:txBody>
          <a:bodyPr wrap="none">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để thuật lại sự việc trong thực tiễn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61719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1293" y="-845892"/>
            <a:ext cx="9424133" cy="63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本框 14"/>
          <p:cNvSpPr txBox="1"/>
          <p:nvPr/>
        </p:nvSpPr>
        <p:spPr>
          <a:xfrm>
            <a:off x="1573292" y="908645"/>
            <a:ext cx="6896670"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smtClean="0">
                <a:ln>
                  <a:solidFill>
                    <a:prstClr val="white"/>
                  </a:solidFill>
                </a:ln>
                <a:solidFill>
                  <a:srgbClr val="FF0000"/>
                </a:solidFill>
                <a:effectLst/>
                <a:uLnTx/>
                <a:uFillTx/>
                <a:latin typeface="Arial" panose="020B0604020202020204" pitchFamily="34" charset="0"/>
                <a:ea typeface="仓耳羽辰体-谷力 W05" panose="02020400000000000000" pitchFamily="18" charset="-122"/>
                <a:cs typeface="站酷庆科黄油体" panose="02000803000000020004" charset="-122"/>
                <a:sym typeface="微软雅黑 Light" panose="020B0502040204020203" pitchFamily="34" charset="-122"/>
              </a:rPr>
              <a:t>Định</a:t>
            </a:r>
            <a:r>
              <a:rPr kumimoji="0" lang="en-US" altLang="zh-CN" sz="5400" b="1" i="0" u="none" strike="noStrike" kern="1200" cap="none" spc="0" normalizeH="0" baseline="0" noProof="0" dirty="0" smtClean="0">
                <a:ln>
                  <a:solidFill>
                    <a:prstClr val="white"/>
                  </a:solidFill>
                </a:ln>
                <a:solidFill>
                  <a:srgbClr val="FF0000"/>
                </a:solidFill>
                <a:effectLst/>
                <a:uLnTx/>
                <a:uFillTx/>
                <a:latin typeface="Arial" panose="020B0604020202020204" pitchFamily="34" charset="0"/>
                <a:ea typeface="仓耳羽辰体-谷力 W05" panose="02020400000000000000" pitchFamily="18" charset="-122"/>
                <a:cs typeface="站酷庆科黄油体" panose="02000803000000020004" charset="-122"/>
                <a:sym typeface="微软雅黑 Light" panose="020B0502040204020203" pitchFamily="34" charset="-122"/>
              </a:rPr>
              <a:t> </a:t>
            </a:r>
            <a:r>
              <a:rPr kumimoji="0" lang="en-US" altLang="zh-CN" sz="5400" b="1" i="0" u="none" strike="noStrike" kern="1200" cap="none" spc="0" normalizeH="0" baseline="0" noProof="0" dirty="0" err="1" smtClean="0">
                <a:ln>
                  <a:solidFill>
                    <a:prstClr val="white"/>
                  </a:solidFill>
                </a:ln>
                <a:solidFill>
                  <a:srgbClr val="FF0000"/>
                </a:solidFill>
                <a:effectLst/>
                <a:uLnTx/>
                <a:uFillTx/>
                <a:latin typeface="Arial" panose="020B0604020202020204" pitchFamily="34" charset="0"/>
                <a:ea typeface="仓耳羽辰体-谷力 W05" panose="02020400000000000000" pitchFamily="18" charset="-122"/>
                <a:cs typeface="站酷庆科黄油体" panose="02000803000000020004" charset="-122"/>
                <a:sym typeface="微软雅黑 Light" panose="020B0502040204020203" pitchFamily="34" charset="-122"/>
              </a:rPr>
              <a:t>hướng</a:t>
            </a:r>
            <a:r>
              <a:rPr kumimoji="0" lang="en-US" altLang="zh-CN" sz="5400" b="1" i="0" u="none" strike="noStrike" kern="1200" cap="none" spc="0" normalizeH="0" baseline="0" noProof="0" dirty="0" smtClean="0">
                <a:ln>
                  <a:solidFill>
                    <a:prstClr val="white"/>
                  </a:solidFill>
                </a:ln>
                <a:solidFill>
                  <a:srgbClr val="FF0000"/>
                </a:solidFill>
                <a:effectLst/>
                <a:uLnTx/>
                <a:uFillTx/>
                <a:latin typeface="Arial" panose="020B0604020202020204" pitchFamily="34" charset="0"/>
                <a:ea typeface="仓耳羽辰体-谷力 W05" panose="02020400000000000000" pitchFamily="18" charset="-122"/>
                <a:cs typeface="站酷庆科黄油体" panose="02000803000000020004" charset="-122"/>
                <a:sym typeface="微软雅黑 Light" panose="020B0502040204020203" pitchFamily="34" charset="-122"/>
              </a:rPr>
              <a:t> </a:t>
            </a:r>
            <a:r>
              <a:rPr kumimoji="0" lang="en-US" altLang="zh-CN" sz="5400" b="1" i="0" u="none" strike="noStrike" kern="1200" cap="none" spc="0" normalizeH="0" baseline="0" noProof="0" dirty="0" err="1" smtClean="0">
                <a:ln>
                  <a:solidFill>
                    <a:prstClr val="white"/>
                  </a:solidFill>
                </a:ln>
                <a:solidFill>
                  <a:srgbClr val="FF0000"/>
                </a:solidFill>
                <a:effectLst/>
                <a:uLnTx/>
                <a:uFillTx/>
                <a:latin typeface="Arial" panose="020B0604020202020204" pitchFamily="34" charset="0"/>
                <a:ea typeface="仓耳羽辰体-谷力 W05" panose="02020400000000000000" pitchFamily="18" charset="-122"/>
                <a:cs typeface="站酷庆科黄油体" panose="02000803000000020004" charset="-122"/>
                <a:sym typeface="微软雅黑 Light" panose="020B0502040204020203" pitchFamily="34" charset="-122"/>
              </a:rPr>
              <a:t>học</a:t>
            </a:r>
            <a:r>
              <a:rPr kumimoji="0" lang="en-US" altLang="zh-CN" sz="5400" b="1" i="0" u="none" strike="noStrike" kern="1200" cap="none" spc="0" normalizeH="0" baseline="0" noProof="0" dirty="0" smtClean="0">
                <a:ln>
                  <a:solidFill>
                    <a:prstClr val="white"/>
                  </a:solidFill>
                </a:ln>
                <a:solidFill>
                  <a:srgbClr val="FF0000"/>
                </a:solidFill>
                <a:effectLst/>
                <a:uLnTx/>
                <a:uFillTx/>
                <a:latin typeface="Arial" panose="020B0604020202020204" pitchFamily="34" charset="0"/>
                <a:ea typeface="仓耳羽辰体-谷力 W05" panose="02020400000000000000" pitchFamily="18" charset="-122"/>
                <a:cs typeface="站酷庆科黄油体" panose="02000803000000020004" charset="-122"/>
                <a:sym typeface="微软雅黑 Light" panose="020B0502040204020203" pitchFamily="34" charset="-122"/>
              </a:rPr>
              <a:t> </a:t>
            </a:r>
            <a:r>
              <a:rPr kumimoji="0" lang="en-US" altLang="zh-CN" sz="5400" b="1" i="0" u="none" strike="noStrike" kern="1200" cap="none" spc="0" normalizeH="0" baseline="0" noProof="0" dirty="0" err="1" smtClean="0">
                <a:ln>
                  <a:solidFill>
                    <a:prstClr val="white"/>
                  </a:solidFill>
                </a:ln>
                <a:solidFill>
                  <a:srgbClr val="FF0000"/>
                </a:solidFill>
                <a:effectLst/>
                <a:uLnTx/>
                <a:uFillTx/>
                <a:latin typeface="Arial" panose="020B0604020202020204" pitchFamily="34" charset="0"/>
                <a:ea typeface="仓耳羽辰体-谷力 W05" panose="02020400000000000000" pitchFamily="18" charset="-122"/>
                <a:cs typeface="站酷庆科黄油体" panose="02000803000000020004" charset="-122"/>
                <a:sym typeface="微软雅黑 Light" panose="020B0502040204020203" pitchFamily="34" charset="-122"/>
              </a:rPr>
              <a:t>tập</a:t>
            </a:r>
            <a:endParaRPr kumimoji="0" lang="zh-CN" altLang="en-US" sz="5400" b="1" i="0" u="none" strike="noStrike" kern="1200" cap="none" spc="0" normalizeH="0" baseline="0" noProof="0" dirty="0">
              <a:ln>
                <a:solidFill>
                  <a:prstClr val="white"/>
                </a:solidFill>
              </a:ln>
              <a:solidFill>
                <a:srgbClr val="FF0000"/>
              </a:solidFill>
              <a:effectLst/>
              <a:uLnTx/>
              <a:uFillTx/>
              <a:latin typeface="等线"/>
              <a:ea typeface="仓耳羽辰体-谷力 W05" panose="02020400000000000000" pitchFamily="18" charset="-122"/>
              <a:cs typeface="站酷庆科黄油体" panose="02000803000000020004" charset="-122"/>
              <a:sym typeface="微软雅黑 Light" panose="020B0502040204020203" pitchFamily="34" charset="-122"/>
            </a:endParaRPr>
          </a:p>
        </p:txBody>
      </p:sp>
      <p:pic>
        <p:nvPicPr>
          <p:cNvPr id="10" name="图片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872039"/>
            <a:ext cx="109728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3426" y="1831975"/>
            <a:ext cx="35290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3B3E063-C293-42AE-8351-91C7AC8279FE}"/>
              </a:ext>
            </a:extLst>
          </p:cNvPr>
          <p:cNvSpPr txBox="1"/>
          <p:nvPr/>
        </p:nvSpPr>
        <p:spPr>
          <a:xfrm>
            <a:off x="1785044" y="2173872"/>
            <a:ext cx="6684918"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a:cs typeface="Arial" panose="020B0604020202020204" pitchFamily="34" charset="0"/>
              </a:rPr>
              <a:t>- Qua </a:t>
            </a:r>
            <a:r>
              <a:rPr kumimoji="0" lang="en-US" alt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微软雅黑"/>
                <a:cs typeface="Arial" panose="020B0604020202020204" pitchFamily="34" charset="0"/>
              </a:rPr>
              <a:t>bài</a:t>
            </a: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微软雅黑"/>
                <a:cs typeface="Arial" panose="020B0604020202020204" pitchFamily="34" charset="0"/>
              </a:rPr>
              <a:t>học</a:t>
            </a: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a:cs typeface="Arial" panose="020B0604020202020204" pitchFamily="34" charset="0"/>
              </a:rPr>
              <a:t> </a:t>
            </a:r>
            <a:r>
              <a:rPr kumimoji="0" lang="en-US" alt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微软雅黑"/>
                <a:cs typeface="Arial" panose="020B0604020202020204" pitchFamily="34" charset="0"/>
              </a:rPr>
              <a:t>hãy</a:t>
            </a:r>
            <a:r>
              <a:rPr lang="en-US" altLang="en-US" sz="2800" dirty="0">
                <a:solidFill>
                  <a:prstClr val="black"/>
                </a:solidFill>
                <a:latin typeface="Arial" panose="020B0604020202020204" pitchFamily="34" charset="0"/>
                <a:ea typeface="微软雅黑"/>
                <a:cs typeface="Arial" panose="020B0604020202020204" pitchFamily="34" charset="0"/>
              </a:rPr>
              <a:t> </a:t>
            </a:r>
            <a:r>
              <a:rPr lang="en-US" altLang="en-US" sz="2800" dirty="0" err="1" smtClean="0">
                <a:solidFill>
                  <a:prstClr val="black"/>
                </a:solidFill>
                <a:latin typeface="Arial" panose="020B0604020202020204" pitchFamily="34" charset="0"/>
                <a:ea typeface="微软雅黑"/>
                <a:cs typeface="Arial" panose="020B0604020202020204" pitchFamily="34" charset="0"/>
              </a:rPr>
              <a:t>thuật</a:t>
            </a:r>
            <a:r>
              <a:rPr lang="en-US" altLang="en-US" sz="2800" dirty="0" smtClean="0">
                <a:solidFill>
                  <a:prstClr val="black"/>
                </a:solidFill>
                <a:latin typeface="Arial" panose="020B0604020202020204" pitchFamily="34" charset="0"/>
                <a:ea typeface="微软雅黑"/>
                <a:cs typeface="Arial" panose="020B0604020202020204" pitchFamily="34" charset="0"/>
              </a:rPr>
              <a:t> </a:t>
            </a:r>
            <a:r>
              <a:rPr lang="en-US" altLang="en-US" sz="2800" dirty="0" err="1" smtClean="0">
                <a:solidFill>
                  <a:prstClr val="black"/>
                </a:solidFill>
                <a:latin typeface="Arial" panose="020B0604020202020204" pitchFamily="34" charset="0"/>
                <a:ea typeface="微软雅黑"/>
                <a:cs typeface="Arial" panose="020B0604020202020204" pitchFamily="34" charset="0"/>
              </a:rPr>
              <a:t>lại</a:t>
            </a:r>
            <a:r>
              <a:rPr lang="en-US" altLang="en-US" sz="2800" dirty="0" smtClean="0">
                <a:solidFill>
                  <a:prstClr val="black"/>
                </a:solidFill>
                <a:latin typeface="Arial" panose="020B0604020202020204" pitchFamily="34" charset="0"/>
                <a:ea typeface="微软雅黑"/>
                <a:cs typeface="Arial" panose="020B0604020202020204" pitchFamily="34" charset="0"/>
              </a:rPr>
              <a:t> </a:t>
            </a:r>
            <a:r>
              <a:rPr lang="en-US" altLang="en-US" sz="2800" dirty="0" err="1" smtClean="0">
                <a:solidFill>
                  <a:prstClr val="black"/>
                </a:solidFill>
                <a:latin typeface="Arial" panose="020B0604020202020204" pitchFamily="34" charset="0"/>
                <a:ea typeface="微软雅黑"/>
                <a:cs typeface="Arial" panose="020B0604020202020204" pitchFamily="34" charset="0"/>
              </a:rPr>
              <a:t>một</a:t>
            </a:r>
            <a:r>
              <a:rPr lang="en-US" altLang="en-US" sz="2800" dirty="0" smtClean="0">
                <a:solidFill>
                  <a:prstClr val="black"/>
                </a:solidFill>
                <a:latin typeface="Arial" panose="020B0604020202020204" pitchFamily="34" charset="0"/>
                <a:ea typeface="微软雅黑"/>
                <a:cs typeface="Arial" panose="020B0604020202020204" pitchFamily="34" charset="0"/>
              </a:rPr>
              <a:t> </a:t>
            </a:r>
            <a:r>
              <a:rPr lang="en-US" altLang="en-US" sz="2800" dirty="0" err="1" smtClean="0">
                <a:solidFill>
                  <a:prstClr val="black"/>
                </a:solidFill>
                <a:latin typeface="Arial" panose="020B0604020202020204" pitchFamily="34" charset="0"/>
                <a:ea typeface="微软雅黑"/>
                <a:cs typeface="Arial" panose="020B0604020202020204" pitchFamily="34" charset="0"/>
              </a:rPr>
              <a:t>việc</a:t>
            </a:r>
            <a:r>
              <a:rPr lang="en-US" altLang="en-US" sz="2800" dirty="0" smtClean="0">
                <a:solidFill>
                  <a:prstClr val="black"/>
                </a:solidFill>
                <a:latin typeface="Arial" panose="020B0604020202020204" pitchFamily="34" charset="0"/>
                <a:ea typeface="微软雅黑"/>
                <a:cs typeface="Arial" panose="020B0604020202020204" pitchFamily="34" charset="0"/>
              </a:rPr>
              <a:t> </a:t>
            </a:r>
            <a:r>
              <a:rPr lang="en-US" altLang="en-US" sz="2800" dirty="0" err="1" smtClean="0">
                <a:solidFill>
                  <a:prstClr val="black"/>
                </a:solidFill>
                <a:latin typeface="Arial" panose="020B0604020202020204" pitchFamily="34" charset="0"/>
                <a:ea typeface="微软雅黑"/>
                <a:cs typeface="Arial" panose="020B0604020202020204" pitchFamily="34" charset="0"/>
              </a:rPr>
              <a:t>trong</a:t>
            </a:r>
            <a:r>
              <a:rPr lang="en-US" altLang="en-US" sz="2800" dirty="0" smtClean="0">
                <a:solidFill>
                  <a:prstClr val="black"/>
                </a:solidFill>
                <a:latin typeface="Arial" panose="020B0604020202020204" pitchFamily="34" charset="0"/>
                <a:ea typeface="微软雅黑"/>
                <a:cs typeface="Arial" panose="020B0604020202020204" pitchFamily="34" charset="0"/>
              </a:rPr>
              <a:t> </a:t>
            </a:r>
            <a:r>
              <a:rPr lang="en-US" altLang="en-US" sz="2800" dirty="0" err="1" smtClean="0">
                <a:solidFill>
                  <a:prstClr val="black"/>
                </a:solidFill>
                <a:latin typeface="Arial" panose="020B0604020202020204" pitchFamily="34" charset="0"/>
                <a:ea typeface="微软雅黑"/>
                <a:cs typeface="Arial" panose="020B0604020202020204" pitchFamily="34" charset="0"/>
              </a:rPr>
              <a:t>cuộc</a:t>
            </a:r>
            <a:r>
              <a:rPr lang="en-US" altLang="en-US" sz="2800" dirty="0" smtClean="0">
                <a:solidFill>
                  <a:prstClr val="black"/>
                </a:solidFill>
                <a:latin typeface="Arial" panose="020B0604020202020204" pitchFamily="34" charset="0"/>
                <a:ea typeface="微软雅黑"/>
                <a:cs typeface="Arial" panose="020B0604020202020204" pitchFamily="34" charset="0"/>
              </a:rPr>
              <a:t> </a:t>
            </a:r>
            <a:r>
              <a:rPr lang="en-US" altLang="en-US" sz="2800" dirty="0" err="1" smtClean="0">
                <a:solidFill>
                  <a:prstClr val="black"/>
                </a:solidFill>
                <a:latin typeface="Arial" panose="020B0604020202020204" pitchFamily="34" charset="0"/>
                <a:ea typeface="微软雅黑"/>
                <a:cs typeface="Arial" panose="020B0604020202020204" pitchFamily="34" charset="0"/>
              </a:rPr>
              <a:t>sống</a:t>
            </a:r>
            <a:r>
              <a:rPr kumimoji="0" lang="nl-NL"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altLang="en-US" sz="2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a:cs typeface="Arial" panose="020B0604020202020204" pitchFamily="34" charset="0"/>
              </a:rPr>
              <a:t> </a:t>
            </a:r>
            <a:endParaRPr kumimoji="0" lang="nl-NL" sz="2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a:cs typeface="Arial" panose="020B0604020202020204" pitchFamily="34" charset="0"/>
              </a:rPr>
              <a:t/>
            </a:r>
            <a:br>
              <a:rPr kumimoji="0" lang="nl-NL" sz="2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a:cs typeface="Arial" panose="020B0604020202020204" pitchFamily="34" charset="0"/>
              </a:rPr>
            </a:br>
            <a:r>
              <a:rPr kumimoji="0" lang="nl-NL" sz="2800" b="0" i="0" u="none" strike="noStrike" kern="1200" cap="none" spc="0" normalizeH="0" baseline="0" noProof="0" dirty="0" smtClean="0">
                <a:ln>
                  <a:noFill/>
                </a:ln>
                <a:solidFill>
                  <a:prstClr val="black"/>
                </a:solidFill>
                <a:effectLst/>
                <a:uLnTx/>
                <a:uFillTx/>
                <a:latin typeface="Arial" panose="020B0604020202020204" pitchFamily="34" charset="0"/>
                <a:ea typeface="微软雅黑"/>
                <a:cs typeface="Arial" panose="020B0604020202020204" pitchFamily="34" charset="0"/>
              </a:rPr>
              <a:t>- Chuẩn bị nội dung cho tiết học tiếp theo.</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Tree>
    <p:custDataLst>
      <p:tags r:id="rId1"/>
    </p:custDataLst>
    <p:extLst>
      <p:ext uri="{BB962C8B-B14F-4D97-AF65-F5344CB8AC3E}">
        <p14:creationId xmlns:p14="http://schemas.microsoft.com/office/powerpoint/2010/main" val="9471357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182853" y="388021"/>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8" name="图片 7">
            <a:extLst>
              <a:ext uri="{FF2B5EF4-FFF2-40B4-BE49-F238E27FC236}">
                <a16:creationId xmlns:a16="http://schemas.microsoft.com/office/drawing/2014/main" id="{E5C95BE7-70C9-4C0C-82FB-4BD9CCA0CE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6954" y="3975200"/>
            <a:ext cx="2458252" cy="2951235"/>
          </a:xfrm>
          <a:prstGeom prst="rect">
            <a:avLst/>
          </a:prstGeom>
        </p:spPr>
      </p:pic>
      <p:sp>
        <p:nvSpPr>
          <p:cNvPr id="2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1938532" y="1836629"/>
            <a:ext cx="9911461" cy="4154984"/>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err="1"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Tạm</a:t>
            </a: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 </a:t>
            </a:r>
            <a:r>
              <a:rPr kumimoji="0" lang="en-US" altLang="zh-CN" sz="8800" b="1" i="0" u="none" strike="noStrike" kern="1200" cap="none" spc="0" normalizeH="0" baseline="0" noProof="0" dirty="0" err="1"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biệt</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nhé</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Chúc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các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em</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học</a:t>
            </a:r>
            <a:r>
              <a:rPr kumimoji="0" lang="en-US" altLang="zh-CN" sz="8800" b="1" i="0" u="none" strike="noStrike" kern="1200" cap="none" spc="0" normalizeH="0" noProof="0" dirty="0"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 </a:t>
            </a:r>
            <a:r>
              <a:rPr kumimoji="0" lang="en-US" altLang="zh-CN" sz="8800" b="1" i="0" u="none" strike="noStrike" kern="1200" cap="none" spc="0" normalizeH="0" noProof="0" dirty="0" err="1" smtClean="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rPr>
              <a:t>tốt</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Arial" panose="020B0604020202020204" pitchFamily="34" charset="0"/>
              <a:ea typeface="字魂70号-灵悦黑体" panose="00000500000000000000" pitchFamily="2" charset="-122"/>
              <a:cs typeface="Arial" panose="020B0604020202020204" pitchFamily="34" charset="0"/>
            </a:endParaRPr>
          </a:p>
        </p:txBody>
      </p:sp>
      <p:pic>
        <p:nvPicPr>
          <p:cNvPr id="25" name="图片 28">
            <a:extLst>
              <a:ext uri="{FF2B5EF4-FFF2-40B4-BE49-F238E27FC236}">
                <a16:creationId xmlns:a16="http://schemas.microsoft.com/office/drawing/2014/main" id="{0EE90087-FB6A-4CCE-9A72-FC287B6A7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55794" y="428876"/>
            <a:ext cx="2640118" cy="5939568"/>
          </a:xfrm>
          <a:prstGeom prst="rect">
            <a:avLst/>
          </a:prstGeom>
        </p:spPr>
      </p:pic>
      <p:pic>
        <p:nvPicPr>
          <p:cNvPr id="24" name="图片 2">
            <a:extLst>
              <a:ext uri="{FF2B5EF4-FFF2-40B4-BE49-F238E27FC236}">
                <a16:creationId xmlns:a16="http://schemas.microsoft.com/office/drawing/2014/main" id="{8BB233B0-84A1-4A2C-A7CF-9EC42F2369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86052" y="35851"/>
            <a:ext cx="2649154" cy="2462973"/>
          </a:xfrm>
          <a:prstGeom prst="rect">
            <a:avLst/>
          </a:prstGeom>
        </p:spPr>
      </p:pic>
      <p:pic>
        <p:nvPicPr>
          <p:cNvPr id="23" name="图片 2">
            <a:extLst>
              <a:ext uri="{FF2B5EF4-FFF2-40B4-BE49-F238E27FC236}">
                <a16:creationId xmlns:a16="http://schemas.microsoft.com/office/drawing/2014/main" id="{F8B77C2B-D185-458C-BDDA-E7B68EF065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792" y="4144588"/>
            <a:ext cx="3152415" cy="3046629"/>
          </a:xfrm>
          <a:prstGeom prst="rect">
            <a:avLst/>
          </a:prstGeom>
        </p:spPr>
      </p:pic>
    </p:spTree>
    <p:extLst>
      <p:ext uri="{BB962C8B-B14F-4D97-AF65-F5344CB8AC3E}">
        <p14:creationId xmlns:p14="http://schemas.microsoft.com/office/powerpoint/2010/main" val="3997992670"/>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A2DBC3-284E-4C10-AA33-DB2DBA0F0BE9}"/>
              </a:ext>
            </a:extLst>
          </p:cNvPr>
          <p:cNvPicPr>
            <a:picLocks noChangeAspect="1"/>
          </p:cNvPicPr>
          <p:nvPr/>
        </p:nvPicPr>
        <p:blipFill>
          <a:blip r:embed="rId5"/>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448046AB-65A7-493A-98BD-292D41512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 y="4419341"/>
            <a:ext cx="12191999" cy="2532738"/>
          </a:xfrm>
          <a:prstGeom prst="rect">
            <a:avLst/>
          </a:prstGeom>
        </p:spPr>
      </p:pic>
      <p:pic>
        <p:nvPicPr>
          <p:cNvPr id="8" name="图片 7">
            <a:extLst>
              <a:ext uri="{FF2B5EF4-FFF2-40B4-BE49-F238E27FC236}">
                <a16:creationId xmlns:a16="http://schemas.microsoft.com/office/drawing/2014/main" id="{12BDFC3D-4714-4C66-A4F6-808B2E8781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id="{719E46D1-B4C2-4D4C-9E38-795EEB6FF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97126" y="221033"/>
            <a:ext cx="2243020" cy="1023567"/>
          </a:xfrm>
          <a:prstGeom prst="rect">
            <a:avLst/>
          </a:prstGeom>
        </p:spPr>
      </p:pic>
      <p:pic>
        <p:nvPicPr>
          <p:cNvPr id="14" name="图片 13">
            <a:extLst>
              <a:ext uri="{FF2B5EF4-FFF2-40B4-BE49-F238E27FC236}">
                <a16:creationId xmlns:a16="http://schemas.microsoft.com/office/drawing/2014/main" id="{42B113F0-5CE1-46FB-95DC-B125045FD3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id="{D76D1B4F-E427-436A-96E3-55E16F4FAD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id="{4E65AAE6-23B5-46D8-9615-8AED374EDB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id="{0EE90087-FB6A-4CCE-9A72-FC287B6A731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id="{B23E48E2-B690-486B-8446-594E55D9D9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id="{2CC360B3-B31F-4C0F-B4C5-53FF025555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00" y="18138"/>
            <a:ext cx="1759966" cy="6858000"/>
          </a:xfrm>
          <a:prstGeom prst="rect">
            <a:avLst/>
          </a:prstGeom>
        </p:spPr>
      </p:pic>
      <p:pic>
        <p:nvPicPr>
          <p:cNvPr id="23" name="图片 22">
            <a:extLst>
              <a:ext uri="{FF2B5EF4-FFF2-40B4-BE49-F238E27FC236}">
                <a16:creationId xmlns:a16="http://schemas.microsoft.com/office/drawing/2014/main" id="{D0137B64-1849-41C5-92E3-1AF1F997BA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id="{AB3CD22F-7870-4191-9B1A-5BCF46B9AC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8" name="5c63cfae186cf">
            <a:hlinkClick r:id="" action="ppaction://media"/>
            <a:extLst>
              <a:ext uri="{FF2B5EF4-FFF2-40B4-BE49-F238E27FC236}">
                <a16:creationId xmlns:a16="http://schemas.microsoft.com/office/drawing/2014/main" id="{45239B30-156B-4612-8B50-360B4DB3FD1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301980" y="6319941"/>
            <a:ext cx="609600" cy="609600"/>
          </a:xfrm>
          <a:prstGeom prst="rect">
            <a:avLst/>
          </a:prstGeom>
        </p:spPr>
      </p:pic>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17806" y="83935"/>
            <a:ext cx="1743570" cy="1743570"/>
          </a:xfrm>
          <a:prstGeom prst="rect">
            <a:avLst/>
          </a:prstGeom>
        </p:spPr>
      </p:pic>
      <p:pic>
        <p:nvPicPr>
          <p:cNvPr id="5" name="Picture 4"/>
          <p:cNvPicPr>
            <a:picLocks noChangeAspect="1"/>
          </p:cNvPicPr>
          <p:nvPr/>
        </p:nvPicPr>
        <p:blipFill>
          <a:blip r:embed="rId19"/>
          <a:stretch>
            <a:fillRect/>
          </a:stretch>
        </p:blipFill>
        <p:spPr>
          <a:xfrm>
            <a:off x="-314831" y="542810"/>
            <a:ext cx="12809423" cy="7114157"/>
          </a:xfrm>
          <a:prstGeom prst="rect">
            <a:avLst/>
          </a:prstGeom>
        </p:spPr>
      </p:pic>
    </p:spTree>
    <p:extLst>
      <p:ext uri="{BB962C8B-B14F-4D97-AF65-F5344CB8AC3E}">
        <p14:creationId xmlns:p14="http://schemas.microsoft.com/office/powerpoint/2010/main" val="299204968"/>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750" fill="hold"/>
                                        <p:tgtEl>
                                          <p:spTgt spid="4"/>
                                        </p:tgtEl>
                                        <p:attrNameLst>
                                          <p:attrName>ppt_w</p:attrName>
                                        </p:attrNameLst>
                                      </p:cBhvr>
                                      <p:tavLst>
                                        <p:tav tm="0">
                                          <p:val>
                                            <p:fltVal val="0"/>
                                          </p:val>
                                        </p:tav>
                                        <p:tav tm="100000">
                                          <p:val>
                                            <p:strVal val="#ppt_w"/>
                                          </p:val>
                                        </p:tav>
                                      </p:tavLst>
                                    </p:anim>
                                    <p:anim calcmode="lin" valueType="num">
                                      <p:cBhvr>
                                        <p:cTn id="10" dur="750" fill="hold"/>
                                        <p:tgtEl>
                                          <p:spTgt spid="4"/>
                                        </p:tgtEl>
                                        <p:attrNameLst>
                                          <p:attrName>ppt_h</p:attrName>
                                        </p:attrNameLst>
                                      </p:cBhvr>
                                      <p:tavLst>
                                        <p:tav tm="0">
                                          <p:val>
                                            <p:fltVal val="0"/>
                                          </p:val>
                                        </p:tav>
                                        <p:tav tm="100000">
                                          <p:val>
                                            <p:strVal val="#ppt_h"/>
                                          </p:val>
                                        </p:tav>
                                      </p:tavLst>
                                    </p:anim>
                                    <p:animEffect transition="in" filter="fade">
                                      <p:cBhvr>
                                        <p:cTn id="11" dur="750"/>
                                        <p:tgtEl>
                                          <p:spTgt spid="4"/>
                                        </p:tgtEl>
                                      </p:cBhvr>
                                    </p:animEffect>
                                  </p:childTnLst>
                                </p:cTn>
                              </p:par>
                            </p:childTnLst>
                          </p:cTn>
                        </p:par>
                        <p:par>
                          <p:cTn id="12" fill="hold">
                            <p:stCondLst>
                              <p:cond delay="750"/>
                            </p:stCondLst>
                            <p:childTnLst>
                              <p:par>
                                <p:cTn id="13" presetID="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0-#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0-#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750" fill="hold"/>
                                        <p:tgtEl>
                                          <p:spTgt spid="14"/>
                                        </p:tgtEl>
                                        <p:attrNameLst>
                                          <p:attrName>ppt_x</p:attrName>
                                        </p:attrNameLst>
                                      </p:cBhvr>
                                      <p:tavLst>
                                        <p:tav tm="0">
                                          <p:val>
                                            <p:strVal val="0-#ppt_w/2"/>
                                          </p:val>
                                        </p:tav>
                                        <p:tav tm="100000">
                                          <p:val>
                                            <p:strVal val="#ppt_x"/>
                                          </p:val>
                                        </p:tav>
                                      </p:tavLst>
                                    </p:anim>
                                    <p:anim calcmode="lin" valueType="num">
                                      <p:cBhvr additive="base">
                                        <p:cTn id="24" dur="75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outVertical)">
                                      <p:cBhvr>
                                        <p:cTn id="28" dur="750"/>
                                        <p:tgtEl>
                                          <p:spTgt spid="31"/>
                                        </p:tgtEl>
                                      </p:cBhvr>
                                    </p:animEffect>
                                  </p:childTnLst>
                                </p:cTn>
                              </p:par>
                            </p:childTnLst>
                          </p:cTn>
                        </p:par>
                        <p:par>
                          <p:cTn id="29" fill="hold">
                            <p:stCondLst>
                              <p:cond delay="225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75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750"/>
                                        <p:tgtEl>
                                          <p:spTgt spid="21"/>
                                        </p:tgtEl>
                                      </p:cBhvr>
                                    </p:animEffect>
                                  </p:childTnLst>
                                </p:cTn>
                              </p:par>
                            </p:childTnLst>
                          </p:cTn>
                        </p:par>
                        <p:par>
                          <p:cTn id="36" fill="hold">
                            <p:stCondLst>
                              <p:cond delay="30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750"/>
                                        <p:tgtEl>
                                          <p:spTgt spid="19"/>
                                        </p:tgtEl>
                                      </p:cBhvr>
                                    </p:animEffect>
                                  </p:childTnLst>
                                </p:cTn>
                              </p:par>
                            </p:childTnLst>
                          </p:cTn>
                        </p:par>
                        <p:par>
                          <p:cTn id="40" fill="hold">
                            <p:stCondLst>
                              <p:cond delay="3750"/>
                            </p:stCondLst>
                            <p:childTnLst>
                              <p:par>
                                <p:cTn id="41" presetID="22" presetClass="entr" presetSubtype="4"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750"/>
                                        <p:tgtEl>
                                          <p:spTgt spid="23"/>
                                        </p:tgtEl>
                                      </p:cBhvr>
                                    </p:animEffect>
                                  </p:childTnLst>
                                </p:cTn>
                              </p:par>
                              <p:par>
                                <p:cTn id="44" presetID="22" presetClass="entr" presetSubtype="4"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750"/>
                                        <p:tgtEl>
                                          <p:spTgt spid="25"/>
                                        </p:tgtEl>
                                      </p:cBhvr>
                                    </p:animEffect>
                                  </p:childTnLst>
                                </p:cTn>
                              </p:par>
                            </p:childTnLst>
                          </p:cTn>
                        </p:par>
                        <p:par>
                          <p:cTn id="47" fill="hold">
                            <p:stCondLst>
                              <p:cond delay="4500"/>
                            </p:stCondLst>
                            <p:childTnLst>
                              <p:par>
                                <p:cTn id="48" presetID="53" presetClass="entr" presetSubtype="16"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750" fill="hold"/>
                                        <p:tgtEl>
                                          <p:spTgt spid="27"/>
                                        </p:tgtEl>
                                        <p:attrNameLst>
                                          <p:attrName>ppt_w</p:attrName>
                                        </p:attrNameLst>
                                      </p:cBhvr>
                                      <p:tavLst>
                                        <p:tav tm="0">
                                          <p:val>
                                            <p:fltVal val="0"/>
                                          </p:val>
                                        </p:tav>
                                        <p:tav tm="100000">
                                          <p:val>
                                            <p:strVal val="#ppt_w"/>
                                          </p:val>
                                        </p:tav>
                                      </p:tavLst>
                                    </p:anim>
                                    <p:anim calcmode="lin" valueType="num">
                                      <p:cBhvr>
                                        <p:cTn id="51" dur="750" fill="hold"/>
                                        <p:tgtEl>
                                          <p:spTgt spid="27"/>
                                        </p:tgtEl>
                                        <p:attrNameLst>
                                          <p:attrName>ppt_h</p:attrName>
                                        </p:attrNameLst>
                                      </p:cBhvr>
                                      <p:tavLst>
                                        <p:tav tm="0">
                                          <p:val>
                                            <p:fltVal val="0"/>
                                          </p:val>
                                        </p:tav>
                                        <p:tav tm="100000">
                                          <p:val>
                                            <p:strVal val="#ppt_h"/>
                                          </p:val>
                                        </p:tav>
                                      </p:tavLst>
                                    </p:anim>
                                    <p:animEffect transition="in" filter="fade">
                                      <p:cBhvr>
                                        <p:cTn id="52" dur="750"/>
                                        <p:tgtEl>
                                          <p:spTgt spid="27"/>
                                        </p:tgtEl>
                                      </p:cBhvr>
                                    </p:animEffect>
                                  </p:childTnLst>
                                </p:cTn>
                              </p:par>
                              <p:par>
                                <p:cTn id="53" presetID="53" presetClass="entr" presetSubtype="16"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p:cTn id="55" dur="750" fill="hold"/>
                                        <p:tgtEl>
                                          <p:spTgt spid="29"/>
                                        </p:tgtEl>
                                        <p:attrNameLst>
                                          <p:attrName>ppt_w</p:attrName>
                                        </p:attrNameLst>
                                      </p:cBhvr>
                                      <p:tavLst>
                                        <p:tav tm="0">
                                          <p:val>
                                            <p:fltVal val="0"/>
                                          </p:val>
                                        </p:tav>
                                        <p:tav tm="100000">
                                          <p:val>
                                            <p:strVal val="#ppt_w"/>
                                          </p:val>
                                        </p:tav>
                                      </p:tavLst>
                                    </p:anim>
                                    <p:anim calcmode="lin" valueType="num">
                                      <p:cBhvr>
                                        <p:cTn id="56" dur="750" fill="hold"/>
                                        <p:tgtEl>
                                          <p:spTgt spid="29"/>
                                        </p:tgtEl>
                                        <p:attrNameLst>
                                          <p:attrName>ppt_h</p:attrName>
                                        </p:attrNameLst>
                                      </p:cBhvr>
                                      <p:tavLst>
                                        <p:tav tm="0">
                                          <p:val>
                                            <p:fltVal val="0"/>
                                          </p:val>
                                        </p:tav>
                                        <p:tav tm="100000">
                                          <p:val>
                                            <p:strVal val="#ppt_h"/>
                                          </p:val>
                                        </p:tav>
                                      </p:tavLst>
                                    </p:anim>
                                    <p:animEffect transition="in" filter="fade">
                                      <p:cBhvr>
                                        <p:cTn id="57" dur="75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down)">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3" repeatCount="indefinite"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8" name="组合 10">
            <a:extLst>
              <a:ext uri="{FF2B5EF4-FFF2-40B4-BE49-F238E27FC236}">
                <a16:creationId xmlns:a16="http://schemas.microsoft.com/office/drawing/2014/main" id="{B70EAFC5-7D27-483B-BEC2-A1E5529BB734}"/>
              </a:ext>
            </a:extLst>
          </p:cNvPr>
          <p:cNvGrpSpPr/>
          <p:nvPr/>
        </p:nvGrpSpPr>
        <p:grpSpPr>
          <a:xfrm>
            <a:off x="863549" y="5169540"/>
            <a:ext cx="10081819" cy="1358336"/>
            <a:chOff x="1513192" y="1554345"/>
            <a:chExt cx="9542584" cy="2489152"/>
          </a:xfrm>
        </p:grpSpPr>
        <p:sp>
          <p:nvSpPr>
            <p:cNvPr id="9" name="Rectangle 4">
              <a:extLst>
                <a:ext uri="{FF2B5EF4-FFF2-40B4-BE49-F238E27FC236}">
                  <a16:creationId xmlns:a16="http://schemas.microsoft.com/office/drawing/2014/main" id="{1F7D94A6-80CD-4524-9FB6-005B50F0999D}"/>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sz="1700" b="0" i="0" u="none" strike="noStrike" kern="0" cap="none" spc="0" normalizeH="0" baseline="0" noProof="0" dirty="0" err="1">
                  <a:ln>
                    <a:noFill/>
                  </a:ln>
                  <a:solidFill>
                    <a:prstClr val="white"/>
                  </a:solidFill>
                  <a:effectLst/>
                  <a:uLnTx/>
                  <a:uFillTx/>
                  <a:latin typeface="Calibri"/>
                  <a:ea typeface="+mn-ea"/>
                  <a:cs typeface="+mn-cs"/>
                </a:rPr>
                <a:t>VVieets</a:t>
              </a: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10" name="Rectangle 4">
              <a:extLst>
                <a:ext uri="{FF2B5EF4-FFF2-40B4-BE49-F238E27FC236}">
                  <a16:creationId xmlns:a16="http://schemas.microsoft.com/office/drawing/2014/main" id="{A5201045-93F5-4690-B023-DED18CC8E537}"/>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2264315"/>
          </a:xfrm>
          <a:prstGeom prst="rect">
            <a:avLst/>
          </a:prstGeom>
          <a:noFill/>
        </p:spPr>
        <p:txBody>
          <a:bodyPr wrap="square" lIns="108807" tIns="54408" rIns="108807" bIns="54408" rtlCol="0">
            <a:spAutoFit/>
          </a:bodyPr>
          <a:lstStyle/>
          <a:p>
            <a:pPr indent="228600" algn="just">
              <a:spcAft>
                <a:spcPts val="0"/>
              </a:spcAft>
            </a:pPr>
            <a:r>
              <a:rPr lang="vi-VN" sz="3200" dirty="0">
                <a:latin typeface="Times New Roman" panose="02020603050405020304" pitchFamily="18" charset="0"/>
                <a:ea typeface="Times New Roman" panose="02020603050405020304" pitchFamily="18" charset="0"/>
              </a:rPr>
              <a:t>- Nhận biết được cách viết một bài văn thuật lại một sự việc (cấu tạo của bài văn, cách thuật lại các sự việc theo trình tự).</a:t>
            </a:r>
            <a:endParaRPr lang="en-US" sz="2800" dirty="0">
              <a:latin typeface="Times New Roman" panose="02020603050405020304" pitchFamily="18" charset="0"/>
              <a:ea typeface="Times New Roman" panose="02020603050405020304" pitchFamily="18" charset="0"/>
            </a:endParaRPr>
          </a:p>
          <a:p>
            <a:endParaRPr lang="en-US" sz="4400" dirty="0">
              <a:effectLst/>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371763"/>
          </a:xfrm>
          <a:prstGeom prst="rect">
            <a:avLst/>
          </a:prstGeom>
          <a:noFill/>
        </p:spPr>
        <p:txBody>
          <a:bodyPr wrap="square" lIns="108807" tIns="54408" rIns="108807" bIns="54408" rtlCol="0">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Ghi lại được trình tự các hoạt động trong một buổi sinh hoạt lớp.</a:t>
            </a:r>
            <a:endParaRPr lang="en-US" sz="2400" dirty="0">
              <a:latin typeface="Times New Roman" panose="02020603050405020304" pitchFamily="18" charset="0"/>
              <a:ea typeface="Times New Roman" panose="02020603050405020304" pitchFamily="18" charset="0"/>
            </a:endParaRPr>
          </a:p>
          <a:p>
            <a:pPr algn="just" defTabSz="408043" eaLnBrk="0" hangingPunct="0"/>
            <a:endParaRPr lang="zh-CN" altLang="en-US" sz="2600" dirty="0">
              <a:solidFill>
                <a:srgbClr val="70AD47">
                  <a:lumMod val="75000"/>
                </a:srgbClr>
              </a:solidFill>
              <a:latin typeface="Times New Roman" panose="020206030504050203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783069"/>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cs typeface="Times New Roman" panose="02020603050405020304" pitchFamily="18" charset="0"/>
            </a:endParaRPr>
          </a:p>
        </p:txBody>
      </p:sp>
      <p:sp>
        <p:nvSpPr>
          <p:cNvPr id="13" name="Rectangle 12"/>
          <p:cNvSpPr/>
          <p:nvPr/>
        </p:nvSpPr>
        <p:spPr>
          <a:xfrm>
            <a:off x="692872" y="5629246"/>
            <a:ext cx="10472739" cy="523220"/>
          </a:xfrm>
          <a:prstGeom prst="rect">
            <a:avLst/>
          </a:prstGeom>
        </p:spPr>
        <p:txBody>
          <a:bodyPr wrap="none">
            <a:spAutoFit/>
          </a:bodyPr>
          <a:lstStyle/>
          <a:p>
            <a:pPr indent="228600" algn="just">
              <a:spcAft>
                <a:spcPts val="0"/>
              </a:spcAft>
            </a:pPr>
            <a:r>
              <a:rPr lang="vi-VN" sz="2800" dirty="0">
                <a:latin typeface="Times New Roman" panose="02020603050405020304" pitchFamily="18" charset="0"/>
                <a:ea typeface="Times New Roman" panose="02020603050405020304" pitchFamily="18" charset="0"/>
              </a:rPr>
              <a:t> - Biết vận dụng bài học để thuật lại sự việc trong thực tiễn cuộc sống.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5867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3" name="图片 2">
            <a:extLst>
              <a:ext uri="{FF2B5EF4-FFF2-40B4-BE49-F238E27FC236}">
                <a16:creationId xmlns:a16="http://schemas.microsoft.com/office/drawing/2014/main" id="{12D43B1B-46FC-4945-9C8A-DD76E2E01E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3797" y="3034454"/>
            <a:ext cx="4626022" cy="3181206"/>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grpSp>
        <p:nvGrpSpPr>
          <p:cNvPr id="49" name="组合 48">
            <a:extLst>
              <a:ext uri="{FF2B5EF4-FFF2-40B4-BE49-F238E27FC236}">
                <a16:creationId xmlns:a16="http://schemas.microsoft.com/office/drawing/2014/main" id="{260CF000-3085-49AC-884B-BC1F12DB1A74}"/>
              </a:ext>
            </a:extLst>
          </p:cNvPr>
          <p:cNvGrpSpPr/>
          <p:nvPr/>
        </p:nvGrpSpPr>
        <p:grpSpPr>
          <a:xfrm>
            <a:off x="2284815" y="1724508"/>
            <a:ext cx="7081480" cy="2619892"/>
            <a:chOff x="3549108" y="1958112"/>
            <a:chExt cx="5595695" cy="2800767"/>
          </a:xfrm>
        </p:grpSpPr>
        <p:sp>
          <p:nvSpPr>
            <p:cNvPr id="50" name="文本框 49">
              <a:extLst>
                <a:ext uri="{FF2B5EF4-FFF2-40B4-BE49-F238E27FC236}">
                  <a16:creationId xmlns:a16="http://schemas.microsoft.com/office/drawing/2014/main" id="{001A1F42-AD36-47B1-A441-1F4C8B6CD8F4}"/>
                </a:ext>
              </a:extLst>
            </p:cNvPr>
            <p:cNvSpPr txBox="1"/>
            <p:nvPr/>
          </p:nvSpPr>
          <p:spPr>
            <a:xfrm>
              <a:off x="3549108" y="2531954"/>
              <a:ext cx="1650357" cy="1546419"/>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smtClean="0">
                  <a:ln>
                    <a:noFill/>
                  </a:ln>
                  <a:solidFill>
                    <a:prstClr val="black">
                      <a:lumMod val="75000"/>
                      <a:lumOff val="25000"/>
                    </a:prstClr>
                  </a:solidFill>
                  <a:effectLst/>
                  <a:uLnTx/>
                  <a:uFillTx/>
                  <a:latin typeface="Arial" panose="020B0604020202020204" pitchFamily="34" charset="0"/>
                  <a:ea typeface="字魂70号-灵悦黑体" panose="00000500000000000000" pitchFamily="2" charset="-122"/>
                  <a:cs typeface="Arial" panose="020B0604020202020204" pitchFamily="34" charset="0"/>
                </a:rPr>
                <a:t>02</a:t>
              </a:r>
              <a:endParaRPr kumimoji="0" lang="zh-CN" altLang="en-US" sz="8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字魂70号-灵悦黑体" panose="00000500000000000000" pitchFamily="2" charset="-122"/>
                <a:cs typeface="Arial" panose="020B0604020202020204" pitchFamily="34" charset="0"/>
              </a:endParaRPr>
            </a:p>
          </p:txBody>
        </p:sp>
        <p:sp>
          <p:nvSpPr>
            <p:cNvPr id="52" name="文本框 51">
              <a:extLst>
                <a:ext uri="{FF2B5EF4-FFF2-40B4-BE49-F238E27FC236}">
                  <a16:creationId xmlns:a16="http://schemas.microsoft.com/office/drawing/2014/main" id="{2479E974-D635-4435-9401-465F2B3536F8}"/>
                </a:ext>
              </a:extLst>
            </p:cNvPr>
            <p:cNvSpPr txBox="1">
              <a:spLocks noChangeArrowheads="1"/>
            </p:cNvSpPr>
            <p:nvPr/>
          </p:nvSpPr>
          <p:spPr bwMode="auto">
            <a:xfrm>
              <a:off x="4628122" y="1958112"/>
              <a:ext cx="4516681" cy="2800767"/>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8800" b="1" i="0" u="none" strike="noStrike" kern="1200" cap="none" spc="0" normalizeH="0" baseline="0" noProof="0" dirty="0" smtClean="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KHÁM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CN" sz="8800" b="1" dirty="0" smtClean="0">
                  <a:ln w="28575">
                    <a:solidFill>
                      <a:schemeClr val="tx1"/>
                    </a:solidFill>
                  </a:ln>
                  <a:solidFill>
                    <a:schemeClr val="accent4">
                      <a:lumMod val="40000"/>
                      <a:lumOff val="60000"/>
                    </a:schemeClr>
                  </a:solidFill>
                  <a:latin typeface="Times New Roman" panose="02020603050405020304" pitchFamily="18" charset="0"/>
                  <a:ea typeface="字魂70号-灵悦黑体" panose="00000500000000000000" pitchFamily="2" charset="-122"/>
                  <a:cs typeface="Times New Roman" panose="02020603050405020304" pitchFamily="18" charset="0"/>
                </a:rPr>
                <a:t>PHÁ</a:t>
              </a:r>
              <a:endParaRPr kumimoji="0" lang="en-US" altLang="zh-CN" sz="8800" b="1" i="0" u="none" strike="noStrike" kern="1200" cap="none" spc="0" normalizeH="0" baseline="0" noProof="0" dirty="0">
                <a:ln w="28575">
                  <a:solidFill>
                    <a:schemeClr val="tx1"/>
                  </a:solidFill>
                </a:ln>
                <a:solidFill>
                  <a:schemeClr val="accent4">
                    <a:lumMod val="40000"/>
                    <a:lumOff val="60000"/>
                  </a:schemeClr>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pic>
        <p:nvPicPr>
          <p:cNvPr id="54" name="图片 53">
            <a:extLst>
              <a:ext uri="{FF2B5EF4-FFF2-40B4-BE49-F238E27FC236}">
                <a16:creationId xmlns:a16="http://schemas.microsoft.com/office/drawing/2014/main" id="{38A18454-7C85-4CD4-A699-A2C684651AC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9773" y="1479413"/>
            <a:ext cx="843229" cy="1174388"/>
          </a:xfrm>
          <a:prstGeom prst="rect">
            <a:avLst/>
          </a:prstGeom>
        </p:spPr>
      </p:pic>
    </p:spTree>
    <p:extLst>
      <p:ext uri="{BB962C8B-B14F-4D97-AF65-F5344CB8AC3E}">
        <p14:creationId xmlns:p14="http://schemas.microsoft.com/office/powerpoint/2010/main" val="3370987747"/>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430040" y="54262"/>
            <a:ext cx="11135969" cy="584775"/>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0" dirty="0" smtClean="0">
                <a:ln>
                  <a:noFill/>
                </a:ln>
                <a:solidFill>
                  <a:prstClr val="black">
                    <a:lumMod val="85000"/>
                    <a:lumOff val="15000"/>
                  </a:prstClr>
                </a:solidFill>
                <a:effectLst/>
                <a:uLnTx/>
                <a:uFillTx/>
                <a:latin typeface="Cambria" panose="02040503050406030204" pitchFamily="18" charset="0"/>
                <a:ea typeface="Cambria" panose="02040503050406030204" pitchFamily="18" charset="0"/>
              </a:rPr>
              <a:t>1.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Đọc</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văn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bản</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dưới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đây</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và</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trả</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lời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câu</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 </a:t>
            </a:r>
            <a:r>
              <a:rPr lang="en-US" altLang="zh-CN" sz="3200" b="1" dirty="0" err="1" smtClean="0">
                <a:solidFill>
                  <a:prstClr val="black">
                    <a:lumMod val="85000"/>
                    <a:lumOff val="15000"/>
                  </a:prstClr>
                </a:solidFill>
                <a:latin typeface="Cambria" panose="02040503050406030204" pitchFamily="18" charset="0"/>
                <a:ea typeface="Cambria" panose="02040503050406030204" pitchFamily="18" charset="0"/>
              </a:rPr>
              <a:t>hỏi</a:t>
            </a:r>
            <a:r>
              <a:rPr lang="en-US" altLang="zh-CN" sz="3200" b="1" dirty="0" smtClean="0">
                <a:solidFill>
                  <a:prstClr val="black">
                    <a:lumMod val="85000"/>
                    <a:lumOff val="15000"/>
                  </a:prstClr>
                </a:solidFill>
                <a:latin typeface="Cambria" panose="02040503050406030204" pitchFamily="18" charset="0"/>
                <a:ea typeface="Cambria" panose="02040503050406030204" pitchFamily="18" charset="0"/>
              </a:rPr>
              <a:t>:</a:t>
            </a:r>
            <a:endParaRPr kumimoji="0" lang="en-US" altLang="zh-CN" sz="3200" b="1"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en-US" dirty="0" smtClean="0"/>
              <a:t>        </a:t>
            </a:r>
            <a:r>
              <a:rPr lang="vi-VN" dirty="0" smtClean="0"/>
              <a:t>Trong </a:t>
            </a:r>
            <a:r>
              <a:rPr lang="vi-VN" dirty="0"/>
              <a:t>buổi sinh hoạt lớp chiều nay, lớp tôi tổ chức lễ phát động xây dựng thư viện lớp.</a:t>
            </a:r>
            <a:endParaRPr lang="vi-VN" b="0" dirty="0" smtClean="0">
              <a:effectLst/>
            </a:endParaRPr>
          </a:p>
          <a:p>
            <a:pPr algn="just">
              <a:spcAft>
                <a:spcPts val="500"/>
              </a:spcAft>
            </a:pPr>
            <a:r>
              <a:rPr lang="en-US" dirty="0" smtClean="0"/>
              <a:t>         </a:t>
            </a:r>
            <a:r>
              <a:rPr lang="vi-VN" dirty="0" smtClean="0"/>
              <a:t>Trước </a:t>
            </a:r>
            <a:r>
              <a:rPr lang="vi-VN" dirty="0"/>
              <a:t>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a:t>
            </a:r>
            <a:r>
              <a:rPr lang="vi-VN" dirty="0"/>
              <a:t>báo giờ sinh hoạt lớp vang lên. Các bạn ai nấy ngồi vào vị trí của mình. Đầu tiên, cô chủ nhiệm phát biểu khai mạc. </a:t>
            </a:r>
            <a:r>
              <a:rPr lang="vi-VN" dirty="0" smtClean="0"/>
              <a:t>Cô </a:t>
            </a:r>
            <a:r>
              <a:rPr lang="vi-VN" dirty="0"/>
              <a:t>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a:t>
            </a:r>
            <a:r>
              <a:rPr lang="vi-VN" dirty="0"/>
              <a:t>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a:t>
            </a:r>
            <a:r>
              <a:rPr lang="vi-VN" dirty="0"/>
              <a:t>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a:p>
            <a:pPr algn="just">
              <a:spcAft>
                <a:spcPts val="500"/>
              </a:spcAft>
            </a:pPr>
            <a:r>
              <a:rPr lang="en-US" dirty="0" smtClean="0"/>
              <a:t>        </a:t>
            </a:r>
            <a:r>
              <a:rPr lang="vi-VN" dirty="0" smtClean="0"/>
              <a:t>Buổi </a:t>
            </a:r>
            <a:r>
              <a:rPr lang="vi-VN" dirty="0"/>
              <a:t>sinh hoạt lớp kết thúc. Cô giáo và cả lớp tôi vui lắm. Sắp tới, chúng tôi sẽ tha hồ đọc sách ngay tại lớp mình.</a:t>
            </a:r>
            <a:endParaRPr lang="vi-VN" b="0" dirty="0" smtClean="0">
              <a:effectLst/>
            </a:endParaRPr>
          </a:p>
          <a:p>
            <a:pPr algn="r">
              <a:spcAft>
                <a:spcPts val="500"/>
              </a:spcAft>
            </a:pPr>
            <a:r>
              <a:rPr lang="vi-VN" dirty="0" smtClean="0"/>
              <a:t>(Anh Nguyên)</a:t>
            </a:r>
            <a:endParaRPr lang="vi-VN" b="0" dirty="0" smtClean="0">
              <a:effectLst/>
            </a:endParaRPr>
          </a:p>
          <a:p>
            <a:pPr algn="just"/>
            <a:r>
              <a:rPr lang="vi-VN" dirty="0" smtClean="0"/>
              <a:t/>
            </a:r>
            <a:br>
              <a:rPr lang="vi-VN" dirty="0" smtClean="0"/>
            </a:br>
            <a:endParaRPr lang="en-US" dirty="0"/>
          </a:p>
        </p:txBody>
      </p:sp>
      <p:sp>
        <p:nvSpPr>
          <p:cNvPr id="8" name="Rounded Rectangle 7"/>
          <p:cNvSpPr/>
          <p:nvPr/>
        </p:nvSpPr>
        <p:spPr>
          <a:xfrm>
            <a:off x="4838701" y="5960962"/>
            <a:ext cx="4409472" cy="706056"/>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smtClean="0">
                <a:solidFill>
                  <a:schemeClr val="bg1"/>
                </a:solidFill>
                <a:latin typeface="Arial" panose="020B0604020202020204" pitchFamily="34" charset="0"/>
                <a:cs typeface="Arial" panose="020B0604020202020204" pitchFamily="34" charset="0"/>
              </a:rPr>
              <a:t>Đọc</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thầm</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văn</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bản</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46274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4"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33" y="5108251"/>
            <a:ext cx="1530894" cy="1712989"/>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Rectangle 1"/>
          <p:cNvSpPr/>
          <p:nvPr/>
        </p:nvSpPr>
        <p:spPr>
          <a:xfrm>
            <a:off x="1192191" y="1285844"/>
            <a:ext cx="10449465" cy="4247317"/>
          </a:xfrm>
          <a:prstGeom prst="rect">
            <a:avLst/>
          </a:prstGeom>
        </p:spPr>
        <p:txBody>
          <a:bodyPr wrap="square">
            <a:spAutoFit/>
          </a:bodyPr>
          <a:lstStyle/>
          <a:p>
            <a:pPr algn="just"/>
            <a:r>
              <a:rPr lang="vi-VN" sz="3000" b="1" i="1" dirty="0" smtClean="0">
                <a:solidFill>
                  <a:srgbClr val="000000"/>
                </a:solidFill>
                <a:effectLst/>
                <a:latin typeface="Cambria" panose="02040503050406030204" pitchFamily="18" charset="0"/>
                <a:ea typeface="Cambria" panose="02040503050406030204" pitchFamily="18" charset="0"/>
              </a:rPr>
              <a:t>a. </a:t>
            </a:r>
            <a:r>
              <a:rPr lang="vi-VN" sz="3000" b="0" i="0" dirty="0" smtClean="0">
                <a:solidFill>
                  <a:srgbClr val="000000"/>
                </a:solidFill>
                <a:effectLst/>
                <a:latin typeface="Cambria" panose="02040503050406030204" pitchFamily="18" charset="0"/>
                <a:ea typeface="Cambria" panose="02040503050406030204" pitchFamily="18" charset="0"/>
              </a:rPr>
              <a:t>Bài văn trên có mấy phần? Đó là những phần nào?</a:t>
            </a:r>
          </a:p>
          <a:p>
            <a:pPr algn="just"/>
            <a:r>
              <a:rPr lang="vi-VN" sz="3000" b="1" i="1" dirty="0" smtClean="0">
                <a:solidFill>
                  <a:srgbClr val="000000"/>
                </a:solidFill>
                <a:effectLst/>
                <a:latin typeface="Cambria" panose="02040503050406030204" pitchFamily="18" charset="0"/>
                <a:ea typeface="Cambria" panose="02040503050406030204" pitchFamily="18" charset="0"/>
              </a:rPr>
              <a:t>b. </a:t>
            </a:r>
            <a:r>
              <a:rPr lang="vi-VN" sz="3000" b="0" i="0" dirty="0" smtClean="0">
                <a:solidFill>
                  <a:srgbClr val="000000"/>
                </a:solidFill>
                <a:effectLst/>
                <a:latin typeface="Cambria" panose="02040503050406030204" pitchFamily="18" charset="0"/>
                <a:ea typeface="Cambria" panose="02040503050406030204" pitchFamily="18" charset="0"/>
              </a:rPr>
              <a:t>Phần mở bài giới thiệu những gì?</a:t>
            </a:r>
          </a:p>
          <a:p>
            <a:pPr algn="just"/>
            <a:r>
              <a:rPr lang="vi-VN" sz="3000" b="1" i="1" dirty="0" smtClean="0">
                <a:solidFill>
                  <a:srgbClr val="000000"/>
                </a:solidFill>
                <a:effectLst/>
                <a:latin typeface="Cambria" panose="02040503050406030204" pitchFamily="18" charset="0"/>
                <a:ea typeface="Cambria" panose="02040503050406030204" pitchFamily="18" charset="0"/>
              </a:rPr>
              <a:t>c. </a:t>
            </a:r>
            <a:r>
              <a:rPr lang="vi-VN" sz="3000" b="0" i="0" dirty="0" smtClean="0">
                <a:solidFill>
                  <a:srgbClr val="000000"/>
                </a:solidFill>
                <a:effectLst/>
                <a:latin typeface="Cambria" panose="02040503050406030204" pitchFamily="18" charset="0"/>
                <a:ea typeface="Cambria" panose="02040503050406030204" pitchFamily="18" charset="0"/>
              </a:rPr>
              <a:t>Phần thân bài gồm mấy đoạn? Ý chính của mỗi đoạn là gì?</a:t>
            </a:r>
          </a:p>
          <a:p>
            <a:pPr algn="just"/>
            <a:r>
              <a:rPr lang="vi-VN" sz="3000" b="1" i="1" dirty="0" smtClean="0">
                <a:solidFill>
                  <a:srgbClr val="000000"/>
                </a:solidFill>
                <a:effectLst/>
                <a:latin typeface="Cambria" panose="02040503050406030204" pitchFamily="18" charset="0"/>
                <a:ea typeface="Cambria" panose="02040503050406030204" pitchFamily="18" charset="0"/>
              </a:rPr>
              <a:t>d. </a:t>
            </a:r>
            <a:r>
              <a:rPr lang="vi-VN" sz="3000" b="0" i="0" dirty="0" smtClean="0">
                <a:solidFill>
                  <a:srgbClr val="000000"/>
                </a:solidFill>
                <a:effectLst/>
                <a:latin typeface="Cambria" panose="02040503050406030204" pitchFamily="18" charset="0"/>
                <a:ea typeface="Cambria" panose="02040503050406030204" pitchFamily="18" charset="0"/>
              </a:rPr>
              <a:t>Nêu những hoạt động được thuật lại ở thân bài theo đúng trình tự.</a:t>
            </a:r>
            <a:endParaRPr lang="en-US" sz="3000" b="0" i="0" dirty="0" smtClean="0">
              <a:solidFill>
                <a:srgbClr val="000000"/>
              </a:solidFill>
              <a:effectLst/>
              <a:latin typeface="Cambria" panose="02040503050406030204" pitchFamily="18" charset="0"/>
              <a:ea typeface="Cambria" panose="02040503050406030204" pitchFamily="18" charset="0"/>
            </a:endParaRPr>
          </a:p>
          <a:p>
            <a:r>
              <a:rPr lang="vi-VN" sz="3000" b="1" i="1" dirty="0">
                <a:latin typeface="Cambria" panose="02040503050406030204" pitchFamily="18" charset="0"/>
                <a:ea typeface="Cambria" panose="02040503050406030204" pitchFamily="18" charset="0"/>
              </a:rPr>
              <a:t>e. </a:t>
            </a:r>
            <a:r>
              <a:rPr lang="vi-VN" sz="3000" dirty="0">
                <a:latin typeface="Cambria" panose="02040503050406030204" pitchFamily="18" charset="0"/>
                <a:ea typeface="Cambria" panose="02040503050406030204" pitchFamily="18" charset="0"/>
              </a:rPr>
              <a:t>Những từ ngữ nào giúp em nhận biết các hoạt động được thuật lại theo trình tự?</a:t>
            </a:r>
          </a:p>
          <a:p>
            <a:r>
              <a:rPr lang="vi-VN" sz="3000" b="1" i="1" dirty="0">
                <a:latin typeface="Cambria" panose="02040503050406030204" pitchFamily="18" charset="0"/>
                <a:ea typeface="Cambria" panose="02040503050406030204" pitchFamily="18" charset="0"/>
              </a:rPr>
              <a:t>g. </a:t>
            </a:r>
            <a:r>
              <a:rPr lang="vi-VN" sz="3000" dirty="0">
                <a:latin typeface="Cambria" panose="02040503050406030204" pitchFamily="18" charset="0"/>
                <a:ea typeface="Cambria" panose="02040503050406030204" pitchFamily="18" charset="0"/>
              </a:rPr>
              <a:t>Phần kết bài chia sẻ cảm xúc, suy nghĩ gì về kết quả của hoạt động</a:t>
            </a:r>
            <a:r>
              <a:rPr lang="vi-VN" sz="3000" dirty="0" smtClean="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sp>
        <p:nvSpPr>
          <p:cNvPr id="3" name="Rectangle 2"/>
          <p:cNvSpPr/>
          <p:nvPr/>
        </p:nvSpPr>
        <p:spPr>
          <a:xfrm>
            <a:off x="3707910" y="171914"/>
            <a:ext cx="5609595" cy="1015663"/>
          </a:xfrm>
          <a:prstGeom prst="rect">
            <a:avLst/>
          </a:prstGeom>
          <a:solidFill>
            <a:schemeClr val="accent2">
              <a:lumMod val="40000"/>
              <a:lumOff val="60000"/>
            </a:schemeClr>
          </a:solidFill>
          <a:ln w="57150">
            <a:solidFill>
              <a:schemeClr val="bg1"/>
            </a:solidFill>
            <a:prstDash val="solid"/>
          </a:ln>
        </p:spPr>
        <p:style>
          <a:lnRef idx="3">
            <a:schemeClr val="lt1"/>
          </a:lnRef>
          <a:fillRef idx="1">
            <a:schemeClr val="accent3"/>
          </a:fillRef>
          <a:effectRef idx="1">
            <a:schemeClr val="accent3"/>
          </a:effectRef>
          <a:fontRef idx="minor">
            <a:schemeClr val="lt1"/>
          </a:fontRef>
        </p:style>
        <p:txBody>
          <a:bodyPr wrap="square">
            <a:spAutoFit/>
          </a:bodyPr>
          <a:lstStyle/>
          <a:p>
            <a:pPr lvl="0" algn="ctr">
              <a:defRPr/>
            </a:pPr>
            <a:r>
              <a:rPr lang="en-US" altLang="zh-CN" sz="6000" b="1" dirty="0" err="1" smtClean="0">
                <a:solidFill>
                  <a:prstClr val="black">
                    <a:lumMod val="85000"/>
                    <a:lumOff val="15000"/>
                  </a:prstClr>
                </a:solidFill>
                <a:latin typeface="Arial" panose="020B0604020202020204" pitchFamily="34" charset="0"/>
                <a:ea typeface="Cambria" panose="02040503050406030204" pitchFamily="18" charset="0"/>
                <a:cs typeface="Arial" panose="020B0604020202020204" pitchFamily="34" charset="0"/>
              </a:rPr>
              <a:t>Trả</a:t>
            </a:r>
            <a:r>
              <a:rPr lang="en-US" altLang="zh-CN" sz="6000" b="1" dirty="0" smtClean="0">
                <a:solidFill>
                  <a:prstClr val="black">
                    <a:lumMod val="85000"/>
                    <a:lumOff val="15000"/>
                  </a:prstClr>
                </a:solidFill>
                <a:latin typeface="Arial" panose="020B0604020202020204" pitchFamily="34" charset="0"/>
                <a:ea typeface="Cambria" panose="02040503050406030204" pitchFamily="18" charset="0"/>
                <a:cs typeface="Arial" panose="020B0604020202020204" pitchFamily="34" charset="0"/>
              </a:rPr>
              <a:t> </a:t>
            </a:r>
            <a:r>
              <a:rPr lang="en-US" altLang="zh-CN" sz="6000" b="1" dirty="0" err="1" smtClean="0">
                <a:solidFill>
                  <a:prstClr val="black">
                    <a:lumMod val="85000"/>
                    <a:lumOff val="15000"/>
                  </a:prstClr>
                </a:solidFill>
                <a:latin typeface="Arial" panose="020B0604020202020204" pitchFamily="34" charset="0"/>
                <a:ea typeface="Cambria" panose="02040503050406030204" pitchFamily="18" charset="0"/>
                <a:cs typeface="Arial" panose="020B0604020202020204" pitchFamily="34" charset="0"/>
              </a:rPr>
              <a:t>lời</a:t>
            </a:r>
            <a:r>
              <a:rPr lang="en-US" altLang="zh-CN" sz="6000" b="1" dirty="0" smtClean="0">
                <a:solidFill>
                  <a:prstClr val="black">
                    <a:lumMod val="85000"/>
                    <a:lumOff val="15000"/>
                  </a:prstClr>
                </a:solidFill>
                <a:latin typeface="Arial" panose="020B0604020202020204" pitchFamily="34" charset="0"/>
                <a:ea typeface="Cambria" panose="02040503050406030204" pitchFamily="18" charset="0"/>
                <a:cs typeface="Arial" panose="020B0604020202020204" pitchFamily="34" charset="0"/>
              </a:rPr>
              <a:t> </a:t>
            </a:r>
            <a:r>
              <a:rPr lang="en-US" altLang="zh-CN" sz="6000" b="1" dirty="0" err="1" smtClean="0">
                <a:solidFill>
                  <a:prstClr val="black">
                    <a:lumMod val="85000"/>
                    <a:lumOff val="15000"/>
                  </a:prstClr>
                </a:solidFill>
                <a:latin typeface="Arial" panose="020B0604020202020204" pitchFamily="34" charset="0"/>
                <a:ea typeface="Cambria" panose="02040503050406030204" pitchFamily="18" charset="0"/>
                <a:cs typeface="Arial" panose="020B0604020202020204" pitchFamily="34" charset="0"/>
              </a:rPr>
              <a:t>câu</a:t>
            </a:r>
            <a:r>
              <a:rPr lang="en-US" altLang="zh-CN" sz="6000" b="1" dirty="0" smtClean="0">
                <a:solidFill>
                  <a:prstClr val="black">
                    <a:lumMod val="85000"/>
                    <a:lumOff val="15000"/>
                  </a:prstClr>
                </a:solidFill>
                <a:latin typeface="Arial" panose="020B0604020202020204" pitchFamily="34" charset="0"/>
                <a:ea typeface="Cambria" panose="02040503050406030204" pitchFamily="18" charset="0"/>
                <a:cs typeface="Arial" panose="020B0604020202020204" pitchFamily="34" charset="0"/>
              </a:rPr>
              <a:t> </a:t>
            </a:r>
            <a:r>
              <a:rPr lang="en-US" altLang="zh-CN" sz="6000" b="1" dirty="0" err="1" smtClean="0">
                <a:solidFill>
                  <a:prstClr val="black">
                    <a:lumMod val="85000"/>
                    <a:lumOff val="15000"/>
                  </a:prstClr>
                </a:solidFill>
                <a:latin typeface="Arial" panose="020B0604020202020204" pitchFamily="34" charset="0"/>
                <a:ea typeface="Cambria" panose="02040503050406030204" pitchFamily="18" charset="0"/>
                <a:cs typeface="Arial" panose="020B0604020202020204" pitchFamily="34" charset="0"/>
              </a:rPr>
              <a:t>hỏi</a:t>
            </a:r>
            <a:endParaRPr lang="en-US" altLang="zh-CN" sz="6000" b="1" dirty="0">
              <a:solidFill>
                <a:prstClr val="black">
                  <a:lumMod val="85000"/>
                  <a:lumOff val="15000"/>
                </a:prstClr>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33936213"/>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193565" y="94080"/>
            <a:ext cx="8442202" cy="584775"/>
          </a:xfrm>
          <a:prstGeom prst="rect">
            <a:avLst/>
          </a:prstGeom>
          <a:solidFill>
            <a:schemeClr val="accent4">
              <a:lumMod val="60000"/>
              <a:lumOff val="40000"/>
            </a:schemeClr>
          </a:solidFill>
          <a:ln w="57150">
            <a:solidFill>
              <a:schemeClr val="bg1"/>
            </a:solidFill>
          </a:ln>
        </p:spPr>
        <p:txBody>
          <a:bodyPr wrap="square">
            <a:spAutoFit/>
          </a:bodyPr>
          <a:lstStyle>
            <a:lvl1pPr/>
            <a:lvl2pPr marL="742950" indent="-285750"/>
            <a:lvl3pPr/>
            <a:lvl4pPr/>
            <a:lvl5pPr/>
            <a:lvl6pPr/>
            <a:lvl7pPr/>
            <a:lvl8pPr/>
            <a:lvl9pPr/>
          </a:lstStyle>
          <a:p>
            <a:pPr algn="just"/>
            <a:r>
              <a:rPr lang="vi-VN" sz="3200" b="1" i="1" dirty="0" smtClean="0">
                <a:solidFill>
                  <a:srgbClr val="000000"/>
                </a:solidFill>
                <a:effectLst/>
                <a:latin typeface="Cambria" panose="02040503050406030204" pitchFamily="18" charset="0"/>
                <a:ea typeface="Cambria" panose="02040503050406030204" pitchFamily="18" charset="0"/>
              </a:rPr>
              <a:t>a. </a:t>
            </a:r>
            <a:r>
              <a:rPr lang="vi-VN" sz="3200" b="0" i="0" dirty="0" smtClean="0">
                <a:solidFill>
                  <a:srgbClr val="000000"/>
                </a:solidFill>
                <a:effectLst/>
                <a:latin typeface="Cambria" panose="02040503050406030204" pitchFamily="18" charset="0"/>
                <a:ea typeface="Cambria" panose="02040503050406030204" pitchFamily="18" charset="0"/>
              </a:rPr>
              <a:t>Bài văn có mấy phần? Đó là những phần nào?</a:t>
            </a:r>
          </a:p>
        </p:txBody>
      </p:sp>
      <p:sp>
        <p:nvSpPr>
          <p:cNvPr id="4" name="Rectangle 3"/>
          <p:cNvSpPr/>
          <p:nvPr/>
        </p:nvSpPr>
        <p:spPr>
          <a:xfrm>
            <a:off x="611308" y="753205"/>
            <a:ext cx="11009673" cy="6358151"/>
          </a:xfrm>
          <a:prstGeom prst="rect">
            <a:avLst/>
          </a:prstGeom>
          <a:noFill/>
        </p:spPr>
        <p:txBody>
          <a:bodyPr wrap="square">
            <a:spAutoFit/>
          </a:bodyPr>
          <a:lstStyle/>
          <a:p>
            <a:pPr algn="just">
              <a:spcAft>
                <a:spcPts val="500"/>
              </a:spcAft>
            </a:pPr>
            <a:r>
              <a:rPr lang="en-US" dirty="0"/>
              <a:t> </a:t>
            </a:r>
            <a:r>
              <a:rPr lang="en-US" dirty="0" smtClean="0"/>
              <a:t>        </a:t>
            </a:r>
            <a:r>
              <a:rPr lang="vi-VN" dirty="0" smtClean="0"/>
              <a:t>Trong </a:t>
            </a:r>
            <a:r>
              <a:rPr lang="vi-VN" dirty="0"/>
              <a:t>buổi sinh hoạt lớp chiều nay, lớp tôi tổ chức lễ phát động xây dựng thư viện lớp.</a:t>
            </a:r>
            <a:endParaRPr lang="vi-VN" b="0" dirty="0" smtClean="0">
              <a:effectLst/>
            </a:endParaRPr>
          </a:p>
          <a:p>
            <a:pPr algn="just">
              <a:spcAft>
                <a:spcPts val="500"/>
              </a:spcAft>
            </a:pPr>
            <a:r>
              <a:rPr lang="en-US" dirty="0" smtClean="0"/>
              <a:t>         </a:t>
            </a:r>
            <a:r>
              <a:rPr lang="vi-VN" dirty="0" smtClean="0"/>
              <a:t>Trước </a:t>
            </a:r>
            <a:r>
              <a:rPr lang="vi-VN" dirty="0"/>
              <a:t>giờ sinh hoạt, bạn Minh “hoạ sĩ” của lớp tôi viết lên bảng dòng chữ: </a:t>
            </a:r>
            <a:r>
              <a:rPr lang="vi-VN" i="1" dirty="0"/>
              <a:t>Chung tay xây dựng thư viện lớp 4B.</a:t>
            </a:r>
            <a:r>
              <a:rPr lang="vi-VN" dirty="0"/>
              <a:t> Bạn còn vẽ trang trí những hình ảnh ngộ nghĩnh: chú gà con trong bài thơ </a:t>
            </a:r>
            <a:r>
              <a:rPr lang="vi-VN" i="1" dirty="0"/>
              <a:t>Bầu trời trong quả trứng </a:t>
            </a:r>
            <a:r>
              <a:rPr lang="vi-VN" dirty="0"/>
              <a:t>đội trên đầu một mảnh vỏ trứng nhỏ, chú dế mèn bước ra từ cuốn truyện </a:t>
            </a:r>
            <a:r>
              <a:rPr lang="vi-VN" i="1" dirty="0"/>
              <a:t>Dế Mèn phiêu lưu kí</a:t>
            </a:r>
            <a:r>
              <a:rPr lang="vi-VN" dirty="0"/>
              <a:t>, những cuốn sách mở rộng như sải cánh bay,... Bàn chủ toạ được các bạn nữ phủ khăn trải bàn và đặt một lọ hoa rực rỡ.</a:t>
            </a:r>
            <a:endParaRPr lang="vi-VN" b="0" dirty="0" smtClean="0">
              <a:effectLst/>
            </a:endParaRPr>
          </a:p>
          <a:p>
            <a:pPr algn="just">
              <a:spcAft>
                <a:spcPts val="500"/>
              </a:spcAft>
            </a:pPr>
            <a:r>
              <a:rPr lang="en-US" dirty="0" smtClean="0"/>
              <a:t>         </a:t>
            </a:r>
            <a:r>
              <a:rPr lang="vi-VN" dirty="0" smtClean="0"/>
              <a:t>Trống </a:t>
            </a:r>
            <a:r>
              <a:rPr lang="vi-VN" dirty="0"/>
              <a:t>báo giờ sinh hoạt lớp vang lên. Các bạn ai nấy ngồi vào vị trí của mình. Đầu tiên, cô chủ nhiệm phát biểu khai mạc. </a:t>
            </a:r>
            <a:r>
              <a:rPr lang="vi-VN" dirty="0" smtClean="0"/>
              <a:t>Cô </a:t>
            </a:r>
            <a:r>
              <a:rPr lang="vi-VN" dirty="0"/>
              <a:t>nói với chúng tôi về tầm quan trọng của sách và ý nghĩa của việc đọc sách. Cô bảo rằng nếu trong lớp có thư viện thì cả lớp sẽ cùng nhau đọc sách, trao đổi, chia sẻ về những điều thú vị mình đọc được.</a:t>
            </a:r>
            <a:endParaRPr lang="vi-VN" b="0" dirty="0" smtClean="0">
              <a:effectLst/>
            </a:endParaRPr>
          </a:p>
          <a:p>
            <a:pPr algn="just">
              <a:spcAft>
                <a:spcPts val="500"/>
              </a:spcAft>
            </a:pPr>
            <a:r>
              <a:rPr lang="en-US" dirty="0" smtClean="0"/>
              <a:t>         </a:t>
            </a:r>
            <a:r>
              <a:rPr lang="vi-VN" dirty="0" smtClean="0"/>
              <a:t>Tiếp </a:t>
            </a:r>
            <a:r>
              <a:rPr lang="vi-VN" dirty="0"/>
              <a:t>theo ý kiến của cô chủ nhiệm, bạn lớp trưởng phát động phong trào </a:t>
            </a:r>
            <a:r>
              <a:rPr lang="vi-VN" i="1" dirty="0"/>
              <a:t>Chung tay xây dựng thư viện lớp. </a:t>
            </a:r>
            <a:r>
              <a:rPr lang="vi-VN" dirty="0"/>
              <a:t>Các bạn hào hứng thảo luận, đề xuất các hình thức ủng hộ, đóng góp sách báo,... Trong lớp vang lên những tiếng "Đồng ý", "Nhất trí"... Cô giáo nhắc cả lớp đây là việc làm tự nguyện, ai có nhiều góp nhiều, ai có ít góp ít.</a:t>
            </a:r>
            <a:endParaRPr lang="vi-VN" b="0" dirty="0" smtClean="0">
              <a:effectLst/>
            </a:endParaRPr>
          </a:p>
          <a:p>
            <a:pPr algn="just">
              <a:spcAft>
                <a:spcPts val="500"/>
              </a:spcAft>
            </a:pPr>
            <a:r>
              <a:rPr lang="en-US" dirty="0" smtClean="0"/>
              <a:t>        </a:t>
            </a:r>
            <a:r>
              <a:rPr lang="vi-VN" dirty="0" smtClean="0"/>
              <a:t>Sau </a:t>
            </a:r>
            <a:r>
              <a:rPr lang="vi-VN" dirty="0"/>
              <a:t>thời gian thảo luận, bạn lớp phó thông báo từ ngày mai các bạn bắt đầu quyên góp. Các tổ trưởng sẽ ghi tên sách theo tổ, sau đó tập hợp và xếp sách vào tủ sách của lớp.</a:t>
            </a:r>
            <a:endParaRPr lang="vi-VN" b="0" dirty="0" smtClean="0">
              <a:effectLst/>
            </a:endParaRPr>
          </a:p>
          <a:p>
            <a:pPr algn="just">
              <a:spcAft>
                <a:spcPts val="500"/>
              </a:spcAft>
            </a:pPr>
            <a:r>
              <a:rPr lang="en-US" dirty="0" smtClean="0"/>
              <a:t>        </a:t>
            </a:r>
            <a:r>
              <a:rPr lang="vi-VN" dirty="0" smtClean="0"/>
              <a:t>Buổi </a:t>
            </a:r>
            <a:r>
              <a:rPr lang="vi-VN" dirty="0"/>
              <a:t>sinh hoạt lớp kết thúc. Cô giáo và cả lớp tôi vui lắm. Sắp tới, chúng tôi sẽ tha hồ đọc sách ngay tại lớp mình.</a:t>
            </a:r>
            <a:endParaRPr lang="vi-VN" b="0" dirty="0" smtClean="0">
              <a:effectLst/>
            </a:endParaRPr>
          </a:p>
          <a:p>
            <a:pPr algn="r">
              <a:spcAft>
                <a:spcPts val="500"/>
              </a:spcAft>
            </a:pPr>
            <a:r>
              <a:rPr lang="vi-VN" dirty="0" smtClean="0"/>
              <a:t>(Anh Nguyên)</a:t>
            </a:r>
            <a:endParaRPr lang="vi-VN" b="0" dirty="0" smtClean="0">
              <a:effectLst/>
            </a:endParaRPr>
          </a:p>
          <a:p>
            <a:pPr algn="just"/>
            <a:r>
              <a:rPr lang="vi-VN" dirty="0" smtClean="0"/>
              <a:t/>
            </a:r>
            <a:br>
              <a:rPr lang="vi-VN" dirty="0" smtClean="0"/>
            </a:br>
            <a:endParaRPr lang="en-US" dirty="0"/>
          </a:p>
        </p:txBody>
      </p:sp>
      <p:sp>
        <p:nvSpPr>
          <p:cNvPr id="2" name="Rectangle 1"/>
          <p:cNvSpPr/>
          <p:nvPr/>
        </p:nvSpPr>
        <p:spPr>
          <a:xfrm>
            <a:off x="611307" y="726390"/>
            <a:ext cx="11009673" cy="386016"/>
          </a:xfrm>
          <a:prstGeom prst="rect">
            <a:avLst/>
          </a:prstGeom>
          <a:solidFill>
            <a:schemeClr val="accent6">
              <a:lumMod val="40000"/>
              <a:lumOff val="6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11307" y="1142684"/>
            <a:ext cx="11009673" cy="4282923"/>
          </a:xfrm>
          <a:prstGeom prst="rect">
            <a:avLst/>
          </a:prstGeom>
          <a:solidFill>
            <a:schemeClr val="accent1">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1307" y="5449505"/>
            <a:ext cx="11009673" cy="1002093"/>
          </a:xfrm>
          <a:prstGeom prst="rect">
            <a:avLst/>
          </a:prstGeom>
          <a:solidFill>
            <a:schemeClr val="accent4">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0574816" y="499308"/>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Arial" panose="020B0604020202020204" pitchFamily="34" charset="0"/>
                <a:cs typeface="Arial" panose="020B0604020202020204" pitchFamily="34" charset="0"/>
              </a:rPr>
              <a:t>Mở</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bài</a:t>
            </a:r>
            <a:endParaRPr lang="en-US" sz="2800" dirty="0">
              <a:solidFill>
                <a:schemeClr val="bg1"/>
              </a:solidFill>
              <a:latin typeface="Arial" panose="020B0604020202020204" pitchFamily="34" charset="0"/>
              <a:cs typeface="Arial" panose="020B0604020202020204" pitchFamily="34" charset="0"/>
            </a:endParaRPr>
          </a:p>
        </p:txBody>
      </p:sp>
      <p:sp>
        <p:nvSpPr>
          <p:cNvPr id="18" name="Rounded Rectangle 17"/>
          <p:cNvSpPr/>
          <p:nvPr/>
        </p:nvSpPr>
        <p:spPr>
          <a:xfrm>
            <a:off x="10229850" y="3284145"/>
            <a:ext cx="1781580"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Arial" panose="020B0604020202020204" pitchFamily="34" charset="0"/>
                <a:cs typeface="Arial" panose="020B0604020202020204" pitchFamily="34" charset="0"/>
              </a:rPr>
              <a:t>Thân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bài</a:t>
            </a:r>
            <a:endParaRPr lang="en-US" sz="2800" dirty="0">
              <a:solidFill>
                <a:schemeClr val="bg1"/>
              </a:solidFill>
              <a:latin typeface="Arial" panose="020B0604020202020204" pitchFamily="34" charset="0"/>
              <a:cs typeface="Arial" panose="020B0604020202020204" pitchFamily="34" charset="0"/>
            </a:endParaRPr>
          </a:p>
        </p:txBody>
      </p:sp>
      <p:sp>
        <p:nvSpPr>
          <p:cNvPr id="20" name="Rounded Rectangle 19"/>
          <p:cNvSpPr/>
          <p:nvPr/>
        </p:nvSpPr>
        <p:spPr>
          <a:xfrm>
            <a:off x="10574816" y="5739985"/>
            <a:ext cx="1436614" cy="466748"/>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Arial" panose="020B0604020202020204" pitchFamily="34" charset="0"/>
                <a:cs typeface="Arial" panose="020B0604020202020204" pitchFamily="34" charset="0"/>
              </a:rPr>
              <a:t>Kết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bài</a:t>
            </a:r>
            <a:endParaRPr lang="en-US" sz="2800" dirty="0">
              <a:solidFill>
                <a:schemeClr val="bg1"/>
              </a:solidFill>
              <a:latin typeface="Arial" panose="020B0604020202020204" pitchFamily="34" charset="0"/>
              <a:cs typeface="Arial" panose="020B0604020202020204" pitchFamily="34" charset="0"/>
            </a:endParaRPr>
          </a:p>
        </p:txBody>
      </p:sp>
      <p:sp>
        <p:nvSpPr>
          <p:cNvPr id="8" name="Rounded Rectangle 7"/>
          <p:cNvSpPr/>
          <p:nvPr/>
        </p:nvSpPr>
        <p:spPr>
          <a:xfrm>
            <a:off x="4182569" y="6086165"/>
            <a:ext cx="2986972" cy="525883"/>
          </a:xfrm>
          <a:prstGeom prst="roundRect">
            <a:avLst/>
          </a:prstGeom>
          <a:solidFill>
            <a:srgbClr val="002060"/>
          </a:solidFill>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smtClean="0">
                <a:solidFill>
                  <a:schemeClr val="bg1"/>
                </a:solidFill>
                <a:latin typeface="Cambria" panose="02040503050406030204" pitchFamily="18" charset="0"/>
                <a:ea typeface="Cambria" panose="02040503050406030204" pitchFamily="18" charset="0"/>
              </a:rPr>
              <a:t>Bài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văn</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có</a:t>
            </a:r>
            <a:r>
              <a:rPr lang="en-US" sz="2800" dirty="0" smtClean="0">
                <a:solidFill>
                  <a:schemeClr val="bg1"/>
                </a:solidFill>
                <a:latin typeface="Cambria" panose="02040503050406030204" pitchFamily="18" charset="0"/>
                <a:ea typeface="Cambria" panose="02040503050406030204" pitchFamily="18" charset="0"/>
              </a:rPr>
              <a:t> </a:t>
            </a:r>
            <a:r>
              <a:rPr lang="en-US" sz="2800" b="1" dirty="0" smtClean="0">
                <a:solidFill>
                  <a:schemeClr val="bg1"/>
                </a:solidFill>
                <a:latin typeface="Cambria" panose="02040503050406030204" pitchFamily="18" charset="0"/>
                <a:ea typeface="Cambria" panose="02040503050406030204" pitchFamily="18" charset="0"/>
              </a:rPr>
              <a:t>3 </a:t>
            </a:r>
            <a:r>
              <a:rPr lang="en-US" sz="2800" b="1" dirty="0" err="1" smtClean="0">
                <a:solidFill>
                  <a:schemeClr val="bg1"/>
                </a:solidFill>
                <a:latin typeface="Cambria" panose="02040503050406030204" pitchFamily="18" charset="0"/>
                <a:ea typeface="Cambria" panose="02040503050406030204" pitchFamily="18" charset="0"/>
              </a:rPr>
              <a:t>phần</a:t>
            </a:r>
            <a:endParaRPr lang="en-US" sz="2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7224836"/>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wind.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wind.wav"/>
                                        </p:tgtEl>
                                      </p:cMediaNode>
                                    </p:audio>
                                  </p:sub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5" grpId="0" animBg="1"/>
      <p:bldP spid="16" grpId="0" animBg="1"/>
      <p:bldP spid="17" grpId="0" animBg="1"/>
      <p:bldP spid="18" grpId="0" animBg="1"/>
      <p:bldP spid="20"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id="{FC069E54-7FCE-4504-B61D-C3ADC51806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1" name="矩形: 圆角 20">
            <a:extLst>
              <a:ext uri="{FF2B5EF4-FFF2-40B4-BE49-F238E27FC236}">
                <a16:creationId xmlns:a16="http://schemas.microsoft.com/office/drawing/2014/main" id="{95310AC2-39A1-4C93-AB2F-D3F7719E3264}"/>
              </a:ext>
            </a:extLst>
          </p:cNvPr>
          <p:cNvSpPr/>
          <p:nvPr/>
        </p:nvSpPr>
        <p:spPr>
          <a:xfrm>
            <a:off x="431800" y="659757"/>
            <a:ext cx="11342188" cy="5791842"/>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文本框 18">
            <a:extLst>
              <a:ext uri="{FF2B5EF4-FFF2-40B4-BE49-F238E27FC236}">
                <a16:creationId xmlns:a16="http://schemas.microsoft.com/office/drawing/2014/main" id="{9A3C1601-82B8-4AF6-8649-18E2501DE8D4}"/>
              </a:ext>
            </a:extLst>
          </p:cNvPr>
          <p:cNvSpPr txBox="1">
            <a:spLocks noChangeArrowheads="1"/>
          </p:cNvSpPr>
          <p:nvPr/>
        </p:nvSpPr>
        <p:spPr bwMode="auto">
          <a:xfrm>
            <a:off x="2098565" y="298253"/>
            <a:ext cx="8442202" cy="646331"/>
          </a:xfrm>
          <a:prstGeom prst="rect">
            <a:avLst/>
          </a:prstGeom>
          <a:solidFill>
            <a:schemeClr val="accent2">
              <a:lumMod val="50000"/>
            </a:schemeClr>
          </a:solidFill>
          <a:ln w="57150">
            <a:solidFill>
              <a:schemeClr val="bg1"/>
            </a:solidFill>
          </a:ln>
        </p:spPr>
        <p:txBody>
          <a:bodyPr wrap="square">
            <a:spAutoFit/>
          </a:bodyPr>
          <a:lstStyle>
            <a:lvl1pPr/>
            <a:lvl2pPr marL="742950" indent="-285750"/>
            <a:lvl3pPr/>
            <a:lvl4pPr/>
            <a:lvl5pPr/>
            <a:lvl6pPr/>
            <a:lvl7pPr/>
            <a:lvl8pPr/>
            <a:lvl9pPr/>
          </a:lstStyle>
          <a:p>
            <a:pPr algn="ctr"/>
            <a:r>
              <a:rPr lang="vi-VN" sz="3600" b="1" i="1" dirty="0" smtClean="0">
                <a:solidFill>
                  <a:schemeClr val="bg1"/>
                </a:solidFill>
                <a:effectLst/>
                <a:latin typeface="Cambria" panose="02040503050406030204" pitchFamily="18" charset="0"/>
                <a:ea typeface="Cambria" panose="02040503050406030204" pitchFamily="18" charset="0"/>
              </a:rPr>
              <a:t>b. </a:t>
            </a:r>
            <a:r>
              <a:rPr lang="vi-VN" sz="3600" b="0" i="0" dirty="0" smtClean="0">
                <a:solidFill>
                  <a:schemeClr val="bg1"/>
                </a:solidFill>
                <a:effectLst/>
                <a:latin typeface="Cambria" panose="02040503050406030204" pitchFamily="18" charset="0"/>
                <a:ea typeface="Cambria" panose="02040503050406030204" pitchFamily="18" charset="0"/>
              </a:rPr>
              <a:t>Phần mở bài giới thiệu những gì?</a:t>
            </a:r>
          </a:p>
        </p:txBody>
      </p:sp>
      <p:sp>
        <p:nvSpPr>
          <p:cNvPr id="4" name="Rectangle 3"/>
          <p:cNvSpPr/>
          <p:nvPr/>
        </p:nvSpPr>
        <p:spPr>
          <a:xfrm>
            <a:off x="1438100" y="1283310"/>
            <a:ext cx="9530130" cy="1384995"/>
          </a:xfrm>
          <a:prstGeom prst="rect">
            <a:avLst/>
          </a:prstGeom>
          <a:noFill/>
          <a:ln w="28575">
            <a:solidFill>
              <a:schemeClr val="tx1"/>
            </a:solidFill>
            <a:prstDash val="dash"/>
          </a:ln>
        </p:spPr>
        <p:txBody>
          <a:bodyPr wrap="square">
            <a:spAutoFit/>
          </a:bodyPr>
          <a:lstStyle/>
          <a:p>
            <a:pPr algn="just">
              <a:spcAft>
                <a:spcPts val="500"/>
              </a:spcAft>
            </a:pPr>
            <a:r>
              <a:rPr lang="en-US" sz="4800" dirty="0" smtClean="0">
                <a:latin typeface="Cambria" panose="02040503050406030204" pitchFamily="18" charset="0"/>
                <a:ea typeface="Cambria" panose="02040503050406030204" pitchFamily="18" charset="0"/>
              </a:rPr>
              <a:t>       </a:t>
            </a:r>
            <a:r>
              <a:rPr lang="vi-VN" sz="3600" dirty="0" smtClean="0">
                <a:latin typeface="Cambria" panose="02040503050406030204" pitchFamily="18" charset="0"/>
                <a:ea typeface="Cambria" panose="02040503050406030204" pitchFamily="18" charset="0"/>
              </a:rPr>
              <a:t>Trong </a:t>
            </a:r>
            <a:r>
              <a:rPr lang="vi-VN" sz="3600" dirty="0">
                <a:latin typeface="Cambria" panose="02040503050406030204" pitchFamily="18" charset="0"/>
                <a:ea typeface="Cambria" panose="02040503050406030204" pitchFamily="18" charset="0"/>
              </a:rPr>
              <a:t>buổi sinh hoạt lớp chiều nay, lớp tôi tổ chức lễ phát động xây dựng thư viện lớp</a:t>
            </a:r>
            <a:r>
              <a:rPr lang="vi-VN" sz="3600" dirty="0" smtClean="0">
                <a:latin typeface="Cambria" panose="02040503050406030204" pitchFamily="18" charset="0"/>
                <a:ea typeface="Cambria" panose="02040503050406030204" pitchFamily="18" charset="0"/>
              </a:rPr>
              <a:t>.</a:t>
            </a:r>
            <a:endParaRPr lang="vi-VN" sz="3600" b="0" dirty="0" smtClean="0">
              <a:effectLst/>
              <a:latin typeface="Cambria" panose="02040503050406030204" pitchFamily="18" charset="0"/>
              <a:ea typeface="Cambria" panose="02040503050406030204" pitchFamily="18" charset="0"/>
            </a:endParaRPr>
          </a:p>
        </p:txBody>
      </p:sp>
      <p:sp>
        <p:nvSpPr>
          <p:cNvPr id="17" name="Rounded Rectangle 16"/>
          <p:cNvSpPr/>
          <p:nvPr/>
        </p:nvSpPr>
        <p:spPr>
          <a:xfrm>
            <a:off x="10078586" y="2274795"/>
            <a:ext cx="2107474" cy="596542"/>
          </a:xfrm>
          <a:prstGeom prst="roundRect">
            <a:avLst/>
          </a:prstGeom>
          <a:ln>
            <a:solidFill>
              <a:schemeClr val="tx1"/>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smtClean="0">
                <a:solidFill>
                  <a:schemeClr val="bg1"/>
                </a:solidFill>
                <a:latin typeface="Arial" panose="020B0604020202020204" pitchFamily="34" charset="0"/>
                <a:cs typeface="Arial" panose="020B0604020202020204" pitchFamily="34" charset="0"/>
              </a:rPr>
              <a:t>Mở</a:t>
            </a:r>
            <a:r>
              <a:rPr lang="en-US" sz="3600" dirty="0" smtClean="0">
                <a:solidFill>
                  <a:schemeClr val="bg1"/>
                </a:solidFill>
                <a:latin typeface="Arial" panose="020B0604020202020204" pitchFamily="34" charset="0"/>
                <a:cs typeface="Arial" panose="020B0604020202020204" pitchFamily="34" charset="0"/>
              </a:rPr>
              <a:t> </a:t>
            </a:r>
            <a:r>
              <a:rPr lang="en-US" sz="3600" dirty="0" err="1" smtClean="0">
                <a:solidFill>
                  <a:schemeClr val="bg1"/>
                </a:solidFill>
                <a:latin typeface="Arial" panose="020B0604020202020204" pitchFamily="34" charset="0"/>
                <a:cs typeface="Arial" panose="020B0604020202020204" pitchFamily="34" charset="0"/>
              </a:rPr>
              <a:t>bài</a:t>
            </a:r>
            <a:endParaRPr lang="en-US" sz="36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1744273" y="3164121"/>
            <a:ext cx="8839200" cy="1015663"/>
          </a:xfrm>
          <a:prstGeom prst="rect">
            <a:avLst/>
          </a:prstGeom>
          <a:solidFill>
            <a:schemeClr val="accent4">
              <a:lumMod val="60000"/>
              <a:lumOff val="40000"/>
            </a:schemeClr>
          </a:solidFill>
        </p:spPr>
        <p:txBody>
          <a:bodyPr wrap="square">
            <a:spAutoFit/>
          </a:bodyPr>
          <a:lstStyle/>
          <a:p>
            <a:pPr algn="just"/>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vi-VN" sz="3000" b="0" i="0" dirty="0" smtClean="0">
                <a:solidFill>
                  <a:srgbClr val="000000"/>
                </a:solidFill>
                <a:effectLst/>
                <a:latin typeface="Cambria" panose="02040503050406030204" pitchFamily="18" charset="0"/>
                <a:ea typeface="Cambria" panose="02040503050406030204" pitchFamily="18" charset="0"/>
              </a:rPr>
              <a:t>Phần mở bài giới thiệu địa điểm, thời gian tổ chức lễ phát động xây dựng thư viện lớp 4B.</a:t>
            </a:r>
            <a:endParaRPr lang="en-US" sz="3000" dirty="0">
              <a:latin typeface="Cambria" panose="02040503050406030204" pitchFamily="18" charset="0"/>
              <a:ea typeface="Cambria" panose="02040503050406030204" pitchFamily="18" charset="0"/>
            </a:endParaRPr>
          </a:p>
        </p:txBody>
      </p:sp>
      <p:sp>
        <p:nvSpPr>
          <p:cNvPr id="22" name="Rectangle 21"/>
          <p:cNvSpPr/>
          <p:nvPr/>
        </p:nvSpPr>
        <p:spPr>
          <a:xfrm>
            <a:off x="2098565" y="4304535"/>
            <a:ext cx="8839200" cy="1477328"/>
          </a:xfrm>
          <a:prstGeom prst="rect">
            <a:avLst/>
          </a:prstGeom>
          <a:noFill/>
        </p:spPr>
        <p:txBody>
          <a:bodyPr wrap="square">
            <a:spAutoFit/>
          </a:bodyPr>
          <a:lstStyle/>
          <a:p>
            <a:pPr marL="457200" indent="-457200" algn="just">
              <a:buFont typeface="Wingdings" panose="05000000000000000000" pitchFamily="2" charset="2"/>
              <a:buChar char="§"/>
            </a:pP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Sự</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việc</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lễ</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phát</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động</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xây</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dựng</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thư</a:t>
            </a:r>
            <a:r>
              <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 </a:t>
            </a:r>
            <a:r>
              <a:rPr lang="en-US" sz="3000" b="0" i="0" dirty="0" err="1" smtClean="0">
                <a:solidFill>
                  <a:srgbClr val="000000"/>
                </a:solidFill>
                <a:effectLst/>
                <a:latin typeface="Cambria" panose="02040503050406030204" pitchFamily="18" charset="0"/>
                <a:ea typeface="Cambria" panose="02040503050406030204" pitchFamily="18" charset="0"/>
                <a:sym typeface="Wingdings" panose="05000000000000000000" pitchFamily="2" charset="2"/>
              </a:rPr>
              <a:t>viện</a:t>
            </a:r>
            <a:endParaRPr lang="en-US" sz="3000" b="0" i="0" dirty="0" smtClean="0">
              <a:solidFill>
                <a:srgbClr val="000000"/>
              </a:solidFill>
              <a:effectLst/>
              <a:latin typeface="Cambria" panose="02040503050406030204" pitchFamily="18" charset="0"/>
              <a:ea typeface="Cambria" panose="02040503050406030204" pitchFamily="18" charset="0"/>
              <a:sym typeface="Wingdings" panose="05000000000000000000" pitchFamily="2" charset="2"/>
            </a:endParaRPr>
          </a:p>
          <a:p>
            <a:pPr marL="457200" indent="-457200" algn="just">
              <a:buFont typeface="Wingdings" panose="05000000000000000000" pitchFamily="2" charset="2"/>
              <a:buChar char="§"/>
            </a:pP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Thời</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gian</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chiều</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nay.</a:t>
            </a:r>
          </a:p>
          <a:p>
            <a:pPr marL="457200" indent="-457200" algn="just">
              <a:buFont typeface="Wingdings" panose="05000000000000000000" pitchFamily="2" charset="2"/>
              <a:buChar char="§"/>
            </a:pP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Địa</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điểm</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tại</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lớp</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 </a:t>
            </a:r>
            <a:r>
              <a:rPr lang="en-US" sz="3000" dirty="0" err="1" smtClean="0">
                <a:solidFill>
                  <a:srgbClr val="000000"/>
                </a:solidFill>
                <a:latin typeface="Cambria" panose="02040503050406030204" pitchFamily="18" charset="0"/>
                <a:ea typeface="Cambria" panose="02040503050406030204" pitchFamily="18" charset="0"/>
                <a:sym typeface="Wingdings" panose="05000000000000000000" pitchFamily="2" charset="2"/>
              </a:rPr>
              <a:t>học</a:t>
            </a:r>
            <a:r>
              <a:rPr lang="en-US" sz="3000" dirty="0" smtClean="0">
                <a:solidFill>
                  <a:srgbClr val="000000"/>
                </a:solidFill>
                <a:latin typeface="Cambria" panose="02040503050406030204" pitchFamily="18" charset="0"/>
                <a:ea typeface="Cambria" panose="02040503050406030204" pitchFamily="18" charset="0"/>
                <a:sym typeface="Wingdings" panose="05000000000000000000" pitchFamily="2" charset="2"/>
              </a:rPr>
              <a:t>.</a:t>
            </a:r>
            <a:endParaRPr lang="en-US" sz="3000" dirty="0">
              <a:latin typeface="Cambria" panose="02040503050406030204" pitchFamily="18" charset="0"/>
              <a:ea typeface="Cambria" panose="02040503050406030204" pitchFamily="18" charset="0"/>
            </a:endParaRPr>
          </a:p>
        </p:txBody>
      </p:sp>
      <p:pic>
        <p:nvPicPr>
          <p:cNvPr id="23" name="图片 7">
            <a:extLst>
              <a:ext uri="{FF2B5EF4-FFF2-40B4-BE49-F238E27FC236}">
                <a16:creationId xmlns:a16="http://schemas.microsoft.com/office/drawing/2014/main" id="{E5C95BE7-70C9-4C0C-82FB-4BD9CCA0CE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987" y="3871849"/>
            <a:ext cx="2458252" cy="2951235"/>
          </a:xfrm>
          <a:prstGeom prst="rect">
            <a:avLst/>
          </a:prstGeom>
        </p:spPr>
      </p:pic>
      <p:pic>
        <p:nvPicPr>
          <p:cNvPr id="24" name="图片 28">
            <a:extLst>
              <a:ext uri="{FF2B5EF4-FFF2-40B4-BE49-F238E27FC236}">
                <a16:creationId xmlns:a16="http://schemas.microsoft.com/office/drawing/2014/main" id="{0EE90087-FB6A-4CCE-9A72-FC287B6A73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45811" y="2046475"/>
            <a:ext cx="2410994" cy="4516119"/>
          </a:xfrm>
          <a:prstGeom prst="rect">
            <a:avLst/>
          </a:prstGeom>
        </p:spPr>
      </p:pic>
      <p:pic>
        <p:nvPicPr>
          <p:cNvPr id="25" name="图片 2">
            <a:extLst>
              <a:ext uri="{FF2B5EF4-FFF2-40B4-BE49-F238E27FC236}">
                <a16:creationId xmlns:a16="http://schemas.microsoft.com/office/drawing/2014/main" id="{F8B77C2B-D185-458C-BDDA-E7B68EF065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92" y="5135880"/>
            <a:ext cx="2126703" cy="2055337"/>
          </a:xfrm>
          <a:prstGeom prst="rect">
            <a:avLst/>
          </a:prstGeom>
        </p:spPr>
      </p:pic>
    </p:spTree>
    <p:extLst>
      <p:ext uri="{BB962C8B-B14F-4D97-AF65-F5344CB8AC3E}">
        <p14:creationId xmlns:p14="http://schemas.microsoft.com/office/powerpoint/2010/main" val="3662039651"/>
      </p:ext>
    </p:extLst>
  </p:cSld>
  <p:clrMapOvr>
    <a:masterClrMapping/>
  </p:clrMapOvr>
  <mc:AlternateContent xmlns:mc="http://schemas.openxmlformats.org/markup-compatibility/2006" xmlns:p14="http://schemas.microsoft.com/office/powerpoint/2010/main">
    <mc:Choice Requires="p14">
      <p:transition spd="slow" p14:dur="175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17" grpId="0" animBg="1"/>
      <p:bldP spid="3"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2233</Words>
  <Application>Microsoft Office PowerPoint</Application>
  <PresentationFormat>Widescreen</PresentationFormat>
  <Paragraphs>131</Paragraphs>
  <Slides>22</Slides>
  <Notes>20</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22</vt:i4>
      </vt:variant>
    </vt:vector>
  </HeadingPairs>
  <TitlesOfParts>
    <vt:vector size="41" baseType="lpstr">
      <vt:lpstr>微软雅黑 Light</vt:lpstr>
      <vt:lpstr>Arial</vt:lpstr>
      <vt:lpstr>Calibri</vt:lpstr>
      <vt:lpstr>Calibri Light</vt:lpstr>
      <vt:lpstr>Cambria</vt:lpstr>
      <vt:lpstr>等线</vt:lpstr>
      <vt:lpstr>等线 Light</vt:lpstr>
      <vt:lpstr>Microsoft YaHei</vt:lpstr>
      <vt:lpstr>Microsoft YaHei</vt:lpstr>
      <vt:lpstr>Open Sans</vt:lpstr>
      <vt:lpstr>Times New Roman</vt:lpstr>
      <vt:lpstr>VNI-Commerce</vt:lpstr>
      <vt:lpstr>Wingdings</vt:lpstr>
      <vt:lpstr>仓耳羽辰体-谷力 W05</vt:lpstr>
      <vt:lpstr>字魂70号-灵悦黑体</vt:lpstr>
      <vt:lpstr>小单纯体</vt:lpstr>
      <vt:lpstr>站酷庆科黄油体</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6</cp:revision>
  <dcterms:created xsi:type="dcterms:W3CDTF">2023-09-08T01:41:43Z</dcterms:created>
  <dcterms:modified xsi:type="dcterms:W3CDTF">2023-09-27T06:34:05Z</dcterms:modified>
</cp:coreProperties>
</file>