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73" r:id="rId3"/>
    <p:sldId id="257" r:id="rId4"/>
    <p:sldId id="258" r:id="rId5"/>
    <p:sldId id="259" r:id="rId6"/>
    <p:sldId id="264" r:id="rId7"/>
    <p:sldId id="276" r:id="rId8"/>
    <p:sldId id="275" r:id="rId9"/>
    <p:sldId id="268" r:id="rId10"/>
    <p:sldId id="271" r:id="rId11"/>
    <p:sldId id="272" r:id="rId12"/>
    <p:sldId id="277"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52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hyperlink" Target="https://drive.google.com/drive/folders/1a7ijnegiRmqIhrQd-xc959pMSZgfUdJl?usp=sharing" TargetMode="External"/><Relationship Id="rId1" Type="http://schemas.openxmlformats.org/officeDocument/2006/relationships/slideLayout" Target="../slideLayouts/slideLayout6.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BỮA CƠM GIA ĐÌNH</a:t>
            </a:r>
          </a:p>
        </p:txBody>
      </p:sp>
    </p:spTree>
    <p:extLst>
      <p:ext uri="{BB962C8B-B14F-4D97-AF65-F5344CB8AC3E}">
        <p14:creationId xmlns:p14="http://schemas.microsoft.com/office/powerpoint/2010/main" val="339122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70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36 đến trang 39</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Ngôi nhà </a:t>
            </a:r>
            <a:r>
              <a:rPr lang="en-US" sz="2800" b="1">
                <a:latin typeface="Arial-Rounded" pitchFamily="34" charset="0"/>
                <a:ea typeface="Arial-Rounded" pitchFamily="34" charset="0"/>
                <a:cs typeface="Arial-Rounded" pitchFamily="34" charset="0"/>
              </a:rPr>
              <a:t>(trang 40+ 41)</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a:latin typeface="Arial" pitchFamily="34" charset="0"/>
                <a:cs typeface="Arial" pitchFamily="34" charset="0"/>
              </a:rPr>
              <a:t>Thân chào quý thầy cô!</a:t>
            </a:r>
            <a:br>
              <a:rPr lang="en-US" sz="2000">
                <a:latin typeface="Arial" pitchFamily="34" charset="0"/>
                <a:cs typeface="Arial" pitchFamily="34" charset="0"/>
              </a:rPr>
            </a:br>
            <a:r>
              <a:rPr lang="en-US" sz="2000">
                <a:latin typeface="Arial" pitchFamily="34" charset="0"/>
                <a:cs typeface="Arial" pitchFamily="34" charset="0"/>
              </a:rPr>
              <a:t>Mình là Linh, GVTH tại Đà Nẵng</a:t>
            </a:r>
            <a:br>
              <a:rPr lang="en-US" sz="2000">
                <a:latin typeface="Arial" pitchFamily="34" charset="0"/>
                <a:cs typeface="Arial" pitchFamily="34" charset="0"/>
              </a:rPr>
            </a:br>
            <a:r>
              <a:rPr lang="en-US" sz="2000">
                <a:latin typeface="Arial" pitchFamily="34" charset="0"/>
                <a:cs typeface="Arial" pitchFamily="34" charset="0"/>
              </a:rPr>
              <a:t>Mình cho ra mắt bộ giáo án powerpoint Toán và TV 1 – sách KNTT từ tháng 12/2020 với sự đầu tư ý tưởng cũng như công nghệ thông tin hết sức độc đáo.</a:t>
            </a:r>
            <a:br>
              <a:rPr lang="en-US" sz="2000">
                <a:latin typeface="Arial" pitchFamily="34" charset="0"/>
                <a:cs typeface="Arial" pitchFamily="34" charset="0"/>
              </a:rPr>
            </a:br>
            <a:r>
              <a:rPr lang="en-US" sz="2000">
                <a:latin typeface="Arial" pitchFamily="34" charset="0"/>
                <a:cs typeface="Arial" pitchFamily="34" charset="0"/>
              </a:rPr>
              <a:t>Khi sử dụng ppt, thầy cô cần cài các font chữ nếu k giáo án mở ra sẽ nhảy lung tung, không đúng với bản gốc. Thao tác này là bắt buộc nhé thầy cô.</a:t>
            </a:r>
            <a:br>
              <a:rPr lang="en-US" sz="2000">
                <a:latin typeface="Arial" pitchFamily="34" charset="0"/>
                <a:cs typeface="Arial" pitchFamily="34" charset="0"/>
              </a:rPr>
            </a:br>
            <a:r>
              <a:rPr lang="en-US" sz="2000">
                <a:latin typeface="Arial" pitchFamily="34" charset="0"/>
                <a:cs typeface="Arial" pitchFamily="34" charset="0"/>
              </a:rPr>
              <a:t>Link tải font chữ: </a:t>
            </a:r>
            <a:r>
              <a:rPr lang="en-US" sz="2000">
                <a:latin typeface="Arial" pitchFamily="34" charset="0"/>
                <a:cs typeface="Arial" pitchFamily="34" charset="0"/>
                <a:hlinkClick r:id="rId2"/>
              </a:rPr>
              <a:t>https://drive.google.com/drive/folders/1a7ijnegiRmqIhrQd-xc959pMSZgfUdJl?usp=sharing</a:t>
            </a:r>
            <a:r>
              <a:rPr lang="en-US" sz="2000">
                <a:latin typeface="Arial" pitchFamily="34" charset="0"/>
                <a:cs typeface="Arial" pitchFamily="34" charset="0"/>
              </a:rPr>
              <a:t>  Thầy cô sau khi đọc xong, tải font chữ về thì xóa powerpoint này đi và tải lại ppt mới về nhé!</a:t>
            </a:r>
            <a:br>
              <a:rPr lang="en-US" sz="2000">
                <a:latin typeface="Arial" pitchFamily="34" charset="0"/>
                <a:cs typeface="Arial" pitchFamily="34" charset="0"/>
              </a:rPr>
            </a:br>
            <a:r>
              <a:rPr lang="en-US" sz="2000">
                <a:latin typeface="Arial" pitchFamily="34" charset="0"/>
                <a:cs typeface="Arial" pitchFamily="34" charset="0"/>
              </a:rPr>
              <a:t>Để có trọn bộ giáo án, mời thầy cô liên hệ facebook chính chủ: </a:t>
            </a:r>
            <a:r>
              <a:rPr lang="en-US" sz="2000">
                <a:latin typeface="Arial" pitchFamily="34" charset="0"/>
                <a:cs typeface="Arial" pitchFamily="34" charset="0"/>
                <a:hlinkClick r:id="rId3"/>
              </a:rPr>
              <a:t>https://www.facebook.com/nhilinh.phan/</a:t>
            </a:r>
            <a:br>
              <a:rPr lang="en-US" sz="2000">
                <a:latin typeface="Arial" pitchFamily="34" charset="0"/>
                <a:cs typeface="Arial" pitchFamily="34" charset="0"/>
              </a:rPr>
            </a:br>
            <a:r>
              <a:rPr lang="en-US" sz="2000">
                <a:latin typeface="Arial" pitchFamily="34" charset="0"/>
                <a:cs typeface="Arial" pitchFamily="34" charset="0"/>
              </a:rPr>
              <a:t>Hoặc nhóm chia sẻ tài liệu: </a:t>
            </a:r>
            <a:r>
              <a:rPr lang="en-US" sz="1800">
                <a:latin typeface="Arial" pitchFamily="34" charset="0"/>
                <a:cs typeface="Arial" pitchFamily="34" charset="0"/>
                <a:hlinkClick r:id="rId4"/>
              </a:rPr>
              <a:t>https://www.facebook.com/groups/443096903751589</a:t>
            </a:r>
            <a:br>
              <a:rPr lang="en-US" sz="1800">
                <a:latin typeface="Arial" pitchFamily="34" charset="0"/>
                <a:cs typeface="Arial" pitchFamily="34" charset="0"/>
              </a:rPr>
            </a:br>
            <a:r>
              <a:rPr lang="en-US" sz="1800">
                <a:latin typeface="Arial" pitchFamily="34" charset="0"/>
                <a:cs typeface="Arial" pitchFamily="34" charset="0"/>
              </a:rPr>
              <a:t>Zalo: 0916604268 </a:t>
            </a:r>
            <a:br>
              <a:rPr lang="en-US" sz="1800">
                <a:latin typeface="Arial" pitchFamily="34" charset="0"/>
                <a:cs typeface="Arial" pitchFamily="34" charset="0"/>
              </a:rPr>
            </a:br>
            <a:r>
              <a:rPr lang="en-US" sz="1800">
                <a:latin typeface="Arial" pitchFamily="34" charset="0"/>
                <a:cs typeface="Arial" pitchFamily="34" charset="0"/>
              </a:rPr>
              <a:t>Thân thương!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79674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19150" y="458110"/>
            <a:ext cx="7488382" cy="954095"/>
          </a:xfrm>
          <a:prstGeom prst="rect">
            <a:avLst/>
          </a:prstGeom>
          <a:no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Chọn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từ</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ngữ</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để</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hoàn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thiện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câu</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viết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câu</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vào</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vở</a:t>
            </a:r>
            <a:endParaRPr lang="en-US" sz="2800" b="1" dirty="0">
              <a:latin typeface="Arial-Rounded" pitchFamily="34" charset="0"/>
              <a:ea typeface="Arial-Rounded" pitchFamily="34" charset="0"/>
              <a:cs typeface="Arial-Rounded" pitchFamily="34" charset="0"/>
            </a:endParaRPr>
          </a:p>
        </p:txBody>
      </p:sp>
      <p:sp>
        <p:nvSpPr>
          <p:cNvPr id="7" name="TextBox 6"/>
          <p:cNvSpPr txBox="1"/>
          <p:nvPr/>
        </p:nvSpPr>
        <p:spPr>
          <a:xfrm>
            <a:off x="944418" y="1467886"/>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0613" y="2458831"/>
            <a:ext cx="9163685"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Buổi tối, gia đình em thường  (……….…..) bên nhau.</a:t>
            </a:r>
          </a:p>
        </p:txBody>
      </p:sp>
      <p:sp>
        <p:nvSpPr>
          <p:cNvPr id="12" name="TextBox 11"/>
          <p:cNvSpPr txBox="1"/>
          <p:nvPr/>
        </p:nvSpPr>
        <p:spPr>
          <a:xfrm>
            <a:off x="6243782" y="1467886"/>
            <a:ext cx="2112818" cy="584763"/>
          </a:xfrm>
          <a:prstGeom prst="rect">
            <a:avLst/>
          </a:prstGeom>
          <a:solidFill>
            <a:srgbClr val="F6BB00"/>
          </a:solid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gặp</a:t>
            </a:r>
          </a:p>
        </p:txBody>
      </p:sp>
      <p:sp>
        <p:nvSpPr>
          <p:cNvPr id="13" name="TextBox 12"/>
          <p:cNvSpPr txBox="1"/>
          <p:nvPr/>
        </p:nvSpPr>
        <p:spPr>
          <a:xfrm>
            <a:off x="966189" y="1467886"/>
            <a:ext cx="2112818"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liên hoan</a:t>
            </a:r>
          </a:p>
        </p:txBody>
      </p:sp>
      <p:sp>
        <p:nvSpPr>
          <p:cNvPr id="10" name="TextBox 9"/>
          <p:cNvSpPr txBox="1"/>
          <p:nvPr/>
        </p:nvSpPr>
        <p:spPr>
          <a:xfrm>
            <a:off x="3601258" y="1467885"/>
            <a:ext cx="2264232" cy="584763"/>
          </a:xfrm>
          <a:prstGeom prst="rect">
            <a:avLst/>
          </a:prstGeom>
          <a:solidFill>
            <a:srgbClr val="F6BB0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quây  quần</a:t>
            </a: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79" y="305967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3534" y="3550307"/>
            <a:ext cx="9067800" cy="630942"/>
          </a:xfrm>
          <a:prstGeom prst="rect">
            <a:avLst/>
          </a:prstGeom>
        </p:spPr>
        <p:txBody>
          <a:bodyPr wrap="square">
            <a:spAutoFit/>
          </a:bodyPr>
          <a:lstStyle/>
          <a:p>
            <a:pPr algn="just"/>
            <a:r>
              <a:rPr lang="vi-VN" sz="3500" b="1">
                <a:solidFill>
                  <a:srgbClr val="7030A0"/>
                </a:solidFill>
                <a:latin typeface="HP001 4 hàng" pitchFamily="34" charset="0"/>
              </a:rPr>
              <a:t>  BuĔ ǇĒ, gia đìζ em κưŊg Ǖίây Ǖίần</a:t>
            </a:r>
            <a:endParaRPr lang="en-US" sz="3500" b="1">
              <a:solidFill>
                <a:srgbClr val="7030A0"/>
              </a:solidFill>
              <a:latin typeface="HP001 4 hàng" pitchFamily="34" charset="0"/>
            </a:endParaRPr>
          </a:p>
        </p:txBody>
      </p:sp>
      <p:sp>
        <p:nvSpPr>
          <p:cNvPr id="18" name="Rectangle 17"/>
          <p:cNvSpPr/>
          <p:nvPr/>
        </p:nvSpPr>
        <p:spPr>
          <a:xfrm>
            <a:off x="133151" y="4250427"/>
            <a:ext cx="9067800" cy="646331"/>
          </a:xfrm>
          <a:prstGeom prst="rect">
            <a:avLst/>
          </a:prstGeom>
        </p:spPr>
        <p:txBody>
          <a:bodyPr wrap="square">
            <a:spAutoFit/>
          </a:bodyPr>
          <a:lstStyle/>
          <a:p>
            <a:pPr algn="just"/>
            <a:r>
              <a:rPr lang="vi-VN" sz="3500" b="1">
                <a:solidFill>
                  <a:srgbClr val="7030A0"/>
                </a:solidFill>
                <a:latin typeface="HP001 4 hàng" pitchFamily="34" charset="0"/>
              </a:rPr>
              <a:t>χĹn ηau</a:t>
            </a:r>
            <a:r>
              <a:rPr lang="en-US" sz="3500" b="1">
                <a:solidFill>
                  <a:srgbClr val="7030A0"/>
                </a:solidFill>
                <a:latin typeface="HP001 4 hàng" pitchFamily="34" charset="0"/>
              </a:rPr>
              <a:t>.</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77778E-6 -3.95062E-6 L 0.14618 0.18735 " pathEditMode="relative" rAng="0" ptsTypes="AA">
                                      <p:cBhvr>
                                        <p:cTn id="36" dur="2000" fill="hold"/>
                                        <p:tgtEl>
                                          <p:spTgt spid="10"/>
                                        </p:tgtEl>
                                        <p:attrNameLst>
                                          <p:attrName>ppt_x</p:attrName>
                                          <p:attrName>ppt_y</p:attrName>
                                        </p:attrNameLst>
                                      </p:cBhvr>
                                      <p:rCtr x="7309" y="9352"/>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dùng từ ngữ trong khung để nói theo tranh</a:t>
            </a: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a:latin typeface="Arial-Rounded" pitchFamily="34" charset="0"/>
                <a:ea typeface="Arial-Rounded" pitchFamily="34" charset="0"/>
                <a:cs typeface="Arial-Rounded" pitchFamily="34" charset="0"/>
              </a:rPr>
              <a:t>đọc	tập xe đạp       cùng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Ngày nghỉ lễ, gia đình Chi quây quần bên nhau.</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Chi thích ngày nào cũng vậy.</a:t>
            </a: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Đoạn trên có mấy câu?</a:t>
            </a:r>
          </a:p>
        </p:txBody>
      </p:sp>
      <p:sp>
        <p:nvSpPr>
          <p:cNvPr id="20" name="Oval 19"/>
          <p:cNvSpPr/>
          <p:nvPr/>
        </p:nvSpPr>
        <p:spPr>
          <a:xfrm>
            <a:off x="7848600" y="151047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12227"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901977" y="199230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Ngày w</a:t>
            </a:r>
            <a:r>
              <a:rPr lang="el-GR" sz="3500" b="1">
                <a:solidFill>
                  <a:srgbClr val="7030A0"/>
                </a:solidFill>
                <a:latin typeface="HP001 4 hàng" pitchFamily="34" charset="0"/>
              </a:rPr>
              <a:t>θ</a:t>
            </a:r>
            <a:r>
              <a:rPr lang="vi-VN" sz="3500" b="1">
                <a:solidFill>
                  <a:srgbClr val="7030A0"/>
                </a:solidFill>
                <a:latin typeface="HP001 4 hàng" pitchFamily="34" charset="0"/>
              </a:rPr>
              <a:t>ỉ </a:t>
            </a:r>
            <a:r>
              <a:rPr lang="el-GR" sz="3500" b="1">
                <a:solidFill>
                  <a:srgbClr val="7030A0"/>
                </a:solidFill>
                <a:latin typeface="HP001 4 hàng" pitchFamily="34" charset="0"/>
              </a:rPr>
              <a:t>Δ˙, </a:t>
            </a:r>
            <a:r>
              <a:rPr lang="vi-VN" sz="3500" b="1">
                <a:solidFill>
                  <a:srgbClr val="7030A0"/>
                </a:solidFill>
                <a:latin typeface="HP001 4 hàng" pitchFamily="34" charset="0"/>
              </a:rPr>
              <a:t>gia đì</a:t>
            </a:r>
            <a:r>
              <a:rPr lang="el-GR" sz="3500" b="1">
                <a:solidFill>
                  <a:srgbClr val="7030A0"/>
                </a:solidFill>
                <a:latin typeface="HP001 4 hàng" pitchFamily="34" charset="0"/>
              </a:rPr>
              <a:t>ζ </a:t>
            </a:r>
            <a:r>
              <a:rPr lang="vi-VN" sz="3500" b="1">
                <a:solidFill>
                  <a:srgbClr val="7030A0"/>
                </a:solidFill>
                <a:latin typeface="HP001 4 hàng" pitchFamily="34" charset="0"/>
              </a:rPr>
              <a:t>Chi Ǖ</a:t>
            </a:r>
            <a:r>
              <a:rPr lang="el-GR" sz="3500" b="1">
                <a:solidFill>
                  <a:srgbClr val="7030A0"/>
                </a:solidFill>
                <a:latin typeface="HP001 4 hàng" pitchFamily="34" charset="0"/>
              </a:rPr>
              <a:t>ί</a:t>
            </a:r>
            <a:r>
              <a:rPr lang="vi-VN" sz="3500" b="1">
                <a:solidFill>
                  <a:srgbClr val="7030A0"/>
                </a:solidFill>
                <a:latin typeface="HP001 4 hàng" pitchFamily="34" charset="0"/>
              </a:rPr>
              <a:t>ây Ǖ</a:t>
            </a:r>
            <a:r>
              <a:rPr lang="el-GR" sz="3500" b="1">
                <a:solidFill>
                  <a:srgbClr val="7030A0"/>
                </a:solidFill>
                <a:latin typeface="HP001 4 hàng" pitchFamily="34" charset="0"/>
              </a:rPr>
              <a:t>ί</a:t>
            </a:r>
            <a:r>
              <a:rPr lang="vi-VN" sz="3500" b="1">
                <a:solidFill>
                  <a:srgbClr val="7030A0"/>
                </a:solidFill>
                <a:latin typeface="HP001 4 hàng" pitchFamily="34" charset="0"/>
              </a:rPr>
              <a:t>ần</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el-GR" sz="3500" b="1">
                <a:solidFill>
                  <a:srgbClr val="7030A0"/>
                </a:solidFill>
                <a:latin typeface="HP001 4 hàng" pitchFamily="34" charset="0"/>
              </a:rPr>
              <a:t>χ</a:t>
            </a:r>
            <a:r>
              <a:rPr lang="lv-LV" sz="3500" b="1">
                <a:solidFill>
                  <a:srgbClr val="7030A0"/>
                </a:solidFill>
                <a:latin typeface="HP001 4 hàng" pitchFamily="34" charset="0"/>
              </a:rPr>
              <a:t>Ĺn </a:t>
            </a:r>
            <a:r>
              <a:rPr lang="el-GR" sz="3500" b="1">
                <a:solidFill>
                  <a:srgbClr val="7030A0"/>
                </a:solidFill>
                <a:latin typeface="HP001 4 hàng" pitchFamily="34" charset="0"/>
              </a:rPr>
              <a:t>η</a:t>
            </a:r>
            <a:r>
              <a:rPr lang="lv-LV" sz="3500" b="1">
                <a:solidFill>
                  <a:srgbClr val="7030A0"/>
                </a:solidFill>
                <a:latin typeface="HP001 4 hàng" pitchFamily="34" charset="0"/>
              </a:rPr>
              <a:t>au. Chi </a:t>
            </a:r>
            <a:r>
              <a:rPr lang="el-GR" sz="3500" b="1">
                <a:solidFill>
                  <a:srgbClr val="7030A0"/>
                </a:solidFill>
                <a:latin typeface="HP001 4 hàng" pitchFamily="34" charset="0"/>
              </a:rPr>
              <a:t>κ</a:t>
            </a:r>
            <a:r>
              <a:rPr lang="lv-LV" sz="3500" b="1">
                <a:solidFill>
                  <a:srgbClr val="7030A0"/>
                </a:solidFill>
                <a:latin typeface="HP001 4 hàng" pitchFamily="34" charset="0"/>
              </a:rPr>
              <a:t>í</a:t>
            </a:r>
            <a:r>
              <a:rPr lang="el-GR" sz="3500" b="1">
                <a:solidFill>
                  <a:srgbClr val="7030A0"/>
                </a:solidFill>
                <a:latin typeface="HP001 4 hàng" pitchFamily="34" charset="0"/>
              </a:rPr>
              <a:t>ε </a:t>
            </a:r>
            <a:r>
              <a:rPr lang="lv-LV" sz="3500" b="1">
                <a:solidFill>
                  <a:srgbClr val="7030A0"/>
                </a:solidFill>
                <a:latin typeface="HP001 4 hàng" pitchFamily="34" charset="0"/>
              </a:rPr>
              <a:t>wgày wào cũng vậy</a:t>
            </a:r>
            <a:r>
              <a:rPr lang="en-US" sz="3500" b="1">
                <a:solidFill>
                  <a:srgbClr val="7030A0"/>
                </a:solidFill>
                <a:latin typeface="HP001 4 hàng" pitchFamily="34" charset="0"/>
              </a:rPr>
              <a:t>.</a:t>
            </a:r>
            <a:r>
              <a:rPr lang="lv-LV" sz="3500" b="1">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đôi     ày</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bông hoa</a:t>
            </a: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gi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d?</a:t>
            </a: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ng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ngh?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nuôi      ưỡng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tờ     ấy</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 ày lễ</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816"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e nhạc</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ngơi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ngh</a:t>
            </a: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ngh</a:t>
            </a:r>
          </a:p>
        </p:txBody>
      </p:sp>
      <p:sp>
        <p:nvSpPr>
          <p:cNvPr id="68" name="Title 11"/>
          <p:cNvSpPr txBox="1">
            <a:spLocks/>
          </p:cNvSpPr>
          <p:nvPr/>
        </p:nvSpPr>
        <p:spPr>
          <a:xfrm>
            <a:off x="668290" y="3268301"/>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dirty="0">
                <a:latin typeface="Arial-Rounded" pitchFamily="34" charset="0"/>
                <a:ea typeface="Arial-Rounded" pitchFamily="34" charset="0"/>
                <a:cs typeface="Arial-Rounded" pitchFamily="34" charset="0"/>
              </a:rPr>
              <a:t>ng</a:t>
            </a:r>
          </a:p>
        </p:txBody>
      </p:sp>
      <p:sp>
        <p:nvSpPr>
          <p:cNvPr id="41" name="TextBox 40"/>
          <p:cNvSpPr txBox="1"/>
          <p:nvPr/>
        </p:nvSpPr>
        <p:spPr>
          <a:xfrm>
            <a:off x="266906" y="1324974"/>
            <a:ext cx="3176407"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nuôi      ưỡng</a:t>
            </a:r>
            <a:endParaRPr lang="en-US" sz="3600" i="1">
              <a:latin typeface="Arial-Rounded" pitchFamily="34" charset="0"/>
              <a:ea typeface="Arial-Rounded" pitchFamily="34" charset="0"/>
              <a:cs typeface="Arial-Rounded" pitchFamily="34" charset="0"/>
            </a:endParaRPr>
          </a:p>
        </p:txBody>
      </p:sp>
      <p:sp>
        <p:nvSpPr>
          <p:cNvPr id="43" name="TextBox 42"/>
          <p:cNvSpPr txBox="1"/>
          <p:nvPr/>
        </p:nvSpPr>
        <p:spPr>
          <a:xfrm>
            <a:off x="234632" y="1944410"/>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tờ     ấy</a:t>
            </a:r>
            <a:endParaRPr lang="en-US" sz="3600" i="1">
              <a:latin typeface="Arial-Rounded" pitchFamily="34" charset="0"/>
              <a:ea typeface="Arial-Rounded" pitchFamily="34" charset="0"/>
              <a:cs typeface="Arial-Rounded" pitchFamily="34" charset="0"/>
            </a:endParaRPr>
          </a:p>
        </p:txBody>
      </p:sp>
      <p:sp>
        <p:nvSpPr>
          <p:cNvPr id="67" name="Title 11"/>
          <p:cNvSpPr txBox="1">
            <a:spLocks/>
          </p:cNvSpPr>
          <p:nvPr/>
        </p:nvSpPr>
        <p:spPr>
          <a:xfrm>
            <a:off x="741525" y="1840121"/>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gi</a:t>
            </a:r>
          </a:p>
        </p:txBody>
      </p:sp>
      <p:sp>
        <p:nvSpPr>
          <p:cNvPr id="66" name="Title 11"/>
          <p:cNvSpPr txBox="1">
            <a:spLocks/>
          </p:cNvSpPr>
          <p:nvPr/>
        </p:nvSpPr>
        <p:spPr>
          <a:xfrm>
            <a:off x="1416567" y="121462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a:latin typeface="Arial-Rounded" pitchFamily="34" charset="0"/>
                <a:ea typeface="Arial-Rounded" pitchFamily="34" charset="0"/>
                <a:cs typeface="Arial-Rounded" pitchFamily="34" charset="0"/>
              </a:rPr>
              <a:t>d</a:t>
            </a:r>
          </a:p>
        </p:txBody>
      </p:sp>
      <p:sp>
        <p:nvSpPr>
          <p:cNvPr id="12" name="Title 11"/>
          <p:cNvSpPr>
            <a:spLocks noGrp="1"/>
          </p:cNvSpPr>
          <p:nvPr>
            <p:ph type="title"/>
          </p:nvPr>
        </p:nvSpPr>
        <p:spPr>
          <a:xfrm>
            <a:off x="1010551" y="600598"/>
            <a:ext cx="630969" cy="857250"/>
          </a:xfrm>
        </p:spPr>
        <p:txBody>
          <a:bodyPr>
            <a:normAutofit/>
          </a:bodyPr>
          <a:lstStyle/>
          <a:p>
            <a:r>
              <a:rPr lang="en-US" sz="3600">
                <a:latin typeface="Arial-Rounded" pitchFamily="34" charset="0"/>
                <a:ea typeface="Arial-Rounded" pitchFamily="34" charset="0"/>
                <a:cs typeface="Arial-Rounded" pitchFamily="34" charset="0"/>
              </a:rPr>
              <a:t>gi</a:t>
            </a: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49221" y="701384"/>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đôi     ày</a:t>
            </a:r>
            <a:endParaRPr lang="en-US" sz="3600" i="1">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gi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d?</a:t>
            </a: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78" y="85432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32" y="20973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543010" cy="646319"/>
          </a:xfrm>
          <a:prstGeom prst="rect">
            <a:avLst/>
          </a:prstGeom>
          <a:noFill/>
        </p:spPr>
        <p:txBody>
          <a:bodyPr wrap="square" lIns="91428" tIns="45714" rIns="91428" bIns="45714" rtlCol="0">
            <a:spAutoFit/>
          </a:bodyPr>
          <a:lstStyle/>
          <a:p>
            <a:pPr algn="just"/>
            <a:r>
              <a:rPr lang="en-US" sz="3600" b="1" dirty="0">
                <a:latin typeface="Arial-Rounded" pitchFamily="34" charset="0"/>
                <a:ea typeface="Arial-Rounded" pitchFamily="34" charset="0"/>
                <a:cs typeface="Arial-Rounded" pitchFamily="34" charset="0"/>
              </a:rPr>
              <a:t>b. </a:t>
            </a:r>
            <a:r>
              <a:rPr lang="en-US" sz="3600" b="1" i="1" dirty="0">
                <a:latin typeface="Arial-Rounded" pitchFamily="34" charset="0"/>
                <a:ea typeface="Arial-Rounded" pitchFamily="34" charset="0"/>
                <a:cs typeface="Arial-Rounded" pitchFamily="34" charset="0"/>
              </a:rPr>
              <a:t>ng </a:t>
            </a:r>
            <a:r>
              <a:rPr lang="en-US" sz="3600" b="1" dirty="0">
                <a:latin typeface="Arial-Rounded" pitchFamily="34" charset="0"/>
                <a:ea typeface="Arial-Rounded" pitchFamily="34" charset="0"/>
                <a:cs typeface="Arial-Rounded" pitchFamily="34" charset="0"/>
              </a:rPr>
              <a:t> hay </a:t>
            </a:r>
            <a:r>
              <a:rPr lang="en-US" sz="3600" b="1" i="1" dirty="0" err="1">
                <a:latin typeface="Arial-Rounded" pitchFamily="34" charset="0"/>
                <a:ea typeface="Arial-Rounded" pitchFamily="34" charset="0"/>
                <a:cs typeface="Arial-Rounded" pitchFamily="34" charset="0"/>
              </a:rPr>
              <a:t>ngh</a:t>
            </a:r>
            <a:r>
              <a:rPr lang="en-US" sz="3600" b="1" i="1" dirty="0">
                <a:latin typeface="Arial-Rounded" pitchFamily="34" charset="0"/>
                <a:ea typeface="Arial-Rounded" pitchFamily="34" charset="0"/>
                <a:cs typeface="Arial-Rounded" pitchFamily="34" charset="0"/>
              </a:rPr>
              <a:t>?</a:t>
            </a:r>
            <a:endParaRPr lang="en-US" sz="3600" b="1" dirty="0">
              <a:latin typeface="Arial-Rounded" pitchFamily="34" charset="0"/>
              <a:ea typeface="Arial-Rounded" pitchFamily="34" charset="0"/>
              <a:cs typeface="Arial-Rounded" pitchFamily="34" charset="0"/>
            </a:endParaRPr>
          </a:p>
        </p:txBody>
      </p:sp>
      <p:sp>
        <p:nvSpPr>
          <p:cNvPr id="46" name="TextBox 45"/>
          <p:cNvSpPr txBox="1"/>
          <p:nvPr/>
        </p:nvSpPr>
        <p:spPr>
          <a:xfrm>
            <a:off x="1280691" y="3357804"/>
            <a:ext cx="2260023" cy="646319"/>
          </a:xfrm>
          <a:prstGeom prst="rect">
            <a:avLst/>
          </a:prstGeom>
          <a:noFill/>
        </p:spPr>
        <p:txBody>
          <a:bodyPr wrap="square" lIns="91428" tIns="45714" rIns="91428" bIns="45714" rtlCol="0">
            <a:spAutoFit/>
          </a:bodyPr>
          <a:lstStyle/>
          <a:p>
            <a:pPr algn="just"/>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ày</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lễ</a:t>
            </a:r>
            <a:endParaRPr lang="en-US" sz="3600" i="1" dirty="0">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553" y="349395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Gắn thẻ từ chỉ người thân trong gia đình lên “Cây gia đình”</a:t>
            </a: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T</a:t>
              </a: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r</a:t>
              </a: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c</a:t>
              </a: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h</a:t>
              </a: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i</a:t>
              </a: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a:latin typeface="Arial-Rounded" pitchFamily="34" charset="0"/>
                <a:ea typeface="Arial-Rounded" pitchFamily="34" charset="0"/>
                <a:cs typeface="Arial-Rounded" pitchFamily="34" charset="0"/>
              </a:rPr>
              <a:t>Cây gia đình</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599</Words>
  <Application>Microsoft Office PowerPoint</Application>
  <PresentationFormat>On-screen Show (16:9)</PresentationFormat>
  <Paragraphs>76</Paragraphs>
  <Slides>12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Arial-Rounded</vt:lpstr>
      <vt:lpstr>Calibri</vt:lpstr>
      <vt:lpstr>HP001 4 hàng</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gi</vt:lpstr>
      <vt:lpstr>PowerPoint Presentation</vt:lpstr>
      <vt:lpstr>PowerPoint Presentation</vt:lpstr>
      <vt:lpstr>PowerPoint Presentation</vt:lpstr>
      <vt:lpstr>Thân chào quý thầy cô! Mình là Linh, GVTH tại Đà Nẵng Mình cho ra mắt bộ giáo án powerpoint Toán và TV 1 – sách KNTT từ tháng 12/2020 với sự đầu tư ý tưởng cũng như công nghệ thông tin hết sức độc đáo. Khi sử dụng ppt, thầy cô cần cài các font chữ nếu k giáo án mở ra sẽ nhảy lung tung, không đúng với bản gốc. Thao tác này là bắt buộc nhé thầy cô. Link tải font chữ: https://drive.google.com/drive/folders/1a7ijnegiRmqIhrQd-xc959pMSZgfUdJl?usp=sharing  Thầy cô sau khi đọc xong, tải font chữ về thì xóa powerpoint này đi và tải lại ppt mới về nhé! Để có trọn bộ giáo án, mời thầy cô liên hệ facebook chính chủ: https://www.facebook.com/nhilinh.phan/ Hoặc nhóm chia sẻ tài liệu: https://www.facebook.com/groups/443096903751589 Zalo: 0916604268  Thân thương!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169</cp:revision>
  <dcterms:created xsi:type="dcterms:W3CDTF">2020-12-08T15:48:47Z</dcterms:created>
  <dcterms:modified xsi:type="dcterms:W3CDTF">2023-02-15T03:00:45Z</dcterms:modified>
</cp:coreProperties>
</file>