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9" r:id="rId3"/>
  </p:sldMasterIdLst>
  <p:notesMasterIdLst>
    <p:notesMasterId r:id="rId16"/>
  </p:notesMasterIdLst>
  <p:sldIdLst>
    <p:sldId id="280" r:id="rId4"/>
    <p:sldId id="287" r:id="rId5"/>
    <p:sldId id="286" r:id="rId6"/>
    <p:sldId id="288" r:id="rId7"/>
    <p:sldId id="279" r:id="rId8"/>
    <p:sldId id="291" r:id="rId9"/>
    <p:sldId id="292" r:id="rId10"/>
    <p:sldId id="293" r:id="rId11"/>
    <p:sldId id="290" r:id="rId12"/>
    <p:sldId id="295" r:id="rId13"/>
    <p:sldId id="294"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10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14/02/2023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khác</a:t>
            </a:r>
            <a:r>
              <a:rPr lang="en-US" dirty="0"/>
              <a:t> </a:t>
            </a:r>
            <a:r>
              <a:rPr lang="en-US" dirty="0" err="1"/>
              <a:t>gọn</a:t>
            </a:r>
            <a:r>
              <a:rPr lang="en-US" dirty="0"/>
              <a:t> </a:t>
            </a:r>
            <a:r>
              <a:rPr lang="en-US" dirty="0" err="1"/>
              <a:t>hơn</a:t>
            </a:r>
            <a:r>
              <a:rPr lang="en-US" dirty="0"/>
              <a:t>: </a:t>
            </a:r>
            <a:r>
              <a:rPr lang="en-US" dirty="0" err="1"/>
              <a:t>Nhận</a:t>
            </a:r>
            <a:r>
              <a:rPr lang="en-US" dirty="0"/>
              <a:t> </a:t>
            </a:r>
            <a:r>
              <a:rPr lang="en-US" dirty="0" err="1"/>
              <a:t>thấy</a:t>
            </a:r>
            <a:r>
              <a:rPr lang="en-US" dirty="0"/>
              <a:t> chu vi </a:t>
            </a:r>
            <a:r>
              <a:rPr lang="en-US" dirty="0" err="1"/>
              <a:t>gấp</a:t>
            </a:r>
            <a:r>
              <a:rPr lang="en-US" dirty="0"/>
              <a:t> 8 </a:t>
            </a:r>
            <a:r>
              <a:rPr lang="en-US" dirty="0" err="1"/>
              <a:t>lần</a:t>
            </a:r>
            <a:r>
              <a:rPr lang="en-US" dirty="0"/>
              <a:t> </a:t>
            </a:r>
            <a:r>
              <a:rPr lang="en-US" dirty="0" err="1"/>
              <a:t>chiều</a:t>
            </a:r>
            <a:r>
              <a:rPr lang="en-US" dirty="0"/>
              <a:t> </a:t>
            </a:r>
            <a:r>
              <a:rPr lang="en-US" dirty="0" err="1"/>
              <a:t>rộng</a:t>
            </a:r>
            <a:r>
              <a:rPr lang="en-US" dirty="0"/>
              <a:t> </a:t>
            </a:r>
            <a:r>
              <a:rPr lang="en-US" dirty="0" err="1"/>
              <a:t>nên</a:t>
            </a:r>
            <a:r>
              <a:rPr lang="en-US" dirty="0"/>
              <a:t> chu vi </a:t>
            </a:r>
            <a:r>
              <a:rPr lang="en-US" dirty="0" err="1"/>
              <a:t>hcn</a:t>
            </a:r>
            <a:r>
              <a:rPr lang="en-US" dirty="0"/>
              <a:t> </a:t>
            </a:r>
            <a:r>
              <a:rPr lang="en-US" dirty="0" err="1"/>
              <a:t>là</a:t>
            </a:r>
            <a:r>
              <a:rPr lang="en-US" dirty="0"/>
              <a:t> 30 x 8 = 240 cm</a:t>
            </a:r>
          </a:p>
          <a:p>
            <a:r>
              <a:rPr lang="en-US" dirty="0" err="1"/>
              <a:t>Nên</a:t>
            </a:r>
            <a:r>
              <a:rPr lang="en-US" dirty="0"/>
              <a:t> </a:t>
            </a:r>
            <a:r>
              <a:rPr lang="en-US" dirty="0" err="1"/>
              <a:t>phân</a:t>
            </a:r>
            <a:r>
              <a:rPr lang="en-US" dirty="0"/>
              <a:t> </a:t>
            </a:r>
            <a:r>
              <a:rPr lang="en-US" dirty="0" err="1"/>
              <a:t>biệt</a:t>
            </a:r>
            <a:r>
              <a:rPr lang="en-US" dirty="0"/>
              <a:t> </a:t>
            </a:r>
            <a:r>
              <a:rPr lang="en-US" dirty="0" err="1"/>
              <a:t>rõ</a:t>
            </a:r>
            <a:r>
              <a:rPr lang="en-US" dirty="0"/>
              <a:t> chu vi </a:t>
            </a:r>
            <a:r>
              <a:rPr lang="en-US" dirty="0" err="1"/>
              <a:t>và</a:t>
            </a:r>
            <a:r>
              <a:rPr lang="en-US" dirty="0"/>
              <a:t> </a:t>
            </a:r>
            <a:r>
              <a:rPr lang="en-US" dirty="0" err="1"/>
              <a:t>diện</a:t>
            </a:r>
            <a:r>
              <a:rPr lang="en-US" dirty="0"/>
              <a:t> </a:t>
            </a:r>
            <a:r>
              <a:rPr lang="en-US" dirty="0" err="1"/>
              <a:t>tích</a:t>
            </a:r>
            <a:r>
              <a:rPr lang="en-US" dirty="0"/>
              <a:t> </a:t>
            </a:r>
            <a:r>
              <a:rPr lang="en-US" dirty="0" err="1"/>
              <a:t>để</a:t>
            </a:r>
            <a:r>
              <a:rPr lang="en-US" dirty="0"/>
              <a:t> </a:t>
            </a:r>
            <a:r>
              <a:rPr lang="en-US" dirty="0" err="1"/>
              <a:t>tránh</a:t>
            </a:r>
            <a:r>
              <a:rPr lang="en-US" dirty="0"/>
              <a:t> </a:t>
            </a:r>
            <a:r>
              <a:rPr lang="en-US" dirty="0" err="1"/>
              <a:t>hs</a:t>
            </a:r>
            <a:r>
              <a:rPr lang="en-US" dirty="0"/>
              <a:t> </a:t>
            </a:r>
            <a:r>
              <a:rPr lang="en-US" dirty="0" err="1"/>
              <a:t>bị</a:t>
            </a:r>
            <a:r>
              <a:rPr lang="en-US" dirty="0"/>
              <a:t> </a:t>
            </a:r>
            <a:r>
              <a:rPr lang="en-US" dirty="0" err="1"/>
              <a:t>nhầm</a:t>
            </a:r>
            <a:r>
              <a:rPr lang="en-US" dirty="0"/>
              <a:t> </a:t>
            </a:r>
            <a:r>
              <a:rPr lang="en-US" dirty="0" err="1"/>
              <a:t>khi</a:t>
            </a:r>
            <a:r>
              <a:rPr lang="en-US" dirty="0"/>
              <a:t> </a:t>
            </a:r>
            <a:r>
              <a:rPr lang="en-US" dirty="0" err="1"/>
              <a:t>làm</a:t>
            </a:r>
            <a:r>
              <a:rPr lang="en-US" dirty="0"/>
              <a:t> </a:t>
            </a:r>
            <a:r>
              <a:rPr lang="en-US" dirty="0" err="1"/>
              <a:t>bt.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t>
            </a:r>
            <a:r>
              <a:rPr lang="en-US" dirty="0" err="1"/>
              <a:t>hs</a:t>
            </a:r>
            <a:r>
              <a:rPr lang="en-US" dirty="0"/>
              <a:t> </a:t>
            </a:r>
            <a:r>
              <a:rPr lang="en-US" dirty="0" err="1"/>
              <a:t>xác</a:t>
            </a:r>
            <a:r>
              <a:rPr lang="en-US" dirty="0"/>
              <a:t> </a:t>
            </a:r>
            <a:r>
              <a:rPr lang="en-US" dirty="0" err="1"/>
              <a:t>định</a:t>
            </a:r>
            <a:r>
              <a:rPr lang="en-US" dirty="0"/>
              <a:t> </a:t>
            </a:r>
            <a:r>
              <a:rPr lang="en-US" dirty="0" err="1"/>
              <a:t>hàng</a:t>
            </a:r>
            <a:r>
              <a:rPr lang="en-US" dirty="0"/>
              <a:t> </a:t>
            </a:r>
            <a:r>
              <a:rPr lang="en-US" dirty="0" err="1"/>
              <a:t>rào</a:t>
            </a:r>
            <a:r>
              <a:rPr lang="en-US" dirty="0"/>
              <a:t> </a:t>
            </a:r>
            <a:r>
              <a:rPr lang="en-US" dirty="0" err="1"/>
              <a:t>nào</a:t>
            </a:r>
            <a:r>
              <a:rPr lang="en-US" dirty="0"/>
              <a:t> </a:t>
            </a:r>
            <a:r>
              <a:rPr lang="en-US" dirty="0" err="1"/>
              <a:t>nhiều</a:t>
            </a:r>
            <a:r>
              <a:rPr lang="en-US" dirty="0"/>
              <a:t> </a:t>
            </a:r>
            <a:r>
              <a:rPr lang="en-US" dirty="0" err="1"/>
              <a:t>khoảng</a:t>
            </a:r>
            <a:r>
              <a:rPr lang="en-US" dirty="0"/>
              <a:t> </a:t>
            </a:r>
            <a:r>
              <a:rPr lang="en-US" dirty="0" err="1"/>
              <a:t>cách</a:t>
            </a:r>
            <a:r>
              <a:rPr lang="en-US" dirty="0"/>
              <a:t> ( </a:t>
            </a:r>
            <a:r>
              <a:rPr lang="en-US" dirty="0" err="1"/>
              <a:t>khoảng</a:t>
            </a:r>
            <a:r>
              <a:rPr lang="en-US" dirty="0"/>
              <a:t> </a:t>
            </a:r>
            <a:r>
              <a:rPr lang="en-US" dirty="0" err="1"/>
              <a:t>cách</a:t>
            </a:r>
            <a:r>
              <a:rPr lang="en-US" dirty="0"/>
              <a:t> </a:t>
            </a:r>
            <a:r>
              <a:rPr lang="en-US" dirty="0" err="1"/>
              <a:t>giữa</a:t>
            </a:r>
            <a:r>
              <a:rPr lang="en-US" dirty="0"/>
              <a:t> 2 </a:t>
            </a:r>
            <a:r>
              <a:rPr lang="en-US" dirty="0" err="1"/>
              <a:t>cọc</a:t>
            </a:r>
            <a:r>
              <a:rPr lang="en-US" dirty="0"/>
              <a:t> </a:t>
            </a:r>
            <a:r>
              <a:rPr lang="en-US" dirty="0" err="1"/>
              <a:t>cạnh</a:t>
            </a:r>
            <a:r>
              <a:rPr lang="en-US" dirty="0"/>
              <a:t> </a:t>
            </a:r>
            <a:r>
              <a:rPr lang="en-US" dirty="0" err="1"/>
              <a:t>nhau</a:t>
            </a:r>
            <a:r>
              <a:rPr lang="en-US" dirty="0"/>
              <a:t>) </a:t>
            </a:r>
            <a:r>
              <a:rPr lang="en-US" dirty="0" err="1"/>
              <a:t>nhất</a:t>
            </a:r>
            <a:r>
              <a:rPr lang="en-US" dirty="0"/>
              <a:t>, </a:t>
            </a:r>
            <a:r>
              <a:rPr lang="en-US" dirty="0" err="1"/>
              <a:t>hàng</a:t>
            </a:r>
            <a:r>
              <a:rPr lang="en-US" dirty="0"/>
              <a:t> </a:t>
            </a:r>
            <a:r>
              <a:rPr lang="en-US" dirty="0" err="1"/>
              <a:t>rào</a:t>
            </a:r>
            <a:r>
              <a:rPr lang="en-US" dirty="0"/>
              <a:t> </a:t>
            </a:r>
            <a:r>
              <a:rPr lang="en-US" dirty="0" err="1"/>
              <a:t>nào</a:t>
            </a:r>
            <a:r>
              <a:rPr lang="en-US" dirty="0"/>
              <a:t> </a:t>
            </a:r>
            <a:r>
              <a:rPr lang="en-US" dirty="0" err="1"/>
              <a:t>ít</a:t>
            </a:r>
            <a:r>
              <a:rPr lang="en-US" dirty="0"/>
              <a:t> </a:t>
            </a:r>
            <a:r>
              <a:rPr lang="en-US" dirty="0" err="1"/>
              <a:t>khoảng</a:t>
            </a:r>
            <a:r>
              <a:rPr lang="en-US" dirty="0"/>
              <a:t> </a:t>
            </a:r>
            <a:r>
              <a:rPr lang="en-US" dirty="0" err="1"/>
              <a:t>cách</a:t>
            </a:r>
            <a:r>
              <a:rPr lang="en-US" dirty="0"/>
              <a:t> </a:t>
            </a:r>
            <a:r>
              <a:rPr lang="en-US" dirty="0" err="1"/>
              <a:t>nhất</a:t>
            </a:r>
            <a:r>
              <a:rPr lang="en-US" dirty="0"/>
              <a:t>. </a:t>
            </a:r>
            <a:r>
              <a:rPr lang="en-US" dirty="0" err="1"/>
              <a:t>Hàng</a:t>
            </a:r>
            <a:r>
              <a:rPr lang="en-US" dirty="0"/>
              <a:t> </a:t>
            </a:r>
            <a:r>
              <a:rPr lang="en-US" dirty="0" err="1"/>
              <a:t>rào</a:t>
            </a:r>
            <a:r>
              <a:rPr lang="en-US" dirty="0"/>
              <a:t> </a:t>
            </a:r>
            <a:r>
              <a:rPr lang="en-US" dirty="0" err="1"/>
              <a:t>nào</a:t>
            </a:r>
            <a:r>
              <a:rPr lang="en-US" dirty="0"/>
              <a:t> </a:t>
            </a:r>
            <a:r>
              <a:rPr lang="en-US" dirty="0" err="1"/>
              <a:t>nhiều</a:t>
            </a:r>
            <a:r>
              <a:rPr lang="en-US" dirty="0"/>
              <a:t> </a:t>
            </a:r>
            <a:r>
              <a:rPr lang="en-US" dirty="0" err="1"/>
              <a:t>khoảng</a:t>
            </a:r>
            <a:r>
              <a:rPr lang="en-US" dirty="0"/>
              <a:t> </a:t>
            </a:r>
            <a:r>
              <a:rPr lang="en-US" dirty="0" err="1"/>
              <a:t>cách</a:t>
            </a:r>
            <a:r>
              <a:rPr lang="en-US" dirty="0"/>
              <a:t> </a:t>
            </a:r>
            <a:r>
              <a:rPr lang="en-US" dirty="0" err="1"/>
              <a:t>nhất</a:t>
            </a:r>
            <a:r>
              <a:rPr lang="en-US" dirty="0"/>
              <a:t> </a:t>
            </a:r>
            <a:r>
              <a:rPr lang="en-US" dirty="0" err="1"/>
              <a:t>sẽ</a:t>
            </a:r>
            <a:r>
              <a:rPr lang="en-US" dirty="0"/>
              <a:t> </a:t>
            </a:r>
            <a:r>
              <a:rPr lang="en-US" dirty="0" err="1"/>
              <a:t>dài</a:t>
            </a:r>
            <a:r>
              <a:rPr lang="en-US" dirty="0"/>
              <a:t> </a:t>
            </a:r>
            <a:r>
              <a:rPr lang="en-US" dirty="0" err="1"/>
              <a:t>nhất</a:t>
            </a:r>
            <a:r>
              <a:rPr lang="en-US" dirty="0"/>
              <a:t>.</a:t>
            </a:r>
          </a:p>
          <a:p>
            <a:r>
              <a:rPr lang="en-US" dirty="0"/>
              <a:t> </a:t>
            </a:r>
            <a:r>
              <a:rPr lang="en-US" dirty="0" err="1"/>
              <a:t>cho</a:t>
            </a:r>
            <a:r>
              <a:rPr lang="en-US" dirty="0"/>
              <a:t> </a:t>
            </a:r>
            <a:r>
              <a:rPr lang="en-US" dirty="0" err="1"/>
              <a:t>hs</a:t>
            </a:r>
            <a:r>
              <a:rPr lang="en-US" dirty="0"/>
              <a:t> </a:t>
            </a:r>
            <a:r>
              <a:rPr lang="en-US" dirty="0" err="1"/>
              <a:t>vẽ</a:t>
            </a:r>
            <a:r>
              <a:rPr lang="en-US" dirty="0"/>
              <a:t> </a:t>
            </a:r>
            <a:r>
              <a:rPr lang="en-US" dirty="0" err="1"/>
              <a:t>mô</a:t>
            </a:r>
            <a:r>
              <a:rPr lang="en-US" dirty="0"/>
              <a:t> </a:t>
            </a:r>
            <a:r>
              <a:rPr lang="en-US" dirty="0" err="1"/>
              <a:t>hình</a:t>
            </a:r>
            <a:r>
              <a:rPr lang="en-US" dirty="0"/>
              <a:t> </a:t>
            </a:r>
            <a:r>
              <a:rPr lang="en-US" dirty="0" err="1"/>
              <a:t>các</a:t>
            </a:r>
            <a:r>
              <a:rPr lang="en-US" dirty="0"/>
              <a:t> </a:t>
            </a:r>
            <a:r>
              <a:rPr lang="en-US" dirty="0" err="1"/>
              <a:t>vườn</a:t>
            </a:r>
            <a:r>
              <a:rPr lang="en-US" dirty="0"/>
              <a:t> </a:t>
            </a:r>
            <a:r>
              <a:rPr lang="en-US" dirty="0" err="1"/>
              <a:t>hoa</a:t>
            </a:r>
            <a:r>
              <a:rPr lang="en-US" dirty="0"/>
              <a:t>: </a:t>
            </a:r>
            <a:r>
              <a:rPr lang="en-US" dirty="0" err="1"/>
              <a:t>coi</a:t>
            </a:r>
            <a:r>
              <a:rPr lang="en-US" dirty="0"/>
              <a:t> </a:t>
            </a:r>
            <a:r>
              <a:rPr lang="en-US" dirty="0" err="1"/>
              <a:t>từng</a:t>
            </a:r>
            <a:r>
              <a:rPr lang="en-US" dirty="0"/>
              <a:t> </a:t>
            </a:r>
            <a:r>
              <a:rPr lang="en-US" dirty="0" err="1"/>
              <a:t>cạnh</a:t>
            </a:r>
            <a:r>
              <a:rPr lang="en-US" dirty="0"/>
              <a:t> </a:t>
            </a:r>
            <a:r>
              <a:rPr lang="en-US" dirty="0" err="1"/>
              <a:t>của</a:t>
            </a:r>
            <a:r>
              <a:rPr lang="en-US" dirty="0"/>
              <a:t> </a:t>
            </a:r>
            <a:r>
              <a:rPr lang="en-US" dirty="0" err="1"/>
              <a:t>hàng</a:t>
            </a:r>
            <a:r>
              <a:rPr lang="en-US" dirty="0"/>
              <a:t> </a:t>
            </a:r>
            <a:r>
              <a:rPr lang="en-US" dirty="0" err="1"/>
              <a:t>rào</a:t>
            </a:r>
            <a:r>
              <a:rPr lang="en-US" dirty="0"/>
              <a:t> </a:t>
            </a:r>
            <a:r>
              <a:rPr lang="en-US" dirty="0" err="1"/>
              <a:t>như</a:t>
            </a:r>
            <a:r>
              <a:rPr lang="en-US" dirty="0"/>
              <a:t> 1 </a:t>
            </a:r>
            <a:r>
              <a:rPr lang="en-US" dirty="0" err="1"/>
              <a:t>đoạn</a:t>
            </a:r>
            <a:r>
              <a:rPr lang="en-US" dirty="0"/>
              <a:t> </a:t>
            </a:r>
            <a:r>
              <a:rPr lang="en-US" dirty="0" err="1"/>
              <a:t>thẳng</a:t>
            </a:r>
            <a:r>
              <a:rPr lang="en-US" dirty="0"/>
              <a:t>, </a:t>
            </a:r>
            <a:r>
              <a:rPr lang="en-US" dirty="0" err="1"/>
              <a:t>rồi</a:t>
            </a:r>
            <a:r>
              <a:rPr lang="en-US" dirty="0"/>
              <a:t> </a:t>
            </a:r>
            <a:r>
              <a:rPr lang="en-US" dirty="0" err="1"/>
              <a:t>tính</a:t>
            </a:r>
            <a:r>
              <a:rPr lang="en-US" dirty="0"/>
              <a:t> </a:t>
            </a:r>
            <a:r>
              <a:rPr lang="en-US" dirty="0" err="1"/>
              <a:t>số</a:t>
            </a:r>
            <a:r>
              <a:rPr lang="en-US" dirty="0"/>
              <a:t> </a:t>
            </a:r>
            <a:r>
              <a:rPr lang="en-US" dirty="0" err="1"/>
              <a:t>khoảng</a:t>
            </a:r>
            <a:r>
              <a:rPr lang="en-US" dirty="0"/>
              <a:t> </a:t>
            </a:r>
            <a:r>
              <a:rPr lang="en-US" dirty="0" err="1"/>
              <a:t>cách</a:t>
            </a:r>
            <a:r>
              <a:rPr lang="en-US" dirty="0"/>
              <a:t> ( </a:t>
            </a:r>
            <a:r>
              <a:rPr lang="en-US" dirty="0" err="1"/>
              <a:t>tương</a:t>
            </a:r>
            <a:r>
              <a:rPr lang="en-US" dirty="0"/>
              <a:t> </a:t>
            </a:r>
            <a:r>
              <a:rPr lang="en-US" dirty="0" err="1"/>
              <a:t>ứng</a:t>
            </a:r>
            <a:r>
              <a:rPr lang="en-US" dirty="0"/>
              <a:t>  </a:t>
            </a:r>
            <a:r>
              <a:rPr lang="en-US" dirty="0" err="1"/>
              <a:t>với</a:t>
            </a:r>
            <a:r>
              <a:rPr lang="en-US" dirty="0"/>
              <a:t> </a:t>
            </a:r>
            <a:r>
              <a:rPr lang="en-US" dirty="0" err="1"/>
              <a:t>số</a:t>
            </a:r>
            <a:r>
              <a:rPr lang="en-US" dirty="0"/>
              <a:t> </a:t>
            </a:r>
            <a:r>
              <a:rPr lang="en-US" dirty="0" err="1"/>
              <a:t>mét</a:t>
            </a:r>
            <a:r>
              <a:rPr lang="en-US" dirty="0"/>
              <a:t>) ở </a:t>
            </a:r>
            <a:r>
              <a:rPr lang="en-US" dirty="0" err="1"/>
              <a:t>từng</a:t>
            </a:r>
            <a:r>
              <a:rPr lang="en-US" dirty="0"/>
              <a:t> </a:t>
            </a:r>
            <a:r>
              <a:rPr lang="en-US" dirty="0" err="1"/>
              <a:t>cạnh</a:t>
            </a:r>
            <a:r>
              <a:rPr lang="en-US" dirty="0"/>
              <a:t> </a:t>
            </a:r>
            <a:r>
              <a:rPr lang="en-US" dirty="0" err="1"/>
              <a:t>của</a:t>
            </a:r>
            <a:r>
              <a:rPr lang="en-US" dirty="0"/>
              <a:t> </a:t>
            </a:r>
            <a:r>
              <a:rPr lang="en-US" dirty="0" err="1"/>
              <a:t>mỗi</a:t>
            </a:r>
            <a:r>
              <a:rPr lang="en-US" dirty="0"/>
              <a:t> </a:t>
            </a:r>
            <a:r>
              <a:rPr lang="en-US" dirty="0" err="1"/>
              <a:t>hàng</a:t>
            </a:r>
            <a:r>
              <a:rPr lang="en-US" dirty="0"/>
              <a:t> </a:t>
            </a:r>
            <a:r>
              <a:rPr lang="en-US" dirty="0" err="1"/>
              <a:t>rào</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F01838-8528-4EC0-9D52-54ACC315BBC6}" type="slidenum">
              <a:rPr lang="en-US" smtClean="0"/>
              <a:t>9</a:t>
            </a:fld>
            <a:endParaRPr lang="en-US"/>
          </a:p>
        </p:txBody>
      </p:sp>
    </p:spTree>
    <p:extLst>
      <p:ext uri="{BB962C8B-B14F-4D97-AF65-F5344CB8AC3E}">
        <p14:creationId xmlns:p14="http://schemas.microsoft.com/office/powerpoint/2010/main" val="152245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6835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7814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25675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2847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39026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4640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90033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332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511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61158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4457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06737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46538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14/02/2023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3518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11570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8745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58042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9414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35068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9285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9105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275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48648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511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9266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03773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05693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8806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7825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34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25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56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1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4.jp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12" name="Picture 11" descr="A picture containing shape&#10;&#10;Description automatically generated">
            <a:extLst>
              <a:ext uri="{FF2B5EF4-FFF2-40B4-BE49-F238E27FC236}">
                <a16:creationId xmlns:a16="http://schemas.microsoft.com/office/drawing/2014/main" id="{AEF5A1E5-1DB1-41C3-B789-2C4C3CA47A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315ED9E4-B2D7-464C-9B2D-472EBF0439C4}"/>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795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3" r:id="rId30"/>
    <p:sldLayoutId id="2147483734" r:id="rId31"/>
    <p:sldLayoutId id="2147483735" r:id="rId32"/>
    <p:sldLayoutId id="2147483736" r:id="rId33"/>
    <p:sldLayoutId id="2147483737" r:id="rId34"/>
    <p:sldLayoutId id="2147483738" r:id="rId35"/>
    <p:sldLayoutId id="2147483739"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5" y="3705225"/>
            <a:ext cx="4900423" cy="3152614"/>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TOÁN</a:t>
            </a:r>
            <a:endParaRPr kumimoji="0" lang="zh-CN" altLang="en-US"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4E512D1C-FADE-4965-A213-7EBC40B20B1E}"/>
              </a:ext>
            </a:extLst>
          </p:cNvPr>
          <p:cNvPicPr>
            <a:picLocks noChangeAspect="1"/>
          </p:cNvPicPr>
          <p:nvPr/>
        </p:nvPicPr>
        <p:blipFill>
          <a:blip r:embed="rId6"/>
          <a:stretch>
            <a:fillRect/>
          </a:stretch>
        </p:blipFill>
        <p:spPr>
          <a:xfrm>
            <a:off x="2978700" y="1964345"/>
            <a:ext cx="7815749" cy="2091109"/>
          </a:xfrm>
          <a:prstGeom prst="rect">
            <a:avLst/>
          </a:prstGeom>
        </p:spPr>
      </p:pic>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53AD05-90DF-CA96-350E-81E484D2150C}"/>
              </a:ext>
            </a:extLst>
          </p:cNvPr>
          <p:cNvSpPr txBox="1"/>
          <p:nvPr/>
        </p:nvSpPr>
        <p:spPr>
          <a:xfrm>
            <a:off x="2038904" y="2127652"/>
            <a:ext cx="8114191" cy="2308324"/>
          </a:xfrm>
          <a:prstGeom prst="rect">
            <a:avLst/>
          </a:prstGeom>
          <a:noFill/>
        </p:spPr>
        <p:txBody>
          <a:bodyPr wrap="square" rtlCol="0">
            <a:spAutoFit/>
          </a:bodyPr>
          <a:lstStyle/>
          <a:p>
            <a:pPr algn="just"/>
            <a:r>
              <a:rPr lang="en-US" sz="3600" dirty="0"/>
              <a:t>  </a:t>
            </a:r>
            <a:r>
              <a:rPr lang="en-US" sz="3600" dirty="0" err="1"/>
              <a:t>Với</a:t>
            </a:r>
            <a:r>
              <a:rPr lang="en-US" sz="3600" dirty="0"/>
              <a:t> </a:t>
            </a:r>
            <a:r>
              <a:rPr lang="en-US" sz="3600" dirty="0" err="1"/>
              <a:t>hàng</a:t>
            </a:r>
            <a:r>
              <a:rPr lang="en-US" sz="3600" dirty="0"/>
              <a:t> </a:t>
            </a:r>
            <a:r>
              <a:rPr lang="en-US" sz="3600" dirty="0" err="1"/>
              <a:t>rào</a:t>
            </a:r>
            <a:r>
              <a:rPr lang="en-US" sz="3600" dirty="0"/>
              <a:t> </a:t>
            </a:r>
            <a:r>
              <a:rPr lang="en-US" sz="3600" dirty="0" err="1"/>
              <a:t>dài</a:t>
            </a:r>
            <a:r>
              <a:rPr lang="en-US" sz="3600" dirty="0"/>
              <a:t> 24 m, </a:t>
            </a:r>
            <a:r>
              <a:rPr lang="en-US" sz="3600" dirty="0" err="1"/>
              <a:t>nên</a:t>
            </a:r>
            <a:r>
              <a:rPr lang="en-US" sz="3600" dirty="0"/>
              <a:t> </a:t>
            </a:r>
            <a:r>
              <a:rPr lang="en-US" sz="3600" dirty="0" err="1"/>
              <a:t>chọn</a:t>
            </a:r>
            <a:r>
              <a:rPr lang="en-US" sz="3600" dirty="0"/>
              <a:t> </a:t>
            </a:r>
            <a:r>
              <a:rPr lang="en-US" sz="3600" dirty="0" err="1"/>
              <a:t>rào</a:t>
            </a:r>
            <a:r>
              <a:rPr lang="en-US" sz="3600" dirty="0"/>
              <a:t> </a:t>
            </a:r>
            <a:r>
              <a:rPr lang="en-US" sz="3600" dirty="0" err="1"/>
              <a:t>mảnh</a:t>
            </a:r>
            <a:r>
              <a:rPr lang="en-US" sz="3600" dirty="0"/>
              <a:t> </a:t>
            </a:r>
            <a:r>
              <a:rPr lang="en-US" sz="3600" dirty="0" err="1"/>
              <a:t>vườn</a:t>
            </a:r>
            <a:r>
              <a:rPr lang="en-US" sz="3600" dirty="0"/>
              <a:t> </a:t>
            </a:r>
            <a:r>
              <a:rPr lang="en-US" sz="3600" dirty="0" err="1"/>
              <a:t>có</a:t>
            </a:r>
            <a:r>
              <a:rPr lang="en-US" sz="3600" dirty="0"/>
              <a:t> </a:t>
            </a:r>
            <a:r>
              <a:rPr lang="en-US" sz="3600" dirty="0" err="1"/>
              <a:t>các</a:t>
            </a:r>
            <a:r>
              <a:rPr lang="en-US" sz="3600" dirty="0"/>
              <a:t> </a:t>
            </a:r>
            <a:r>
              <a:rPr lang="en-US" sz="3600" dirty="0" err="1"/>
              <a:t>cạnh</a:t>
            </a:r>
            <a:r>
              <a:rPr lang="en-US" sz="3600" dirty="0"/>
              <a:t> </a:t>
            </a:r>
            <a:r>
              <a:rPr lang="en-US" sz="3600" dirty="0" err="1"/>
              <a:t>dài</a:t>
            </a:r>
            <a:r>
              <a:rPr lang="en-US" sz="3600" dirty="0"/>
              <a:t> bao </a:t>
            </a:r>
            <a:r>
              <a:rPr lang="en-US" sz="3600" dirty="0" err="1"/>
              <a:t>nhiêu</a:t>
            </a:r>
            <a:r>
              <a:rPr lang="en-US" sz="3600" dirty="0"/>
              <a:t> </a:t>
            </a:r>
            <a:r>
              <a:rPr lang="en-US" sz="3600" dirty="0" err="1"/>
              <a:t>để</a:t>
            </a:r>
            <a:r>
              <a:rPr lang="en-US" sz="3600" dirty="0"/>
              <a:t> </a:t>
            </a:r>
            <a:r>
              <a:rPr lang="en-US" sz="3600" dirty="0" err="1"/>
              <a:t>trồng</a:t>
            </a:r>
            <a:r>
              <a:rPr lang="en-US" sz="3600" dirty="0"/>
              <a:t> </a:t>
            </a:r>
            <a:r>
              <a:rPr lang="en-US" sz="3600" dirty="0" err="1"/>
              <a:t>được</a:t>
            </a:r>
            <a:r>
              <a:rPr lang="en-US" sz="3600" dirty="0"/>
              <a:t> </a:t>
            </a:r>
            <a:r>
              <a:rPr lang="en-US" sz="3600" dirty="0" err="1"/>
              <a:t>nhiều</a:t>
            </a:r>
            <a:r>
              <a:rPr lang="en-US" sz="3600" dirty="0"/>
              <a:t> </a:t>
            </a:r>
            <a:r>
              <a:rPr lang="en-US" sz="3600" dirty="0" err="1"/>
              <a:t>cây</a:t>
            </a:r>
            <a:r>
              <a:rPr lang="en-US" sz="3600" dirty="0"/>
              <a:t> </a:t>
            </a:r>
            <a:r>
              <a:rPr lang="en-US" sz="3600" dirty="0" err="1"/>
              <a:t>nhất</a:t>
            </a:r>
            <a:r>
              <a:rPr lang="en-US" sz="3600" dirty="0"/>
              <a:t>?</a:t>
            </a:r>
          </a:p>
          <a:p>
            <a:pPr algn="just"/>
            <a:endParaRPr lang="en-US" sz="3600" dirty="0"/>
          </a:p>
        </p:txBody>
      </p:sp>
      <p:pic>
        <p:nvPicPr>
          <p:cNvPr id="3" name="Picture 2">
            <a:extLst>
              <a:ext uri="{FF2B5EF4-FFF2-40B4-BE49-F238E27FC236}">
                <a16:creationId xmlns:a16="http://schemas.microsoft.com/office/drawing/2014/main" id="{C0DF3C54-2938-8779-A768-8F2B782D3F34}"/>
              </a:ext>
            </a:extLst>
          </p:cNvPr>
          <p:cNvPicPr>
            <a:picLocks noChangeAspect="1"/>
          </p:cNvPicPr>
          <p:nvPr/>
        </p:nvPicPr>
        <p:blipFill>
          <a:blip r:embed="rId2">
            <a:clrChange>
              <a:clrFrom>
                <a:srgbClr val="F5F5F5"/>
              </a:clrFrom>
              <a:clrTo>
                <a:srgbClr val="F5F5F5">
                  <a:alpha val="0"/>
                </a:srgbClr>
              </a:clrTo>
            </a:clrChange>
          </a:blip>
          <a:stretch>
            <a:fillRect/>
          </a:stretch>
        </p:blipFill>
        <p:spPr>
          <a:xfrm>
            <a:off x="0" y="333652"/>
            <a:ext cx="2649245" cy="2649245"/>
          </a:xfrm>
          <a:prstGeom prst="rect">
            <a:avLst/>
          </a:prstGeom>
        </p:spPr>
      </p:pic>
      <p:sp>
        <p:nvSpPr>
          <p:cNvPr id="4" name="Rounded Rectangle 20">
            <a:extLst>
              <a:ext uri="{FF2B5EF4-FFF2-40B4-BE49-F238E27FC236}">
                <a16:creationId xmlns:a16="http://schemas.microsoft.com/office/drawing/2014/main" id="{BA2680E5-AB36-F753-360A-C7874CD3AE4D}"/>
              </a:ext>
            </a:extLst>
          </p:cNvPr>
          <p:cNvSpPr/>
          <p:nvPr/>
        </p:nvSpPr>
        <p:spPr>
          <a:xfrm>
            <a:off x="2649245" y="1054143"/>
            <a:ext cx="3057525" cy="604131"/>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algn="ctr">
              <a:defRPr/>
            </a:pPr>
            <a:r>
              <a:rPr lang="en-US" sz="3600" b="1" kern="0" dirty="0" err="1">
                <a:solidFill>
                  <a:srgbClr val="C00000"/>
                </a:solidFill>
                <a:latin typeface="Calibri" panose="020F0502020204030204"/>
              </a:rPr>
              <a:t>Đố</a:t>
            </a:r>
            <a:r>
              <a:rPr lang="en-US" sz="3600" b="1" kern="0" dirty="0">
                <a:solidFill>
                  <a:srgbClr val="C00000"/>
                </a:solidFill>
                <a:latin typeface="Calibri" panose="020F0502020204030204"/>
              </a:rPr>
              <a:t> </a:t>
            </a:r>
            <a:r>
              <a:rPr lang="en-US" sz="3600" b="1" kern="0" dirty="0" err="1">
                <a:solidFill>
                  <a:srgbClr val="C00000"/>
                </a:solidFill>
                <a:latin typeface="Calibri" panose="020F0502020204030204"/>
              </a:rPr>
              <a:t>em</a:t>
            </a:r>
            <a:r>
              <a:rPr lang="en-US" sz="3600" b="1" kern="0" dirty="0">
                <a:solidFill>
                  <a:srgbClr val="C00000"/>
                </a:solidFill>
                <a:latin typeface="Calibri" panose="020F0502020204030204"/>
              </a:rPr>
              <a:t>?</a:t>
            </a:r>
          </a:p>
        </p:txBody>
      </p:sp>
      <p:sp>
        <p:nvSpPr>
          <p:cNvPr id="5" name="TextBox 4">
            <a:extLst>
              <a:ext uri="{FF2B5EF4-FFF2-40B4-BE49-F238E27FC236}">
                <a16:creationId xmlns:a16="http://schemas.microsoft.com/office/drawing/2014/main" id="{759732B7-E9D7-4107-9967-E5D0ECEC1704}"/>
              </a:ext>
            </a:extLst>
          </p:cNvPr>
          <p:cNvSpPr txBox="1"/>
          <p:nvPr/>
        </p:nvSpPr>
        <p:spPr>
          <a:xfrm>
            <a:off x="2038903" y="4216024"/>
            <a:ext cx="8114191" cy="2862322"/>
          </a:xfrm>
          <a:prstGeom prst="rect">
            <a:avLst/>
          </a:prstGeom>
          <a:noFill/>
        </p:spPr>
        <p:txBody>
          <a:bodyPr wrap="square" rtlCol="0">
            <a:spAutoFit/>
          </a:bodyPr>
          <a:lstStyle/>
          <a:p>
            <a:pPr algn="just"/>
            <a:r>
              <a:rPr lang="en-US" sz="3600" dirty="0">
                <a:solidFill>
                  <a:srgbClr val="002060"/>
                </a:solidFill>
              </a:rPr>
              <a:t>  </a:t>
            </a:r>
            <a:r>
              <a:rPr lang="en-US" sz="3600" u="sng" dirty="0" err="1">
                <a:solidFill>
                  <a:srgbClr val="002060"/>
                </a:solidFill>
              </a:rPr>
              <a:t>Trả</a:t>
            </a:r>
            <a:r>
              <a:rPr lang="en-US" sz="3600" u="sng" dirty="0">
                <a:solidFill>
                  <a:srgbClr val="002060"/>
                </a:solidFill>
              </a:rPr>
              <a:t> </a:t>
            </a:r>
            <a:r>
              <a:rPr lang="en-US" sz="3600" u="sng" dirty="0" err="1">
                <a:solidFill>
                  <a:srgbClr val="002060"/>
                </a:solidFill>
              </a:rPr>
              <a:t>lời</a:t>
            </a:r>
            <a:r>
              <a:rPr lang="en-US" sz="3600" u="sng" dirty="0">
                <a:solidFill>
                  <a:srgbClr val="002060"/>
                </a:solidFill>
              </a:rPr>
              <a:t>:</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hàng</a:t>
            </a:r>
            <a:r>
              <a:rPr lang="en-US" sz="3600" dirty="0">
                <a:solidFill>
                  <a:srgbClr val="002060"/>
                </a:solidFill>
              </a:rPr>
              <a:t> </a:t>
            </a:r>
            <a:r>
              <a:rPr lang="en-US" sz="3600" dirty="0" err="1">
                <a:solidFill>
                  <a:srgbClr val="002060"/>
                </a:solidFill>
              </a:rPr>
              <a:t>rào</a:t>
            </a:r>
            <a:r>
              <a:rPr lang="en-US" sz="3600" dirty="0">
                <a:solidFill>
                  <a:srgbClr val="002060"/>
                </a:solidFill>
              </a:rPr>
              <a:t> </a:t>
            </a:r>
            <a:r>
              <a:rPr lang="en-US" sz="3600" dirty="0" err="1">
                <a:solidFill>
                  <a:srgbClr val="002060"/>
                </a:solidFill>
              </a:rPr>
              <a:t>dài</a:t>
            </a:r>
            <a:r>
              <a:rPr lang="en-US" sz="3600" dirty="0">
                <a:solidFill>
                  <a:srgbClr val="002060"/>
                </a:solidFill>
              </a:rPr>
              <a:t> 24 m, </a:t>
            </a:r>
            <a:r>
              <a:rPr lang="en-US" sz="3600" dirty="0" err="1">
                <a:solidFill>
                  <a:srgbClr val="002060"/>
                </a:solidFill>
              </a:rPr>
              <a:t>nên</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rào</a:t>
            </a:r>
            <a:r>
              <a:rPr lang="en-US" sz="3600" dirty="0">
                <a:solidFill>
                  <a:srgbClr val="002060"/>
                </a:solidFill>
              </a:rPr>
              <a:t> </a:t>
            </a:r>
            <a:r>
              <a:rPr lang="en-US" sz="3600" dirty="0" err="1">
                <a:solidFill>
                  <a:srgbClr val="002060"/>
                </a:solidFill>
              </a:rPr>
              <a:t>mảnh</a:t>
            </a:r>
            <a:r>
              <a:rPr lang="en-US" sz="3600" dirty="0">
                <a:solidFill>
                  <a:srgbClr val="002060"/>
                </a:solidFill>
              </a:rPr>
              <a:t> </a:t>
            </a:r>
            <a:r>
              <a:rPr lang="en-US" sz="3600" dirty="0" err="1">
                <a:solidFill>
                  <a:srgbClr val="002060"/>
                </a:solidFill>
              </a:rPr>
              <a:t>vườn</a:t>
            </a:r>
            <a:r>
              <a:rPr lang="en-US" sz="3600" dirty="0">
                <a:solidFill>
                  <a:srgbClr val="002060"/>
                </a:solidFill>
              </a:rPr>
              <a:t> </a:t>
            </a:r>
            <a:r>
              <a:rPr lang="en-US" sz="3600" dirty="0" err="1">
                <a:solidFill>
                  <a:srgbClr val="002060"/>
                </a:solidFill>
              </a:rPr>
              <a:t>hình</a:t>
            </a:r>
            <a:r>
              <a:rPr lang="en-US" sz="3600" dirty="0">
                <a:solidFill>
                  <a:srgbClr val="002060"/>
                </a:solidFill>
              </a:rPr>
              <a:t> </a:t>
            </a:r>
            <a:r>
              <a:rPr lang="en-US" sz="3600" dirty="0" err="1">
                <a:solidFill>
                  <a:srgbClr val="002060"/>
                </a:solidFill>
              </a:rPr>
              <a:t>vuông</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cạnh</a:t>
            </a:r>
            <a:r>
              <a:rPr lang="en-US" sz="3600" dirty="0">
                <a:solidFill>
                  <a:srgbClr val="002060"/>
                </a:solidFill>
              </a:rPr>
              <a:t> </a:t>
            </a:r>
            <a:r>
              <a:rPr lang="en-US" sz="3600" dirty="0" err="1">
                <a:solidFill>
                  <a:srgbClr val="002060"/>
                </a:solidFill>
              </a:rPr>
              <a:t>là</a:t>
            </a:r>
            <a:r>
              <a:rPr lang="en-US" sz="3600" dirty="0">
                <a:solidFill>
                  <a:srgbClr val="002060"/>
                </a:solidFill>
              </a:rPr>
              <a:t> </a:t>
            </a:r>
            <a:r>
              <a:rPr lang="en-US" sz="3600" b="1" dirty="0">
                <a:solidFill>
                  <a:srgbClr val="C00000"/>
                </a:solidFill>
              </a:rPr>
              <a:t>6 m</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trồng</a:t>
            </a:r>
            <a:r>
              <a:rPr lang="en-US" sz="3600" dirty="0">
                <a:solidFill>
                  <a:srgbClr val="002060"/>
                </a:solidFill>
              </a:rPr>
              <a:t> </a:t>
            </a:r>
            <a:r>
              <a:rPr lang="en-US" sz="3600" dirty="0" err="1">
                <a:solidFill>
                  <a:srgbClr val="002060"/>
                </a:solidFill>
              </a:rPr>
              <a:t>được</a:t>
            </a:r>
            <a:r>
              <a:rPr lang="en-US" sz="3600" dirty="0">
                <a:solidFill>
                  <a:srgbClr val="002060"/>
                </a:solidFill>
              </a:rPr>
              <a:t> </a:t>
            </a:r>
            <a:r>
              <a:rPr lang="en-US" sz="3600" dirty="0" err="1">
                <a:solidFill>
                  <a:srgbClr val="002060"/>
                </a:solidFill>
              </a:rPr>
              <a:t>nhiều</a:t>
            </a:r>
            <a:r>
              <a:rPr lang="en-US" sz="3600" dirty="0">
                <a:solidFill>
                  <a:srgbClr val="002060"/>
                </a:solidFill>
              </a:rPr>
              <a:t> </a:t>
            </a:r>
            <a:r>
              <a:rPr lang="en-US" sz="3600" dirty="0" err="1">
                <a:solidFill>
                  <a:srgbClr val="002060"/>
                </a:solidFill>
              </a:rPr>
              <a:t>cây</a:t>
            </a:r>
            <a:r>
              <a:rPr lang="en-US" sz="3600" dirty="0">
                <a:solidFill>
                  <a:srgbClr val="002060"/>
                </a:solidFill>
              </a:rPr>
              <a:t> </a:t>
            </a:r>
            <a:r>
              <a:rPr lang="en-US" sz="3600" dirty="0" err="1">
                <a:solidFill>
                  <a:srgbClr val="002060"/>
                </a:solidFill>
              </a:rPr>
              <a:t>nhất</a:t>
            </a:r>
            <a:r>
              <a:rPr lang="en-US" sz="3600" dirty="0">
                <a:solidFill>
                  <a:srgbClr val="002060"/>
                </a:solidFill>
              </a:rPr>
              <a:t>.</a:t>
            </a:r>
          </a:p>
          <a:p>
            <a:pPr algn="just"/>
            <a:endParaRPr lang="en-US" sz="3600" dirty="0">
              <a:solidFill>
                <a:srgbClr val="002060"/>
              </a:solidFill>
            </a:endParaRPr>
          </a:p>
        </p:txBody>
      </p:sp>
    </p:spTree>
    <p:extLst>
      <p:ext uri="{BB962C8B-B14F-4D97-AF65-F5344CB8AC3E}">
        <p14:creationId xmlns:p14="http://schemas.microsoft.com/office/powerpoint/2010/main" val="32530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16C97B4-49FD-4996-ABD2-5DE94D43628A}"/>
              </a:ext>
            </a:extLst>
          </p:cNvPr>
          <p:cNvSpPr txBox="1"/>
          <p:nvPr/>
        </p:nvSpPr>
        <p:spPr>
          <a:xfrm>
            <a:off x="2745824" y="587589"/>
            <a:ext cx="715754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cầu</a:t>
            </a:r>
            <a:r>
              <a:rPr kumimoji="0" lang="en-US" sz="6600" b="0" i="0" u="none" strike="noStrike" kern="1200" cap="none" spc="0" normalizeH="0" baseline="0" noProof="0" dirty="0">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cần</a:t>
            </a:r>
            <a:r>
              <a:rPr kumimoji="0" lang="en-US" sz="6600" b="0" i="0" u="none" strike="noStrike" kern="1200" cap="none" spc="0" normalizeH="0" baseline="0" noProof="0" dirty="0">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đạt</a:t>
            </a:r>
            <a:endParaRPr kumimoji="0" lang="en-US" sz="6600" b="0" i="0" u="none" strike="noStrike" kern="1200" cap="none" spc="0" normalizeH="0" baseline="0" noProof="0" dirty="0">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72BD6C57-B099-430E-AE48-B0E3847E3C1D}"/>
              </a:ext>
            </a:extLst>
          </p:cNvPr>
          <p:cNvGrpSpPr/>
          <p:nvPr/>
        </p:nvGrpSpPr>
        <p:grpSpPr>
          <a:xfrm>
            <a:off x="1650124" y="2249212"/>
            <a:ext cx="9727324" cy="4018238"/>
            <a:chOff x="1650124" y="2144110"/>
            <a:chExt cx="9727324" cy="2017987"/>
          </a:xfrm>
        </p:grpSpPr>
        <p:sp>
          <p:nvSpPr>
            <p:cNvPr id="36" name="Rectangle: Rounded Corners 35">
              <a:extLst>
                <a:ext uri="{FF2B5EF4-FFF2-40B4-BE49-F238E27FC236}">
                  <a16:creationId xmlns:a16="http://schemas.microsoft.com/office/drawing/2014/main" id="{2BC2C8E6-2033-45D4-B7CD-F419D4B253F8}"/>
                </a:ext>
              </a:extLst>
            </p:cNvPr>
            <p:cNvSpPr/>
            <p:nvPr/>
          </p:nvSpPr>
          <p:spPr>
            <a:xfrm>
              <a:off x="1650124" y="2144110"/>
              <a:ext cx="9727324" cy="2017987"/>
            </a:xfrm>
            <a:prstGeom prst="roundRect">
              <a:avLst/>
            </a:prstGeom>
            <a:solidFill>
              <a:srgbClr val="FFFDF7"/>
            </a:solid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7" name="Rectangle: Rounded Corners 36">
              <a:extLst>
                <a:ext uri="{FF2B5EF4-FFF2-40B4-BE49-F238E27FC236}">
                  <a16:creationId xmlns:a16="http://schemas.microsoft.com/office/drawing/2014/main" id="{DC5B9DB0-E992-42CC-AD9F-61A0285077AB}"/>
                </a:ext>
              </a:extLst>
            </p:cNvPr>
            <p:cNvSpPr/>
            <p:nvPr/>
          </p:nvSpPr>
          <p:spPr>
            <a:xfrm>
              <a:off x="1765737" y="2228193"/>
              <a:ext cx="9532884" cy="1828799"/>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sp>
        <p:nvSpPr>
          <p:cNvPr id="38" name="TextBox 37">
            <a:extLst>
              <a:ext uri="{FF2B5EF4-FFF2-40B4-BE49-F238E27FC236}">
                <a16:creationId xmlns:a16="http://schemas.microsoft.com/office/drawing/2014/main" id="{347FBDD9-33D4-4F20-B819-8E290B7F2376}"/>
              </a:ext>
            </a:extLst>
          </p:cNvPr>
          <p:cNvSpPr txBox="1"/>
          <p:nvPr/>
        </p:nvSpPr>
        <p:spPr>
          <a:xfrm>
            <a:off x="2295525" y="2588289"/>
            <a:ext cx="8627346" cy="3244158"/>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Arial"/>
                <a:cs typeface="+mn-cs"/>
              </a:rPr>
              <a:t>Tính được chu vi hình tam giác, hình tứ giác, hình chữ nhật, hình vuông khi biết độ dài các cạnh. </a:t>
            </a:r>
            <a:endParaRPr kumimoji="0" lang="en-US" sz="2800" b="0" i="0" u="none" strike="noStrike" kern="1200" cap="none" spc="0" normalizeH="0" baseline="0" noProof="0" dirty="0">
              <a:ln>
                <a:noFill/>
              </a:ln>
              <a:solidFill>
                <a:prstClr val="black"/>
              </a:solidFill>
              <a:effectLst/>
              <a:uLnTx/>
              <a:uFillTx/>
              <a:latin typeface="Arial"/>
              <a:cs typeface="+mn-cs"/>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Arial"/>
                <a:cs typeface="+mn-cs"/>
              </a:rPr>
              <a:t>Tính được diện tích hình chữ nhật, hình vuông.</a:t>
            </a:r>
            <a:endParaRPr kumimoji="0" lang="en-US" sz="2800" b="0" i="0" u="none" strike="noStrike" kern="1200" cap="none" spc="0" normalizeH="0" baseline="0" noProof="0" dirty="0">
              <a:ln>
                <a:noFill/>
              </a:ln>
              <a:solidFill>
                <a:prstClr val="black"/>
              </a:solidFill>
              <a:effectLst/>
              <a:uLnTx/>
              <a:uFillTx/>
              <a:latin typeface="Arial"/>
              <a:cs typeface="+mn-cs"/>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Arial"/>
                <a:cs typeface="+mn-cs"/>
              </a:rPr>
              <a:t>Giải quyết được một số tình huống thực tế liên quan đến chu vi, diện tích các hình đã học.</a:t>
            </a:r>
          </a:p>
        </p:txBody>
      </p:sp>
      <p:pic>
        <p:nvPicPr>
          <p:cNvPr id="40" name="Picture 39">
            <a:extLst>
              <a:ext uri="{FF2B5EF4-FFF2-40B4-BE49-F238E27FC236}">
                <a16:creationId xmlns:a16="http://schemas.microsoft.com/office/drawing/2014/main" id="{111EDA1C-87CE-467B-8008-B1B373494A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6094" r="93125">
                        <a14:foregroundMark x1="35313" y1="40469" x2="54063" y2="62500"/>
                        <a14:foregroundMark x1="54063" y1="62500" x2="54063" y2="62500"/>
                        <a14:foregroundMark x1="7656" y1="40469" x2="9531" y2="62031"/>
                        <a14:foregroundMark x1="24375" y1="16563" x2="24844" y2="31875"/>
                        <a14:foregroundMark x1="39688" y1="31406" x2="48750" y2="31875"/>
                        <a14:foregroundMark x1="77500" y1="15156" x2="62187" y2="27031"/>
                        <a14:foregroundMark x1="71719" y1="22813" x2="90938" y2="48125"/>
                        <a14:foregroundMark x1="90469" y1="66875" x2="93281" y2="56250"/>
                        <a14:foregroundMark x1="65625" y1="83594" x2="60781" y2="92656"/>
                        <a14:foregroundMark x1="9063" y1="42969" x2="6094" y2="56875"/>
                      </a14:backgroundRemoval>
                    </a14:imgEffect>
                  </a14:imgLayer>
                </a14:imgProps>
              </a:ext>
              <a:ext uri="{28A0092B-C50C-407E-A947-70E740481C1C}">
                <a14:useLocalDpi xmlns:a14="http://schemas.microsoft.com/office/drawing/2010/main" val="0"/>
              </a:ext>
            </a:extLst>
          </a:blip>
          <a:srcRect/>
          <a:stretch/>
        </p:blipFill>
        <p:spPr>
          <a:xfrm>
            <a:off x="610913" y="1328802"/>
            <a:ext cx="2194035" cy="2194035"/>
          </a:xfrm>
          <a:prstGeom prst="rect">
            <a:avLst/>
          </a:prstGeom>
        </p:spPr>
      </p:pic>
    </p:spTree>
    <p:extLst>
      <p:ext uri="{BB962C8B-B14F-4D97-AF65-F5344CB8AC3E}">
        <p14:creationId xmlns:p14="http://schemas.microsoft.com/office/powerpoint/2010/main" val="411234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16C97B4-49FD-4996-ABD2-5DE94D43628A}"/>
              </a:ext>
            </a:extLst>
          </p:cNvPr>
          <p:cNvSpPr txBox="1"/>
          <p:nvPr/>
        </p:nvSpPr>
        <p:spPr>
          <a:xfrm>
            <a:off x="2745824" y="587589"/>
            <a:ext cx="7157544" cy="1107996"/>
          </a:xfrm>
          <a:prstGeom prst="rect">
            <a:avLst/>
          </a:prstGeom>
          <a:noFill/>
        </p:spPr>
        <p:txBody>
          <a:bodyPr wrap="square">
            <a:spAutoFit/>
          </a:bodyPr>
          <a:lstStyle/>
          <a:p>
            <a:pPr algn="ct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Yêu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cần</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đạt</a:t>
            </a:r>
            <a:endPar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72BD6C57-B099-430E-AE48-B0E3847E3C1D}"/>
              </a:ext>
            </a:extLst>
          </p:cNvPr>
          <p:cNvGrpSpPr/>
          <p:nvPr/>
        </p:nvGrpSpPr>
        <p:grpSpPr>
          <a:xfrm>
            <a:off x="1650124" y="2249212"/>
            <a:ext cx="9727324" cy="4018238"/>
            <a:chOff x="1650124" y="2144110"/>
            <a:chExt cx="9727324" cy="2017987"/>
          </a:xfrm>
        </p:grpSpPr>
        <p:sp>
          <p:nvSpPr>
            <p:cNvPr id="36" name="Rectangle: Rounded Corners 35">
              <a:extLst>
                <a:ext uri="{FF2B5EF4-FFF2-40B4-BE49-F238E27FC236}">
                  <a16:creationId xmlns:a16="http://schemas.microsoft.com/office/drawing/2014/main" id="{2BC2C8E6-2033-45D4-B7CD-F419D4B253F8}"/>
                </a:ext>
              </a:extLst>
            </p:cNvPr>
            <p:cNvSpPr/>
            <p:nvPr/>
          </p:nvSpPr>
          <p:spPr>
            <a:xfrm>
              <a:off x="1650124" y="2144110"/>
              <a:ext cx="9727324" cy="2017987"/>
            </a:xfrm>
            <a:prstGeom prst="roundRect">
              <a:avLst/>
            </a:prstGeom>
            <a:solidFill>
              <a:srgbClr val="FFFDF7"/>
            </a:solid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id="{DC5B9DB0-E992-42CC-AD9F-61A0285077AB}"/>
                </a:ext>
              </a:extLst>
            </p:cNvPr>
            <p:cNvSpPr/>
            <p:nvPr/>
          </p:nvSpPr>
          <p:spPr>
            <a:xfrm>
              <a:off x="1765737" y="2228193"/>
              <a:ext cx="9532884" cy="1828799"/>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8" name="TextBox 37">
            <a:extLst>
              <a:ext uri="{FF2B5EF4-FFF2-40B4-BE49-F238E27FC236}">
                <a16:creationId xmlns:a16="http://schemas.microsoft.com/office/drawing/2014/main" id="{347FBDD9-33D4-4F20-B819-8E290B7F2376}"/>
              </a:ext>
            </a:extLst>
          </p:cNvPr>
          <p:cNvSpPr txBox="1"/>
          <p:nvPr/>
        </p:nvSpPr>
        <p:spPr>
          <a:xfrm>
            <a:off x="2295525" y="2588289"/>
            <a:ext cx="8627346" cy="324415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2800" dirty="0"/>
              <a:t>Tính được chu vi hình tam giác, hình tứ giác, hình chữ nhật, hình vuông khi biết độ dài các cạnh. </a:t>
            </a:r>
            <a:endParaRPr lang="en-US" sz="2800" dirty="0"/>
          </a:p>
          <a:p>
            <a:pPr marL="457200" indent="-457200" algn="just">
              <a:lnSpc>
                <a:spcPct val="150000"/>
              </a:lnSpc>
              <a:buFont typeface="Arial" panose="020B0604020202020204" pitchFamily="34" charset="0"/>
              <a:buChar char="•"/>
            </a:pPr>
            <a:r>
              <a:rPr lang="vi-VN" sz="2800" dirty="0"/>
              <a:t>Tính được diện tích hình chữ nhật, hình vuông.</a:t>
            </a:r>
            <a:endParaRPr lang="en-US" sz="2800" dirty="0"/>
          </a:p>
          <a:p>
            <a:pPr marL="457200" indent="-457200" algn="just">
              <a:lnSpc>
                <a:spcPct val="150000"/>
              </a:lnSpc>
              <a:buFont typeface="Arial" panose="020B0604020202020204" pitchFamily="34" charset="0"/>
              <a:buChar char="•"/>
            </a:pPr>
            <a:r>
              <a:rPr lang="vi-VN" sz="2800" dirty="0"/>
              <a:t>Giải quyết được một số tình huống thực tế liên quan đến chu vi, diện tích các hình đã học.</a:t>
            </a:r>
          </a:p>
        </p:txBody>
      </p:sp>
      <p:pic>
        <p:nvPicPr>
          <p:cNvPr id="40" name="Picture 39">
            <a:extLst>
              <a:ext uri="{FF2B5EF4-FFF2-40B4-BE49-F238E27FC236}">
                <a16:creationId xmlns:a16="http://schemas.microsoft.com/office/drawing/2014/main" id="{111EDA1C-87CE-467B-8008-B1B373494A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6094" r="93125">
                        <a14:foregroundMark x1="35313" y1="40469" x2="54063" y2="62500"/>
                        <a14:foregroundMark x1="54063" y1="62500" x2="54063" y2="62500"/>
                        <a14:foregroundMark x1="7656" y1="40469" x2="9531" y2="62031"/>
                        <a14:foregroundMark x1="24375" y1="16563" x2="24844" y2="31875"/>
                        <a14:foregroundMark x1="39688" y1="31406" x2="48750" y2="31875"/>
                        <a14:foregroundMark x1="77500" y1="15156" x2="62187" y2="27031"/>
                        <a14:foregroundMark x1="71719" y1="22813" x2="90938" y2="48125"/>
                        <a14:foregroundMark x1="90469" y1="66875" x2="93281" y2="56250"/>
                        <a14:foregroundMark x1="65625" y1="83594" x2="60781" y2="92656"/>
                        <a14:foregroundMark x1="9063" y1="42969" x2="6094" y2="56875"/>
                      </a14:backgroundRemoval>
                    </a14:imgEffect>
                  </a14:imgLayer>
                </a14:imgProps>
              </a:ext>
              <a:ext uri="{28A0092B-C50C-407E-A947-70E740481C1C}">
                <a14:useLocalDpi xmlns:a14="http://schemas.microsoft.com/office/drawing/2010/main" val="0"/>
              </a:ext>
            </a:extLst>
          </a:blip>
          <a:srcRect/>
          <a:stretch/>
        </p:blipFill>
        <p:spPr>
          <a:xfrm>
            <a:off x="610913" y="1328802"/>
            <a:ext cx="2194035" cy="2194035"/>
          </a:xfrm>
          <a:prstGeom prst="rect">
            <a:avLst/>
          </a:prstGeom>
        </p:spPr>
      </p:pic>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LUYỆN TẬP</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BBD4BBD-A387-41AF-B2E3-1EF2A97C0D96}"/>
              </a:ext>
            </a:extLst>
          </p:cNvPr>
          <p:cNvSpPr/>
          <p:nvPr/>
        </p:nvSpPr>
        <p:spPr>
          <a:xfrm>
            <a:off x="1421823" y="628651"/>
            <a:ext cx="730827" cy="476250"/>
          </a:xfrm>
          <a:custGeom>
            <a:avLst/>
            <a:gdLst>
              <a:gd name="connsiteX0" fmla="*/ 0 w 730827"/>
              <a:gd name="connsiteY0" fmla="*/ 79377 h 476250"/>
              <a:gd name="connsiteX1" fmla="*/ 79377 w 730827"/>
              <a:gd name="connsiteY1" fmla="*/ 0 h 476250"/>
              <a:gd name="connsiteX2" fmla="*/ 651450 w 730827"/>
              <a:gd name="connsiteY2" fmla="*/ 0 h 476250"/>
              <a:gd name="connsiteX3" fmla="*/ 730827 w 730827"/>
              <a:gd name="connsiteY3" fmla="*/ 79377 h 476250"/>
              <a:gd name="connsiteX4" fmla="*/ 730827 w 730827"/>
              <a:gd name="connsiteY4" fmla="*/ 396873 h 476250"/>
              <a:gd name="connsiteX5" fmla="*/ 651450 w 730827"/>
              <a:gd name="connsiteY5" fmla="*/ 476250 h 476250"/>
              <a:gd name="connsiteX6" fmla="*/ 79377 w 730827"/>
              <a:gd name="connsiteY6" fmla="*/ 476250 h 476250"/>
              <a:gd name="connsiteX7" fmla="*/ 0 w 730827"/>
              <a:gd name="connsiteY7" fmla="*/ 396873 h 476250"/>
              <a:gd name="connsiteX8" fmla="*/ 0 w 730827"/>
              <a:gd name="connsiteY8" fmla="*/ 79377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27" h="476250" fill="none" extrusionOk="0">
                <a:moveTo>
                  <a:pt x="0" y="79377"/>
                </a:moveTo>
                <a:cubicBezTo>
                  <a:pt x="-6817" y="27826"/>
                  <a:pt x="34416" y="11958"/>
                  <a:pt x="79377" y="0"/>
                </a:cubicBezTo>
                <a:cubicBezTo>
                  <a:pt x="310352" y="-38800"/>
                  <a:pt x="521391" y="18351"/>
                  <a:pt x="651450" y="0"/>
                </a:cubicBezTo>
                <a:cubicBezTo>
                  <a:pt x="696431" y="2378"/>
                  <a:pt x="730469" y="32800"/>
                  <a:pt x="730827" y="79377"/>
                </a:cubicBezTo>
                <a:cubicBezTo>
                  <a:pt x="733219" y="173827"/>
                  <a:pt x="704807" y="258535"/>
                  <a:pt x="730827" y="396873"/>
                </a:cubicBezTo>
                <a:cubicBezTo>
                  <a:pt x="732001" y="443233"/>
                  <a:pt x="691728" y="488693"/>
                  <a:pt x="651450" y="476250"/>
                </a:cubicBezTo>
                <a:cubicBezTo>
                  <a:pt x="465300" y="515417"/>
                  <a:pt x="207068" y="447607"/>
                  <a:pt x="79377" y="476250"/>
                </a:cubicBezTo>
                <a:cubicBezTo>
                  <a:pt x="40641" y="488127"/>
                  <a:pt x="-964" y="439944"/>
                  <a:pt x="0" y="396873"/>
                </a:cubicBezTo>
                <a:cubicBezTo>
                  <a:pt x="-25269" y="244071"/>
                  <a:pt x="6044" y="224491"/>
                  <a:pt x="0" y="79377"/>
                </a:cubicBezTo>
                <a:close/>
              </a:path>
              <a:path w="730827" h="476250" stroke="0" extrusionOk="0">
                <a:moveTo>
                  <a:pt x="0" y="79377"/>
                </a:moveTo>
                <a:cubicBezTo>
                  <a:pt x="4092" y="40219"/>
                  <a:pt x="42948" y="-781"/>
                  <a:pt x="79377" y="0"/>
                </a:cubicBezTo>
                <a:cubicBezTo>
                  <a:pt x="264218" y="-15745"/>
                  <a:pt x="515088" y="56088"/>
                  <a:pt x="651450" y="0"/>
                </a:cubicBezTo>
                <a:cubicBezTo>
                  <a:pt x="695332" y="-5248"/>
                  <a:pt x="737268" y="31655"/>
                  <a:pt x="730827" y="79377"/>
                </a:cubicBezTo>
                <a:cubicBezTo>
                  <a:pt x="750746" y="230816"/>
                  <a:pt x="730364" y="239482"/>
                  <a:pt x="730827" y="396873"/>
                </a:cubicBezTo>
                <a:cubicBezTo>
                  <a:pt x="725352" y="443836"/>
                  <a:pt x="697386" y="478727"/>
                  <a:pt x="651450" y="476250"/>
                </a:cubicBezTo>
                <a:cubicBezTo>
                  <a:pt x="420951" y="491769"/>
                  <a:pt x="205055" y="432166"/>
                  <a:pt x="79377" y="476250"/>
                </a:cubicBezTo>
                <a:cubicBezTo>
                  <a:pt x="38331" y="479428"/>
                  <a:pt x="-1175" y="444071"/>
                  <a:pt x="0" y="396873"/>
                </a:cubicBezTo>
                <a:cubicBezTo>
                  <a:pt x="-15787" y="316248"/>
                  <a:pt x="11831" y="178684"/>
                  <a:pt x="0" y="79377"/>
                </a:cubicBezTo>
                <a:close/>
              </a:path>
            </a:pathLst>
          </a:custGeom>
          <a:solidFill>
            <a:srgbClr val="CCFFFF"/>
          </a:solidFill>
          <a:ln w="38100">
            <a:solidFill>
              <a:srgbClr val="002060"/>
            </a:solidFill>
            <a:extLst>
              <a:ext uri="{C807C97D-BFC1-408E-A445-0C87EB9F89A2}">
                <ask:lineSketchStyleProp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ysClr val="windowText" lastClr="000000"/>
                </a:solidFill>
                <a:latin typeface="Calibri" panose="020F0502020204030204" pitchFamily="34" charset="0"/>
                <a:cs typeface="Calibri" panose="020F0502020204030204" pitchFamily="34" charset="0"/>
              </a:rPr>
              <a:t>SỐ</a:t>
            </a:r>
          </a:p>
        </p:txBody>
      </p:sp>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pic>
        <p:nvPicPr>
          <p:cNvPr id="8" name="Picture 7">
            <a:extLst>
              <a:ext uri="{FF2B5EF4-FFF2-40B4-BE49-F238E27FC236}">
                <a16:creationId xmlns:a16="http://schemas.microsoft.com/office/drawing/2014/main" id="{AADE46DD-1C14-4BF8-AA80-EB5B7FD0D9B3}"/>
              </a:ext>
            </a:extLst>
          </p:cNvPr>
          <p:cNvPicPr>
            <a:picLocks noChangeAspect="1"/>
          </p:cNvPicPr>
          <p:nvPr/>
        </p:nvPicPr>
        <p:blipFill>
          <a:blip r:embed="rId2"/>
          <a:stretch>
            <a:fillRect/>
          </a:stretch>
        </p:blipFill>
        <p:spPr>
          <a:xfrm>
            <a:off x="847725" y="1595437"/>
            <a:ext cx="10774291" cy="1728788"/>
          </a:xfrm>
          <a:prstGeom prst="rect">
            <a:avLst/>
          </a:prstGeom>
        </p:spPr>
      </p:pic>
      <p:pic>
        <p:nvPicPr>
          <p:cNvPr id="23" name="Picture 22">
            <a:extLst>
              <a:ext uri="{FF2B5EF4-FFF2-40B4-BE49-F238E27FC236}">
                <a16:creationId xmlns:a16="http://schemas.microsoft.com/office/drawing/2014/main" id="{04E964B8-14C5-4672-A137-34E066414C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sp>
        <p:nvSpPr>
          <p:cNvPr id="9" name="Rectangle: Rounded Corners 8">
            <a:extLst>
              <a:ext uri="{FF2B5EF4-FFF2-40B4-BE49-F238E27FC236}">
                <a16:creationId xmlns:a16="http://schemas.microsoft.com/office/drawing/2014/main" id="{C9DB8A31-3564-4EC3-9070-7B2E78866CDA}"/>
              </a:ext>
            </a:extLst>
          </p:cNvPr>
          <p:cNvSpPr/>
          <p:nvPr/>
        </p:nvSpPr>
        <p:spPr>
          <a:xfrm>
            <a:off x="5124450" y="260985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80</a:t>
            </a:r>
          </a:p>
        </p:txBody>
      </p:sp>
      <p:sp>
        <p:nvSpPr>
          <p:cNvPr id="26" name="Rectangle: Rounded Corners 25">
            <a:extLst>
              <a:ext uri="{FF2B5EF4-FFF2-40B4-BE49-F238E27FC236}">
                <a16:creationId xmlns:a16="http://schemas.microsoft.com/office/drawing/2014/main" id="{E2175D91-6842-4FCF-A9B1-96B913E40871}"/>
              </a:ext>
            </a:extLst>
          </p:cNvPr>
          <p:cNvSpPr/>
          <p:nvPr/>
        </p:nvSpPr>
        <p:spPr>
          <a:xfrm>
            <a:off x="6772275" y="2600325"/>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20</a:t>
            </a:r>
          </a:p>
        </p:txBody>
      </p:sp>
      <p:sp>
        <p:nvSpPr>
          <p:cNvPr id="27" name="Rectangle: Rounded Corners 26">
            <a:extLst>
              <a:ext uri="{FF2B5EF4-FFF2-40B4-BE49-F238E27FC236}">
                <a16:creationId xmlns:a16="http://schemas.microsoft.com/office/drawing/2014/main" id="{5A2F9DBB-D3B4-4E27-A918-1C6CFC33FAAD}"/>
              </a:ext>
            </a:extLst>
          </p:cNvPr>
          <p:cNvSpPr/>
          <p:nvPr/>
        </p:nvSpPr>
        <p:spPr>
          <a:xfrm>
            <a:off x="8410575"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a:t>
            </a:r>
          </a:p>
        </p:txBody>
      </p:sp>
      <p:sp>
        <p:nvSpPr>
          <p:cNvPr id="28" name="Rectangle: Rounded Corners 27">
            <a:extLst>
              <a:ext uri="{FF2B5EF4-FFF2-40B4-BE49-F238E27FC236}">
                <a16:creationId xmlns:a16="http://schemas.microsoft.com/office/drawing/2014/main" id="{7D527D08-46DC-4D40-8E1D-1DB3FA01D770}"/>
              </a:ext>
            </a:extLst>
          </p:cNvPr>
          <p:cNvSpPr/>
          <p:nvPr/>
        </p:nvSpPr>
        <p:spPr>
          <a:xfrm>
            <a:off x="10020300"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rPr>
              <a:t>25</a:t>
            </a:r>
            <a:endParaRPr lang="en-US" sz="3200" dirty="0">
              <a:solidFill>
                <a:srgbClr val="FF0000"/>
              </a:solidFill>
            </a:endParaRP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9"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Tính</a:t>
            </a:r>
            <a:r>
              <a:rPr lang="en-US" sz="2800" b="1" dirty="0">
                <a:latin typeface="Calibri" panose="020F0502020204030204" pitchFamily="34" charset="0"/>
                <a:cs typeface="Calibri" panose="020F0502020204030204" pitchFamily="34" charset="0"/>
              </a:rPr>
              <a:t> chu vi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dài</a:t>
            </a:r>
            <a:r>
              <a:rPr lang="en-US" sz="2800" b="1" dirty="0">
                <a:latin typeface="Calibri" panose="020F0502020204030204" pitchFamily="34" charset="0"/>
                <a:cs typeface="Calibri" panose="020F0502020204030204" pitchFamily="34" charset="0"/>
              </a:rPr>
              <a:t> 2 dm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rộng</a:t>
            </a:r>
            <a:r>
              <a:rPr lang="en-US" sz="2800" b="1" dirty="0">
                <a:latin typeface="Calibri" panose="020F0502020204030204" pitchFamily="34" charset="0"/>
                <a:cs typeface="Calibri" panose="020F0502020204030204" pitchFamily="34" charset="0"/>
              </a:rPr>
              <a:t> 5 cm. </a:t>
            </a:r>
          </a:p>
        </p:txBody>
      </p:sp>
      <p:sp>
        <p:nvSpPr>
          <p:cNvPr id="5" name="Rectangle 4">
            <a:extLst>
              <a:ext uri="{FF2B5EF4-FFF2-40B4-BE49-F238E27FC236}">
                <a16:creationId xmlns:a16="http://schemas.microsoft.com/office/drawing/2014/main" id="{B135A380-A051-4CB8-A770-391E4E511D2F}"/>
              </a:ext>
            </a:extLst>
          </p:cNvPr>
          <p:cNvSpPr/>
          <p:nvPr/>
        </p:nvSpPr>
        <p:spPr>
          <a:xfrm>
            <a:off x="1895475" y="1685924"/>
            <a:ext cx="8153400" cy="3552825"/>
          </a:xfrm>
          <a:prstGeom prst="rect">
            <a:avLst/>
          </a:prstGeom>
          <a:solidFill>
            <a:srgbClr val="DBA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2D7809-A648-46EE-9B6C-166B8A62512F}"/>
              </a:ext>
            </a:extLst>
          </p:cNvPr>
          <p:cNvSpPr txBox="1"/>
          <p:nvPr/>
        </p:nvSpPr>
        <p:spPr>
          <a:xfrm>
            <a:off x="2143125" y="1743075"/>
            <a:ext cx="7686675" cy="3416320"/>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Mẫu</a:t>
            </a:r>
            <a:r>
              <a:rPr lang="en-US" sz="3600" dirty="0">
                <a:latin typeface="Calibri" panose="020F0502020204030204" pitchFamily="34" charset="0"/>
                <a:cs typeface="Calibri" panose="020F0502020204030204" pitchFamily="34" charset="0"/>
              </a:rPr>
              <a:t>:</a:t>
            </a:r>
          </a:p>
          <a:p>
            <a:pPr algn="ct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giải</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Đổi</a:t>
            </a:r>
            <a:r>
              <a:rPr lang="en-US" sz="3600" dirty="0">
                <a:latin typeface="Calibri" panose="020F0502020204030204" pitchFamily="34" charset="0"/>
                <a:cs typeface="Calibri" panose="020F0502020204030204" pitchFamily="34" charset="0"/>
              </a:rPr>
              <a:t> 2 dm = 20 cm</a:t>
            </a:r>
          </a:p>
          <a:p>
            <a:pPr algn="ctr"/>
            <a:r>
              <a:rPr lang="en-US" sz="3600" dirty="0">
                <a:latin typeface="Calibri" panose="020F0502020204030204" pitchFamily="34" charset="0"/>
                <a:cs typeface="Calibri" panose="020F0502020204030204" pitchFamily="34" charset="0"/>
              </a:rPr>
              <a:t>Chu vi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chữ</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a:t>
            </a:r>
          </a:p>
          <a:p>
            <a:pPr algn="ctr"/>
            <a:r>
              <a:rPr lang="en-US" sz="3600" dirty="0">
                <a:latin typeface="Calibri" panose="020F0502020204030204" pitchFamily="34" charset="0"/>
                <a:cs typeface="Calibri" panose="020F0502020204030204" pitchFamily="34" charset="0"/>
              </a:rPr>
              <a:t>(20 + 5) × 2 = 50 (cm)</a:t>
            </a:r>
          </a:p>
          <a:p>
            <a:pPr algn="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2</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pPr lvl="0"/>
            <a:r>
              <a:rPr lang="en-US" sz="2800" b="1" dirty="0">
                <a:solidFill>
                  <a:prstClr val="black"/>
                </a:solidFill>
                <a:latin typeface="Calibri" panose="020F0502020204030204" pitchFamily="34" charset="0"/>
                <a:cs typeface="Calibri" panose="020F0502020204030204" pitchFamily="34" charset="0"/>
              </a:rPr>
              <a:t>b)</a:t>
            </a:r>
            <a:r>
              <a:rPr lang="en-US" sz="2800" b="1" dirty="0" err="1">
                <a:solidFill>
                  <a:prstClr val="black"/>
                </a:solidFill>
                <a:latin typeface="Calibri" panose="020F0502020204030204" pitchFamily="34" charset="0"/>
                <a:cs typeface="Calibri" panose="020F0502020204030204" pitchFamily="34" charset="0"/>
              </a:rPr>
              <a:t>Tính</a:t>
            </a:r>
            <a:r>
              <a:rPr lang="en-US" sz="2800" b="1" dirty="0">
                <a:solidFill>
                  <a:prstClr val="black"/>
                </a:solidFill>
                <a:latin typeface="Calibri" panose="020F0502020204030204" pitchFamily="34" charset="0"/>
                <a:cs typeface="Calibri" panose="020F0502020204030204" pitchFamily="34" charset="0"/>
              </a:rPr>
              <a:t> chu vi </a:t>
            </a:r>
            <a:r>
              <a:rPr lang="en-US" sz="2800" b="1" dirty="0" err="1">
                <a:solidFill>
                  <a:prstClr val="black"/>
                </a:solidFill>
                <a:latin typeface="Calibri" panose="020F0502020204030204" pitchFamily="34" charset="0"/>
                <a:cs typeface="Calibri" panose="020F0502020204030204" pitchFamily="34" charset="0"/>
              </a:rPr>
              <a:t>hình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chữ</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nhật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dài</a:t>
            </a:r>
            <a:r>
              <a:rPr lang="en-US" sz="2800" b="1" dirty="0">
                <a:solidFill>
                  <a:prstClr val="black"/>
                </a:solidFill>
                <a:latin typeface="Calibri" panose="020F0502020204030204" pitchFamily="34" charset="0"/>
                <a:cs typeface="Calibri" panose="020F0502020204030204" pitchFamily="34" charset="0"/>
              </a:rPr>
              <a:t> 1 m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rộng</a:t>
            </a:r>
            <a:r>
              <a:rPr lang="en-US" sz="2800" b="1" dirty="0">
                <a:solidFill>
                  <a:prstClr val="black"/>
                </a:solidFill>
                <a:latin typeface="Calibri" panose="020F0502020204030204" pitchFamily="34" charset="0"/>
                <a:cs typeface="Calibri" panose="020F0502020204030204" pitchFamily="34" charset="0"/>
              </a:rPr>
              <a:t> 2 dm.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libri" panose="020F0502020204030204" pitchFamily="34" charset="0"/>
                <a:cs typeface="Calibri" panose="020F0502020204030204" pitchFamily="34" charset="0"/>
              </a:rPr>
              <a:t>Bài</a:t>
            </a:r>
            <a:r>
              <a:rPr lang="en-US" sz="4000" b="1" u="sng" dirty="0">
                <a:solidFill>
                  <a:srgbClr val="FF0000"/>
                </a:solidFill>
                <a:latin typeface="Calibri" panose="020F0502020204030204" pitchFamily="34" charset="0"/>
                <a:cs typeface="Calibri" panose="020F0502020204030204" pitchFamily="34" charset="0"/>
              </a:rPr>
              <a:t> </a:t>
            </a:r>
            <a:r>
              <a:rPr lang="en-US" sz="4000" b="1" u="sng" dirty="0" err="1">
                <a:solidFill>
                  <a:srgbClr val="FF0000"/>
                </a:solidFill>
                <a:latin typeface="Calibri" panose="020F0502020204030204" pitchFamily="34" charset="0"/>
                <a:cs typeface="Calibri" panose="020F0502020204030204" pitchFamily="34" charset="0"/>
              </a:rPr>
              <a:t>giải</a:t>
            </a:r>
            <a:endParaRPr lang="en-US" sz="4000" b="1" u="sng"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1m = 10 dm</a:t>
            </a:r>
          </a:p>
          <a:p>
            <a:pPr algn="ctr"/>
            <a:r>
              <a:rPr lang="en-US" sz="4000" b="1" dirty="0">
                <a:solidFill>
                  <a:srgbClr val="FF0000"/>
                </a:solidFill>
                <a:latin typeface="Calibri" panose="020F0502020204030204" pitchFamily="34" charset="0"/>
                <a:cs typeface="Calibri" panose="020F0502020204030204" pitchFamily="34" charset="0"/>
              </a:rPr>
              <a:t>Chu vi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p>
          <a:p>
            <a:pPr algn="ctr"/>
            <a:r>
              <a:rPr lang="en-US" sz="4000" b="1" dirty="0">
                <a:solidFill>
                  <a:srgbClr val="FF0000"/>
                </a:solidFill>
                <a:latin typeface="Calibri" panose="020F0502020204030204" pitchFamily="34" charset="0"/>
                <a:cs typeface="Calibri" panose="020F0502020204030204" pitchFamily="34" charset="0"/>
              </a:rPr>
              <a:t>(10 + 2) x 2 = 24 (dm)</a:t>
            </a:r>
          </a:p>
          <a:p>
            <a:pPr algn="r"/>
            <a:r>
              <a:rPr lang="en-US" sz="4000" b="1" dirty="0" err="1">
                <a:solidFill>
                  <a:srgbClr val="FF0000"/>
                </a:solidFill>
                <a:latin typeface="Calibri" panose="020F0502020204030204" pitchFamily="34" charset="0"/>
                <a:cs typeface="Calibri" panose="020F0502020204030204" pitchFamily="34" charset="0"/>
              </a:rPr>
              <a:t>Đáp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số</a:t>
            </a:r>
            <a:r>
              <a:rPr lang="en-US" sz="4000" b="1" dirty="0">
                <a:solidFill>
                  <a:srgbClr val="FF0000"/>
                </a:solidFill>
                <a:latin typeface="Calibri" panose="020F0502020204030204" pitchFamily="34" charset="0"/>
                <a:cs typeface="Calibri" panose="020F0502020204030204" pitchFamily="34" charset="0"/>
              </a:rPr>
              <a:t>: 24 dm</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3</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a16="http://schemas.microsoft.com/office/drawing/2014/main" id="{0C87845C-4F61-4A7C-84A7-005A1CD83740}"/>
              </a:ext>
            </a:extLst>
          </p:cNvPr>
          <p:cNvSpPr txBox="1"/>
          <p:nvPr/>
        </p:nvSpPr>
        <p:spPr>
          <a:xfrm>
            <a:off x="504825" y="2076888"/>
            <a:ext cx="5619749" cy="304698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giải</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Chiều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x 3 = 90 (cm)</a:t>
            </a:r>
          </a:p>
          <a:p>
            <a:pPr algn="ctr"/>
            <a:r>
              <a:rPr lang="en-US" sz="3200" b="1" dirty="0">
                <a:solidFill>
                  <a:srgbClr val="FF0000"/>
                </a:solidFill>
                <a:latin typeface="Calibri" panose="020F0502020204030204" pitchFamily="34" charset="0"/>
                <a:cs typeface="Calibri" panose="020F0502020204030204" pitchFamily="34" charset="0"/>
              </a:rPr>
              <a:t>Chu vi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+ 90) x 2 = 240 (cm)</a:t>
            </a:r>
          </a:p>
          <a:p>
            <a:pPr algn="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a:solidFill>
                  <a:prstClr val="white"/>
                </a:solidFill>
                <a:latin typeface="Arial" panose="020B0604020202020204" pitchFamily="34" charset="0"/>
                <a:cs typeface="Arial" panose="020B0604020202020204" pitchFamily="34" charset="0"/>
              </a:rPr>
              <a:t>4</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89B6C26C-5A3D-4531-AA41-87325C77EE0D}"/>
                </a:ext>
              </a:extLst>
            </p:cNvPr>
            <p:cNvSpPr/>
            <p:nvPr/>
          </p:nvSpPr>
          <p:spPr>
            <a:xfrm>
              <a:off x="6880943" y="2549254"/>
              <a:ext cx="3156148"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lang="en-US" sz="2800" b="1" kern="0" dirty="0">
                  <a:solidFill>
                    <a:srgbClr val="C00000"/>
                  </a:solidFill>
                  <a:latin typeface="Calibri" panose="020F0502020204030204"/>
                </a:rPr>
                <a:t> </a:t>
              </a:r>
              <a:r>
                <a:rPr lang="en-US" sz="2800" b="1" kern="0" dirty="0" err="1">
                  <a:solidFill>
                    <a:srgbClr val="C00000"/>
                  </a:solidFill>
                  <a:latin typeface="Calibri" panose="020F0502020204030204"/>
                </a:rPr>
                <a:t>nhóm</a:t>
              </a:r>
              <a:r>
                <a:rPr lang="en-US" sz="2800" b="1" kern="0" dirty="0">
                  <a:solidFill>
                    <a:srgbClr val="C00000"/>
                  </a:solidFill>
                  <a:latin typeface="Calibri" panose="020F0502020204030204"/>
                </a:rPr>
                <a:t> 4</a:t>
              </a:r>
              <a:endPar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62DC8E-DF44-434C-9998-7B17A0278D97}"/>
              </a:ext>
            </a:extLst>
          </p:cNvPr>
          <p:cNvPicPr>
            <a:picLocks noChangeAspect="1"/>
          </p:cNvPicPr>
          <p:nvPr/>
        </p:nvPicPr>
        <p:blipFill>
          <a:blip r:embed="rId3"/>
          <a:stretch>
            <a:fillRect/>
          </a:stretch>
        </p:blipFill>
        <p:spPr>
          <a:xfrm>
            <a:off x="6724651" y="-1"/>
            <a:ext cx="5467350" cy="1886023"/>
          </a:xfrm>
          <a:prstGeom prst="rect">
            <a:avLst/>
          </a:prstGeom>
        </p:spPr>
      </p:pic>
      <p:sp>
        <p:nvSpPr>
          <p:cNvPr id="2" name="TextBox 1">
            <a:extLst>
              <a:ext uri="{FF2B5EF4-FFF2-40B4-BE49-F238E27FC236}">
                <a16:creationId xmlns:a16="http://schemas.microsoft.com/office/drawing/2014/main" id="{D420B313-FC3D-4BBC-8D49-4DF44C00043B}"/>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khoảng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18 (m)</a:t>
            </a:r>
          </a:p>
          <a:p>
            <a:r>
              <a:rPr lang="en-US" sz="2400" b="1" dirty="0" err="1">
                <a:solidFill>
                  <a:srgbClr val="0070C0"/>
                </a:solidFill>
                <a:latin typeface="Calibri" panose="020F0502020204030204" pitchFamily="34" charset="0"/>
                <a:cs typeface="Calibri" panose="020F0502020204030204" pitchFamily="34" charset="0"/>
              </a:rPr>
              <a:t>Vì</a:t>
            </a:r>
            <a:r>
              <a:rPr lang="en-US" sz="2400" b="1" dirty="0">
                <a:solidFill>
                  <a:srgbClr val="0070C0"/>
                </a:solidFill>
                <a:latin typeface="Calibri" panose="020F0502020204030204" pitchFamily="34" charset="0"/>
                <a:cs typeface="Calibri" panose="020F0502020204030204" pitchFamily="34" charset="0"/>
              </a:rPr>
              <a:t> 12 &lt; 14 &lt; 18 </a:t>
            </a:r>
            <a:r>
              <a:rPr lang="en-US" sz="2400" b="1" dirty="0" err="1">
                <a:solidFill>
                  <a:srgbClr val="0070C0"/>
                </a:solidFill>
                <a:latin typeface="Calibri" panose="020F0502020204030204" pitchFamily="34" charset="0"/>
                <a:cs typeface="Calibri" panose="020F0502020204030204" pitchFamily="34" charset="0"/>
              </a:rPr>
              <a:t>nên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ong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1000"/>
                                        <p:tgtEl>
                                          <p:spTgt spid="2">
                                            <p:txEl>
                                              <p:pRg st="9" end="9"/>
                                            </p:txEl>
                                          </p:spTgt>
                                        </p:tgtEl>
                                      </p:cBhvr>
                                    </p:animEffect>
                                    <p:anim calcmode="lin" valueType="num">
                                      <p:cBhvr>
                                        <p:cTn id="8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729</Words>
  <Application>Microsoft Office PowerPoint</Application>
  <PresentationFormat>Widescreen</PresentationFormat>
  <Paragraphs>67</Paragraphs>
  <Slides>12</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等线</vt:lpstr>
      <vt:lpstr>等线 Light</vt:lpstr>
      <vt:lpstr>#9Slide07 SVNMomento</vt:lpstr>
      <vt:lpstr>Arial</vt:lpstr>
      <vt:lpstr>Calibri</vt:lpstr>
      <vt:lpstr>Calibri Light</vt:lpstr>
      <vt:lpstr>SVN-Gretoon</vt:lpstr>
      <vt:lpstr>1_Office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2022-11-06T01:51:22Z</dcterms:created>
  <dcterms:modified xsi:type="dcterms:W3CDTF">2023-02-14T16:28:30Z</dcterms:modified>
</cp:coreProperties>
</file>