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57" r:id="rId4"/>
    <p:sldId id="313" r:id="rId5"/>
    <p:sldId id="335" r:id="rId6"/>
    <p:sldId id="336" r:id="rId7"/>
    <p:sldId id="314" r:id="rId8"/>
    <p:sldId id="321" r:id="rId9"/>
    <p:sldId id="337" r:id="rId10"/>
    <p:sldId id="338" r:id="rId11"/>
    <p:sldId id="339" r:id="rId12"/>
    <p:sldId id="332" r:id="rId13"/>
    <p:sldId id="340" r:id="rId14"/>
    <p:sldId id="341" r:id="rId15"/>
    <p:sldId id="334" r:id="rId16"/>
    <p:sldId id="318" r:id="rId17"/>
    <p:sldId id="343" r:id="rId18"/>
    <p:sldId id="315" r:id="rId19"/>
    <p:sldId id="34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3" d="100"/>
          <a:sy n="63" d="100"/>
        </p:scale>
        <p:origin x="-996" y="-96"/>
      </p:cViewPr>
      <p:guideLst>
        <p:guide orient="horz" pos="648"/>
        <p:guide orient="horz" pos="2886"/>
        <p:guide orient="horz" pos="3928"/>
        <p:guide orient="horz" pos="3864"/>
        <p:guide pos="416"/>
        <p:guide pos="72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2023/2/13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9</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10</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12</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13</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BFF2CDC-F38B-41A0-A773-C3933D4DB995}"/>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FF0DDB2-F5B9-473F-88A4-9E6901F41310}"/>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772B423-AD97-4DDB-81C6-4E3E20CF91F4}"/>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98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D87BE7A-F9F5-4CC1-A9B0-D07EF5F2C005}"/>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7EDC726-4ABA-4EF1-884B-D451B6E1F3CE}"/>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EB0B201A-1B88-4DFF-9D81-99612417A6A4}"/>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xmlns=""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1D1D330-8DC3-4001-9A25-7035E4D27BEC}"/>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8" name="页脚占位符 7">
            <a:extLst>
              <a:ext uri="{FF2B5EF4-FFF2-40B4-BE49-F238E27FC236}">
                <a16:creationId xmlns:a16="http://schemas.microsoft.com/office/drawing/2014/main" xmlns=""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0A87E5E-4B9B-4F45-8539-84989E5CE155}"/>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4" name="页脚占位符 3">
            <a:extLst>
              <a:ext uri="{FF2B5EF4-FFF2-40B4-BE49-F238E27FC236}">
                <a16:creationId xmlns:a16="http://schemas.microsoft.com/office/drawing/2014/main" xmlns=""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BEDA6A7-0A77-4DFE-9446-AB35BA4A34A7}"/>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3" name="页脚占位符 2">
            <a:extLst>
              <a:ext uri="{FF2B5EF4-FFF2-40B4-BE49-F238E27FC236}">
                <a16:creationId xmlns:a16="http://schemas.microsoft.com/office/drawing/2014/main" xmlns=""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FC2940F-4D00-4A6F-9217-FD533C98932A}"/>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xmlns=""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EBD3CDE-4470-4545-858E-7B230B54EFC4}"/>
              </a:ext>
            </a:extLst>
          </p:cNvPr>
          <p:cNvSpPr>
            <a:spLocks noGrp="1"/>
          </p:cNvSpPr>
          <p:nvPr>
            <p:ph type="dt" sz="half" idx="10"/>
          </p:nvPr>
        </p:nvSpPr>
        <p:spPr/>
        <p:txBody>
          <a:bodyPr/>
          <a:lstStyle/>
          <a:p>
            <a:fld id="{9916CB04-313A-4CAF-8943-FAA0EF8BAAB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xmlns=""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xmlns=""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4907918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sp>
        <p:nvSpPr>
          <p:cNvPr id="2" name="TextBox 1"/>
          <p:cNvSpPr txBox="1"/>
          <p:nvPr/>
        </p:nvSpPr>
        <p:spPr>
          <a:xfrm>
            <a:off x="624840" y="902524"/>
            <a:ext cx="11567160" cy="5078313"/>
          </a:xfrm>
          <a:prstGeom prst="rect">
            <a:avLst/>
          </a:prstGeom>
          <a:noFill/>
        </p:spPr>
        <p:txBody>
          <a:bodyPr wrap="square" rtlCol="0">
            <a:spAutoFit/>
          </a:bodyPr>
          <a:lstStyle/>
          <a:p>
            <a:pPr algn="ctr"/>
            <a:r>
              <a:rPr lang="en-US" sz="6000" dirty="0" err="1" smtClean="0">
                <a:latin typeface="iCiel Alina" pitchFamily="50" charset="0"/>
              </a:rPr>
              <a:t>Tiếng</a:t>
            </a:r>
            <a:r>
              <a:rPr lang="en-US" sz="6000" dirty="0" smtClean="0">
                <a:latin typeface="iCiel Alina" pitchFamily="50" charset="0"/>
              </a:rPr>
              <a:t> </a:t>
            </a:r>
            <a:r>
              <a:rPr lang="en-US" sz="6000" dirty="0" err="1" smtClean="0">
                <a:latin typeface="iCiel Alina" pitchFamily="50" charset="0"/>
              </a:rPr>
              <a:t>Việt</a:t>
            </a:r>
            <a:r>
              <a:rPr lang="en-US" sz="6000" dirty="0" smtClean="0">
                <a:latin typeface="iCiel Alina" pitchFamily="50" charset="0"/>
              </a:rPr>
              <a:t> 3</a:t>
            </a:r>
          </a:p>
          <a:p>
            <a:pPr algn="ctr"/>
            <a:r>
              <a:rPr lang="en-US" sz="8800" b="1" dirty="0" err="1" smtClean="0">
                <a:solidFill>
                  <a:schemeClr val="accent2">
                    <a:lumMod val="75000"/>
                  </a:schemeClr>
                </a:solidFill>
                <a:latin typeface="iCiel Alina" pitchFamily="50" charset="0"/>
              </a:rPr>
              <a:t>Viết</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đoạn</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văn</a:t>
            </a:r>
            <a:r>
              <a:rPr lang="en-US" sz="8800" b="1" dirty="0" smtClean="0">
                <a:solidFill>
                  <a:schemeClr val="accent2">
                    <a:lumMod val="75000"/>
                  </a:schemeClr>
                </a:solidFill>
                <a:latin typeface="iCiel Alina" pitchFamily="50" charset="0"/>
              </a:rPr>
              <a:t> </a:t>
            </a:r>
          </a:p>
          <a:p>
            <a:pPr algn="ctr"/>
            <a:r>
              <a:rPr lang="en-US" sz="8800" b="1" dirty="0" err="1" smtClean="0">
                <a:solidFill>
                  <a:schemeClr val="accent2">
                    <a:lumMod val="75000"/>
                  </a:schemeClr>
                </a:solidFill>
                <a:latin typeface="iCiel Alina" pitchFamily="50" charset="0"/>
              </a:rPr>
              <a:t>nêu</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tình</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cảm</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cảm</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xúc</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về</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cảnh</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vật</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yêu</a:t>
            </a:r>
            <a:r>
              <a:rPr lang="en-US" sz="8800" b="1" dirty="0" smtClean="0">
                <a:solidFill>
                  <a:schemeClr val="accent2">
                    <a:lumMod val="75000"/>
                  </a:schemeClr>
                </a:solidFill>
                <a:latin typeface="iCiel Alina" pitchFamily="50" charset="0"/>
              </a:rPr>
              <a:t> </a:t>
            </a:r>
            <a:r>
              <a:rPr lang="en-US" sz="8800" b="1" dirty="0" err="1" smtClean="0">
                <a:solidFill>
                  <a:schemeClr val="accent2">
                    <a:lumMod val="75000"/>
                  </a:schemeClr>
                </a:solidFill>
                <a:latin typeface="iCiel Alina" pitchFamily="50" charset="0"/>
              </a:rPr>
              <a:t>thích</a:t>
            </a:r>
            <a:endParaRPr lang="en-US" sz="8800" b="1" dirty="0">
              <a:solidFill>
                <a:schemeClr val="accent2">
                  <a:lumMod val="75000"/>
                </a:schemeClr>
              </a:solidFill>
              <a:latin typeface="iCiel Alina" pitchFamily="50" charset="0"/>
            </a:endParaRPr>
          </a:p>
        </p:txBody>
      </p:sp>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Cảnh </a:t>
            </a:r>
            <a:r>
              <a:rPr lang="vi-VN" sz="2800" dirty="0">
                <a:latin typeface="Cambria" panose="02040503050406030204" pitchFamily="18" charset="0"/>
                <a:ea typeface="Cambria" panose="02040503050406030204" pitchFamily="18" charset="0"/>
              </a:rPr>
              <a:t>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r>
              <a:rPr lang="nl-NL" sz="2400" b="1" dirty="0" smtClean="0">
                <a:solidFill>
                  <a:schemeClr val="bg1"/>
                </a:solidFill>
                <a:latin typeface="Cambria" panose="02040503050406030204" pitchFamily="18" charset="0"/>
                <a:ea typeface="Cambria" panose="02040503050406030204" pitchFamily="18" charset="0"/>
              </a:rPr>
              <a:t>?</a:t>
            </a:r>
            <a:endParaRPr lang="nl-NL" sz="2400" b="1" dirty="0">
              <a:solidFill>
                <a:schemeClr val="bg1"/>
              </a:solidFill>
              <a:latin typeface="Cambria" panose="02040503050406030204" pitchFamily="18" charset="0"/>
              <a:ea typeface="Cambria" panose="02040503050406030204" pitchFamily="18" charset="0"/>
            </a:endParaRP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xmlns=""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xmlns="" id="{883E73CD-79D9-47CF-B907-B0233C3F2DF0}"/>
              </a:ext>
            </a:extLst>
          </p:cNvPr>
          <p:cNvSpPr/>
          <p:nvPr/>
        </p:nvSpPr>
        <p:spPr>
          <a:xfrm>
            <a:off x="5039360" y="2506368"/>
            <a:ext cx="6675120" cy="2800767"/>
          </a:xfrm>
          <a:prstGeom prst="rect">
            <a:avLst/>
          </a:prstGeom>
        </p:spPr>
        <p:txBody>
          <a:bodyPr wrap="square">
            <a:spAutoFit/>
          </a:bodyPr>
          <a:lstStyle/>
          <a:p>
            <a:pPr algn="just"/>
            <a:r>
              <a:rPr lang="nl-NL" sz="4400" b="1" i="1" dirty="0" smtClean="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smtClean="0">
                <a:latin typeface="Cambria" panose="02040503050406030204" pitchFamily="18" charset="0"/>
                <a:ea typeface="Cambria" panose="02040503050406030204" pitchFamily="18" charset="0"/>
              </a:rPr>
              <a:t>Viết đúng bố cục</a:t>
            </a:r>
          </a:p>
          <a:p>
            <a:pPr marL="571500" indent="-571500" algn="just">
              <a:buFontTx/>
              <a:buChar char="-"/>
            </a:pPr>
            <a:r>
              <a:rPr lang="nl-NL" sz="4400" dirty="0" smtClean="0">
                <a:latin typeface="Cambria" panose="02040503050406030204" pitchFamily="18" charset="0"/>
                <a:ea typeface="Cambria" panose="02040503050406030204" pitchFamily="18" charset="0"/>
              </a:rPr>
              <a:t>Có thể sử dụng hình ảnh so sánh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xmlns=""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xmlns=""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xmlns=""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smtClean="0">
                <a:latin typeface="Cambria" panose="02040503050406030204" pitchFamily="18" charset="0"/>
                <a:ea typeface="Cambria" panose="02040503050406030204" pitchFamily="18" charset="0"/>
              </a:rPr>
              <a:t>Tìm đọc </a:t>
            </a:r>
            <a:r>
              <a:rPr lang="nl-NL" sz="4000" dirty="0">
                <a:latin typeface="Cambria" panose="02040503050406030204" pitchFamily="18" charset="0"/>
                <a:ea typeface="Cambria" panose="02040503050406030204" pitchFamily="18" charset="0"/>
              </a:rPr>
              <a:t>thêm những bài văn, bài thơ,...viết về những hoạt động yêu thích của em</a:t>
            </a:r>
            <a:r>
              <a:rPr lang="nl-NL" sz="4000" dirty="0" smtClean="0">
                <a:latin typeface="Cambria" panose="02040503050406030204" pitchFamily="18" charset="0"/>
                <a:ea typeface="Cambria" panose="02040503050406030204" pitchFamily="18" charset="0"/>
              </a:rPr>
              <a:t>.</a:t>
            </a:r>
          </a:p>
          <a:p>
            <a:pPr marL="571500" indent="-571500" algn="just">
              <a:lnSpc>
                <a:spcPct val="120000"/>
              </a:lnSpc>
              <a:spcAft>
                <a:spcPts val="0"/>
              </a:spcAft>
              <a:buFont typeface="Wingdings" panose="05000000000000000000" pitchFamily="2" charset="2"/>
              <a:buChar char="§"/>
            </a:pPr>
            <a:r>
              <a:rPr lang="nl-NL" sz="4000" dirty="0" smtClean="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577980" y="1081824"/>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a:extLst>
              <a:ext uri="{FF2B5EF4-FFF2-40B4-BE49-F238E27FC236}">
                <a16:creationId xmlns:a16="http://schemas.microsoft.com/office/drawing/2014/main" xmlns="" id="{F8C8527E-04E1-4308-8BA3-21914CA8F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613642" y="1263920"/>
            <a:ext cx="11262049" cy="4745915"/>
          </a:xfrm>
          <a:prstGeom prst="rect">
            <a:avLst/>
          </a:prstGeom>
        </p:spPr>
        <p:txBody>
          <a:bodyPr wrap="square">
            <a:spAutoFit/>
          </a:bodyPr>
          <a:lstStyle/>
          <a:p>
            <a:pPr indent="228600" algn="just">
              <a:lnSpc>
                <a:spcPct val="120000"/>
              </a:lnSpc>
            </a:pPr>
            <a:r>
              <a:rPr lang="nl-NL" sz="3600" dirty="0" smtClean="0">
                <a:solidFill>
                  <a:prstClr val="black"/>
                </a:solidFill>
                <a:latin typeface="Cambria" pitchFamily="18" charset="0"/>
                <a:ea typeface="Cambria" pitchFamily="18" charset="0"/>
              </a:rPr>
              <a:t>- </a:t>
            </a:r>
            <a:r>
              <a:rPr lang="nl-NL" sz="3600" dirty="0">
                <a:solidFill>
                  <a:prstClr val="black"/>
                </a:solidFill>
                <a:latin typeface="Cambria" pitchFamily="18" charset="0"/>
                <a:ea typeface="Cambria" pitchFamily="18" charset="0"/>
              </a:rPr>
              <a:t>Viết được một đoạn văn ngắn nêu tình cảm, cảm xúc của em về một cảnh vật em yêu thích. Biết chia sẻ đoạn văn của mình với bạn. Chỉnh sửa theo góp ý.</a:t>
            </a:r>
            <a:endParaRPr lang="en-US" sz="3200" dirty="0">
              <a:solidFill>
                <a:prstClr val="black"/>
              </a:solidFill>
              <a:latin typeface="Cambria" pitchFamily="18" charset="0"/>
              <a:ea typeface="Cambria" pitchFamily="18" charset="0"/>
            </a:endParaRPr>
          </a:p>
          <a:p>
            <a:pPr indent="228600" algn="just">
              <a:lnSpc>
                <a:spcPct val="120000"/>
              </a:lnSpc>
            </a:pPr>
            <a:r>
              <a:rPr lang="nl-NL" sz="3600" dirty="0">
                <a:solidFill>
                  <a:prstClr val="black"/>
                </a:solidFill>
                <a:latin typeface="Cambria" pitchFamily="18" charset="0"/>
                <a:ea typeface="Cambria" pitchFamily="18" charset="0"/>
              </a:rPr>
              <a:t>- Hiểu biết về thế giới thiên nhiên, từ đó biết yêu quý, bảo về các </a:t>
            </a:r>
            <a:r>
              <a:rPr lang="nl-NL" sz="3600" dirty="0" smtClean="0">
                <a:solidFill>
                  <a:prstClr val="black"/>
                </a:solidFill>
                <a:latin typeface="Cambria" pitchFamily="18" charset="0"/>
                <a:ea typeface="Cambria" pitchFamily="18" charset="0"/>
              </a:rPr>
              <a:t>loài </a:t>
            </a:r>
            <a:r>
              <a:rPr lang="nl-NL" sz="3600" dirty="0">
                <a:solidFill>
                  <a:prstClr val="black"/>
                </a:solidFill>
                <a:latin typeface="Cambria" pitchFamily="18" charset="0"/>
                <a:ea typeface="Cambria" pitchFamily="18" charset="0"/>
              </a:rPr>
              <a:t>thú, bảo vệ môi trường sống của chúng. Chia sẻ với người thân những hiểu biết về thế giới thiên nhiên. </a:t>
            </a:r>
            <a:endParaRPr lang="en-US" sz="32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916348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4663440" y="819150"/>
            <a:ext cx="679196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xmlns="" id="{E856CECD-4C2A-46DE-A5FD-64F1F8C73A53}"/>
              </a:ext>
            </a:extLst>
          </p:cNvPr>
          <p:cNvSpPr txBox="1"/>
          <p:nvPr/>
        </p:nvSpPr>
        <p:spPr>
          <a:xfrm>
            <a:off x="4663441" y="1401078"/>
            <a:ext cx="6791959" cy="4339650"/>
          </a:xfrm>
          <a:prstGeom prst="rect">
            <a:avLst/>
          </a:prstGeom>
          <a:noFill/>
        </p:spPr>
        <p:txBody>
          <a:bodyPr wrap="square" rtlCol="0">
            <a:spAutoFit/>
          </a:bodyPr>
          <a:lstStyle/>
          <a:p>
            <a:pPr algn="ctr"/>
            <a:r>
              <a:rPr lang="en-US" altLang="zh-CN" sz="13800" dirty="0" smtClean="0">
                <a:ln>
                  <a:solidFill>
                    <a:sysClr val="windowText" lastClr="000000"/>
                  </a:solidFill>
                </a:ln>
                <a:solidFill>
                  <a:srgbClr val="0DBBB8"/>
                </a:solidFill>
                <a:latin typeface="#9Slide06 SVNBonjour" pitchFamily="2" charset="0"/>
                <a:ea typeface="思源黑体 CN Medium" panose="020B0600000000000000" pitchFamily="34" charset="-122"/>
              </a:rPr>
              <a:t>CHÀO TẠM BIỆT</a:t>
            </a:r>
            <a:endParaRPr lang="zh-CN" altLang="en-US" sz="13800" dirty="0">
              <a:ln>
                <a:solidFill>
                  <a:sysClr val="windowText" lastClr="000000"/>
                </a:solidFill>
              </a:ln>
              <a:solidFill>
                <a:srgbClr val="0DBBB8"/>
              </a:solidFill>
              <a:latin typeface="#9Slide06 SVNBonjour" pitchFamily="2" charset="0"/>
              <a:ea typeface="思源黑体 CN Medium" panose="020B0600000000000000" pitchFamily="34" charset="-122"/>
            </a:endParaRPr>
          </a:p>
        </p:txBody>
      </p:sp>
      <p:pic>
        <p:nvPicPr>
          <p:cNvPr id="8" name="图片 9">
            <a:extLst>
              <a:ext uri="{FF2B5EF4-FFF2-40B4-BE49-F238E27FC236}">
                <a16:creationId xmlns:a16="http://schemas.microsoft.com/office/drawing/2014/main" xmlns="" id="{FB1FBE23-BCED-420F-8FBE-B8F9BEDA0482}"/>
              </a:ext>
            </a:extLst>
          </p:cNvPr>
          <p:cNvPicPr>
            <a:picLocks noChangeAspect="1"/>
          </p:cNvPicPr>
          <p:nvPr/>
        </p:nvPicPr>
        <p:blipFill>
          <a:blip r:embed="rId3"/>
          <a:stretch>
            <a:fillRect/>
          </a:stretch>
        </p:blipFill>
        <p:spPr>
          <a:xfrm>
            <a:off x="-216459" y="819150"/>
            <a:ext cx="4879898" cy="5267075"/>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50436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47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577980" y="1081824"/>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xmlns="" id="{F8C8527E-04E1-4308-8BA3-21914CA8F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613642" y="1263920"/>
            <a:ext cx="11262049" cy="4745915"/>
          </a:xfrm>
          <a:prstGeom prst="rect">
            <a:avLst/>
          </a:prstGeom>
        </p:spPr>
        <p:txBody>
          <a:bodyPr wrap="square">
            <a:spAutoFit/>
          </a:bodyPr>
          <a:lstStyle/>
          <a:p>
            <a:pPr indent="228600" algn="just">
              <a:lnSpc>
                <a:spcPct val="120000"/>
              </a:lnSpc>
              <a:spcAft>
                <a:spcPts val="0"/>
              </a:spcAft>
            </a:pPr>
            <a:r>
              <a:rPr lang="nl-NL" sz="3600" dirty="0" smtClean="0">
                <a:latin typeface="Cambria" pitchFamily="18" charset="0"/>
                <a:ea typeface="Cambria" pitchFamily="18" charset="0"/>
              </a:rPr>
              <a:t>- </a:t>
            </a:r>
            <a:r>
              <a:rPr lang="nl-NL" sz="3600" dirty="0">
                <a:latin typeface="Cambria" pitchFamily="18" charset="0"/>
                <a:ea typeface="Cambria" pitchFamily="18" charset="0"/>
              </a:rPr>
              <a:t>Viết được một đoạn văn ngắn nêu tình cảm, cảm xúc của em về một cảnh vật em yêu thích. Biết chia sẻ đoạn văn của mình với bạn. Chỉnh sửa theo góp ý.</a:t>
            </a:r>
            <a:endParaRPr lang="en-US" sz="3200" dirty="0">
              <a:latin typeface="Cambria" pitchFamily="18" charset="0"/>
              <a:ea typeface="Cambria" pitchFamily="18" charset="0"/>
            </a:endParaRPr>
          </a:p>
          <a:p>
            <a:pPr indent="228600" algn="just">
              <a:lnSpc>
                <a:spcPct val="120000"/>
              </a:lnSpc>
              <a:spcAft>
                <a:spcPts val="0"/>
              </a:spcAft>
            </a:pPr>
            <a:r>
              <a:rPr lang="nl-NL" sz="3600" dirty="0">
                <a:latin typeface="Cambria" pitchFamily="18" charset="0"/>
                <a:ea typeface="Cambria" pitchFamily="18" charset="0"/>
              </a:rPr>
              <a:t>- Hiểu biết về thế giới thiên nhiên, từ đó biết yêu quý, bảo về các </a:t>
            </a:r>
            <a:r>
              <a:rPr lang="nl-NL" sz="3600" dirty="0" smtClean="0">
                <a:latin typeface="Cambria" pitchFamily="18" charset="0"/>
                <a:ea typeface="Cambria" pitchFamily="18" charset="0"/>
              </a:rPr>
              <a:t>loài </a:t>
            </a:r>
            <a:r>
              <a:rPr lang="nl-NL" sz="3600" dirty="0">
                <a:latin typeface="Cambria" pitchFamily="18" charset="0"/>
                <a:ea typeface="Cambria" pitchFamily="18" charset="0"/>
              </a:rPr>
              <a:t>thú, bảo vệ môi trường sống của chúng. Chia sẻ với người thân những hiểu biết về thế giới thiên nhiên. </a:t>
            </a:r>
            <a:endParaRPr lang="en-US" sz="3200" dirty="0">
              <a:latin typeface="Cambria" pitchFamily="18" charset="0"/>
              <a:ea typeface="Cambria" pitchFamily="18" charset="0"/>
            </a:endParaRPr>
          </a:p>
        </p:txBody>
      </p:sp>
    </p:spTree>
    <p:extLst>
      <p:ext uri="{BB962C8B-B14F-4D97-AF65-F5344CB8AC3E}">
        <p14:creationId xmlns:p14="http://schemas.microsoft.com/office/powerpoint/2010/main" val="179735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4663440" y="819150"/>
            <a:ext cx="6791960" cy="5368290"/>
          </a:xfrm>
          <a:prstGeom prst="rect">
            <a:avLst/>
          </a:prstGeom>
          <a:solidFill>
            <a:schemeClr val="bg1"/>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8" name="Picture 7"/>
          <p:cNvPicPr>
            <a:picLocks noChangeAspect="1"/>
          </p:cNvPicPr>
          <p:nvPr/>
        </p:nvPicPr>
        <p:blipFill>
          <a:blip r:embed="rId5"/>
          <a:stretch>
            <a:fillRect/>
          </a:stretch>
        </p:blipFill>
        <p:spPr>
          <a:xfrm>
            <a:off x="5175749" y="875691"/>
            <a:ext cx="6072142" cy="5255207"/>
          </a:xfrm>
          <a:prstGeom prst="rect">
            <a:avLst/>
          </a:prstGeom>
        </p:spPr>
      </p:pic>
    </p:spTree>
    <p:extLst>
      <p:ext uri="{BB962C8B-B14F-4D97-AF65-F5344CB8AC3E}">
        <p14:creationId xmlns:p14="http://schemas.microsoft.com/office/powerpoint/2010/main" val="28129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4579463" y="2125435"/>
            <a:ext cx="7111793" cy="3827496"/>
          </a:xfrm>
          <a:prstGeom prst="rect">
            <a:avLst/>
          </a:prstGeom>
          <a:solidFill>
            <a:schemeClr val="accent4">
              <a:lumMod val="20000"/>
              <a:lumOff val="80000"/>
            </a:schemeClr>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4826068" y="2331023"/>
            <a:ext cx="6618582" cy="3416320"/>
          </a:xfrm>
          <a:prstGeom prst="rect">
            <a:avLst/>
          </a:prstGeom>
          <a:noFill/>
        </p:spPr>
        <p:txBody>
          <a:bodyPr wrap="square" rtlCol="0">
            <a:spAutoFit/>
          </a:bodyPr>
          <a:lstStyle/>
          <a:p>
            <a:pPr algn="just"/>
            <a:r>
              <a:rPr lang="en-US" sz="3600" dirty="0" err="1" smtClean="0">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lắng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nghe</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giai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điệu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hát</a:t>
            </a:r>
            <a:r>
              <a:rPr lang="en-US" sz="3600" dirty="0" smtClean="0">
                <a:latin typeface="Cambria" panose="02040503050406030204" pitchFamily="18" charset="0"/>
                <a:ea typeface="Cambria" panose="02040503050406030204" pitchFamily="18" charset="0"/>
              </a:rPr>
              <a:t> Hello </a:t>
            </a:r>
            <a:r>
              <a:rPr lang="en-US" sz="3600" dirty="0" err="1" smtClean="0">
                <a:latin typeface="Cambria" panose="02040503050406030204" pitchFamily="18" charset="0"/>
                <a:ea typeface="Cambria" panose="02040503050406030204" pitchFamily="18" charset="0"/>
              </a:rPr>
              <a:t>Việt</a:t>
            </a:r>
            <a:r>
              <a:rPr lang="en-US" sz="3600" dirty="0" smtClean="0">
                <a:latin typeface="Cambria" panose="02040503050406030204" pitchFamily="18" charset="0"/>
                <a:ea typeface="Cambria" panose="02040503050406030204" pitchFamily="18" charset="0"/>
              </a:rPr>
              <a:t> Nam, </a:t>
            </a:r>
            <a:r>
              <a:rPr lang="en-US" sz="3600" dirty="0" err="1" smtClean="0">
                <a:latin typeface="Cambria" panose="02040503050406030204" pitchFamily="18" charset="0"/>
                <a:ea typeface="Cambria" panose="02040503050406030204" pitchFamily="18" charset="0"/>
              </a:rPr>
              <a:t>quan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trả</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lời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câu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hỏi</a:t>
            </a:r>
            <a:r>
              <a:rPr lang="en-US" sz="36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nl-NL" sz="3600" i="1" dirty="0" smtClean="0">
                <a:latin typeface="Cambria" panose="02040503050406030204" pitchFamily="18" charset="0"/>
                <a:ea typeface="Cambria" panose="02040503050406030204" pitchFamily="18" charset="0"/>
              </a:rPr>
              <a:t>Đoạn nhạc có </a:t>
            </a:r>
            <a:r>
              <a:rPr lang="nl-NL" sz="3600" i="1" dirty="0">
                <a:latin typeface="Cambria" panose="02040503050406030204" pitchFamily="18" charset="0"/>
                <a:ea typeface="Cambria" panose="02040503050406030204" pitchFamily="18" charset="0"/>
              </a:rPr>
              <a:t>những sự vật nào</a:t>
            </a:r>
            <a:r>
              <a:rPr lang="nl-NL" sz="3600" i="1" dirty="0" smtClean="0">
                <a:latin typeface="Cambria" panose="02040503050406030204" pitchFamily="18" charset="0"/>
                <a:ea typeface="Cambria" panose="02040503050406030204" pitchFamily="18" charset="0"/>
              </a:rPr>
              <a:t>? </a:t>
            </a:r>
          </a:p>
          <a:p>
            <a:pPr marL="285750" indent="-285750" algn="just">
              <a:buFont typeface="Wingdings" panose="05000000000000000000" pitchFamily="2" charset="2"/>
              <a:buChar char="§"/>
            </a:pPr>
            <a:r>
              <a:rPr lang="nl-NL" sz="3600" i="1" dirty="0" smtClean="0">
                <a:latin typeface="Cambria" panose="02040503050406030204" pitchFamily="18" charset="0"/>
                <a:ea typeface="Cambria" panose="02040503050406030204" pitchFamily="18" charset="0"/>
              </a:rPr>
              <a:t>Các sự </a:t>
            </a:r>
            <a:r>
              <a:rPr lang="nl-NL" sz="3600" i="1" dirty="0">
                <a:latin typeface="Cambria" panose="02040503050406030204" pitchFamily="18" charset="0"/>
                <a:ea typeface="Cambria" panose="02040503050406030204" pitchFamily="18" charset="0"/>
              </a:rPr>
              <a:t>vật đó có đặc điểm gì</a:t>
            </a:r>
            <a:r>
              <a:rPr lang="nl-NL" sz="3600" i="1" dirty="0" smtClean="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0534" y1="49412" x2="30534" y2="49412"/>
                        <a14:foregroundMark x1="65903" y1="24118" x2="74555" y2="78529"/>
                        <a14:foregroundMark x1="77354" y1="75000" x2="77354" y2="75000"/>
                      </a14:backgroundRemoval>
                    </a14:imgEffect>
                  </a14:imgLayer>
                </a14:imgProps>
              </a:ext>
            </a:extLst>
          </a:blip>
          <a:stretch>
            <a:fillRect/>
          </a:stretch>
        </p:blipFill>
        <p:spPr>
          <a:xfrm>
            <a:off x="0" y="2211356"/>
            <a:ext cx="4657809" cy="4029657"/>
          </a:xfrm>
          <a:prstGeom prst="rect">
            <a:avLst/>
          </a:prstGeom>
        </p:spPr>
      </p:pic>
    </p:spTree>
    <p:extLst>
      <p:ext uri="{BB962C8B-B14F-4D97-AF65-F5344CB8AC3E}">
        <p14:creationId xmlns:p14="http://schemas.microsoft.com/office/powerpoint/2010/main" val="79563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HD Chào Việt Nam  Thùy Chi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197259" cy="6855936"/>
          </a:xfrm>
          <a:prstGeom prst="rect">
            <a:avLst/>
          </a:prstGeom>
        </p:spPr>
      </p:pic>
    </p:spTree>
    <p:extLst>
      <p:ext uri="{BB962C8B-B14F-4D97-AF65-F5344CB8AC3E}">
        <p14:creationId xmlns:p14="http://schemas.microsoft.com/office/powerpoint/2010/main" val="131135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5467463" y="875443"/>
            <a:ext cx="6072142" cy="5255207"/>
          </a:xfrm>
          <a:prstGeom prst="rect">
            <a:avLst/>
          </a:prstGeom>
        </p:spPr>
      </p:pic>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424692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08E3DE72-A586-4EEE-AB3F-7F104B96D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212" y="3043481"/>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xmlns=""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smtClean="0">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smtClean="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smtClean="0">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smtClean="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4" name="矩形 3">
            <a:extLst>
              <a:ext uri="{FF2B5EF4-FFF2-40B4-BE49-F238E27FC236}">
                <a16:creationId xmlns:a16="http://schemas.microsoft.com/office/drawing/2014/main" xmlns="" id="{883E73CD-79D9-47CF-B907-B0233C3F2DF0}"/>
              </a:ext>
            </a:extLst>
          </p:cNvPr>
          <p:cNvSpPr/>
          <p:nvPr/>
        </p:nvSpPr>
        <p:spPr>
          <a:xfrm>
            <a:off x="736211" y="5018913"/>
            <a:ext cx="4107960" cy="584775"/>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3200" b="1" dirty="0" smtClean="0">
                <a:solidFill>
                  <a:srgbClr val="D39D17"/>
                </a:solidFill>
                <a:latin typeface="Cambria" panose="02040503050406030204" pitchFamily="18" charset="0"/>
                <a:ea typeface="Cambria" panose="02040503050406030204" pitchFamily="18" charset="0"/>
              </a:rPr>
              <a:t>THẢO LUẬN NHÓM 4</a:t>
            </a:r>
            <a:endParaRPr kumimoji="0" lang="en-US" altLang="zh-CN" sz="2000" b="0" i="0" u="none" strike="noStrike" kern="0" cap="none" spc="0" normalizeH="0" baseline="0" noProof="0" dirty="0">
              <a:ln>
                <a:noFill/>
              </a:ln>
              <a:solidFill>
                <a:srgbClr val="D39D17"/>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736211" y="1968651"/>
            <a:ext cx="8824349" cy="2813035"/>
          </a:xfrm>
          <a:prstGeom prst="rect">
            <a:avLst/>
          </a:prstGeom>
        </p:spPr>
      </p:pic>
      <p:sp>
        <p:nvSpPr>
          <p:cNvPr id="23" name="矩形 3">
            <a:extLst>
              <a:ext uri="{FF2B5EF4-FFF2-40B4-BE49-F238E27FC236}">
                <a16:creationId xmlns:a16="http://schemas.microsoft.com/office/drawing/2014/main" xmlns=""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smtClean="0">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smtClean="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smtClean="0">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smtClean="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xmlns=""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xmlns=""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smtClean="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xmlns=""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smtClean="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smtClean="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smtClean="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Bãi </a:t>
            </a:r>
            <a:r>
              <a:rPr lang="vi-VN" sz="3200" dirty="0">
                <a:latin typeface="Cambria" panose="02040503050406030204" pitchFamily="18" charset="0"/>
                <a:ea typeface="Cambria" panose="02040503050406030204" pitchFamily="18" charset="0"/>
              </a:rPr>
              <a:t>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r>
              <a:rPr lang="nl-NL" sz="2400" b="1" dirty="0" smtClean="0">
                <a:solidFill>
                  <a:schemeClr val="bg1"/>
                </a:solidFill>
                <a:latin typeface="Cambria" panose="02040503050406030204" pitchFamily="18" charset="0"/>
                <a:ea typeface="Cambria" panose="02040503050406030204" pitchFamily="18" charset="0"/>
              </a:rPr>
              <a:t>?</a:t>
            </a:r>
            <a:endParaRPr lang="nl-NL" sz="2400" b="1" dirty="0">
              <a:solidFill>
                <a:schemeClr val="bg1"/>
              </a:solidFill>
              <a:latin typeface="Cambria" panose="02040503050406030204" pitchFamily="18" charset="0"/>
              <a:ea typeface="Cambria" panose="02040503050406030204" pitchFamily="18" charset="0"/>
            </a:endParaRP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TotalTime>
  <Words>495</Words>
  <Application>Microsoft Office PowerPoint</Application>
  <PresentationFormat>Custom</PresentationFormat>
  <Paragraphs>39</Paragraphs>
  <Slides>18</Slides>
  <Notes>4</Notes>
  <HiddenSlides>1</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ismail - [2010]</cp:lastModifiedBy>
  <cp:revision>37</cp:revision>
  <dcterms:created xsi:type="dcterms:W3CDTF">2020-08-29T11:11:58Z</dcterms:created>
  <dcterms:modified xsi:type="dcterms:W3CDTF">2023-02-13T05:13:04Z</dcterms:modified>
</cp:coreProperties>
</file>