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3" r:id="rId3"/>
    <p:sldId id="284" r:id="rId4"/>
    <p:sldId id="294" r:id="rId5"/>
    <p:sldId id="286" r:id="rId6"/>
    <p:sldId id="295" r:id="rId7"/>
    <p:sldId id="296" r:id="rId8"/>
    <p:sldId id="303" r:id="rId9"/>
    <p:sldId id="305" r:id="rId10"/>
    <p:sldId id="297" r:id="rId11"/>
    <p:sldId id="306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1" d="100"/>
          <a:sy n="61" d="100"/>
        </p:scale>
        <p:origin x="7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08/02/2023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7" grpId="2" animBg="1"/>
      <p:bldP spid="48" grpId="1" animBg="1"/>
      <p:bldP spid="48" grpId="2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17" grpId="0" animBg="1"/>
      <p:bldP spid="117" grpId="1" animBg="1"/>
      <p:bldP spid="118" grpId="0" animBg="1"/>
      <p:bldP spid="118" grpId="1" animBg="1"/>
      <p:bldP spid="235" grpId="0"/>
      <p:bldP spid="235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235" grpId="0"/>
      <p:bldP spid="235" grpId="1"/>
      <p:bldP spid="295" grpId="0" animBg="1"/>
      <p:bldP spid="295" grpId="1" animBg="1"/>
      <p:bldP spid="296" grpId="0" animBg="1"/>
      <p:bldP spid="296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E956C0-84CB-4FAB-BED0-64DE07A026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32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19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9600">
                <a:solidFill>
                  <a:srgbClr val="002060"/>
                </a:solidFill>
                <a:latin typeface="+mj-lt"/>
              </a:rPr>
              <a:t>LUYỆN TẬP</a:t>
            </a:r>
            <a:endParaRPr lang="vi-VN" sz="96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686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6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62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98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5" r:id="rId6"/>
    <p:sldLayoutId id="2147483694" r:id="rId7"/>
    <p:sldLayoutId id="2147483693" r:id="rId8"/>
    <p:sldLayoutId id="2147483692" r:id="rId9"/>
    <p:sldLayoutId id="2147483662" r:id="rId10"/>
    <p:sldLayoutId id="2147483663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6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image_upload_without%20result_default.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43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8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47A3-4E9B-DCC5-7107-4B60AE1C82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B409D-6877-2243-A173-453D921B53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50FDB6-ECCC-5842-165C-980A9F08BEEF}"/>
              </a:ext>
            </a:extLst>
          </p:cNvPr>
          <p:cNvGrpSpPr/>
          <p:nvPr/>
        </p:nvGrpSpPr>
        <p:grpSpPr>
          <a:xfrm>
            <a:off x="2793166" y="556872"/>
            <a:ext cx="8374505" cy="3578175"/>
            <a:chOff x="2808156" y="736754"/>
            <a:chExt cx="8374505" cy="357817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125F25E-167E-A98B-D9BE-AC6072FDCDF9}"/>
                </a:ext>
              </a:extLst>
            </p:cNvPr>
            <p:cNvSpPr/>
            <p:nvPr/>
          </p:nvSpPr>
          <p:spPr>
            <a:xfrm>
              <a:off x="2808156" y="736754"/>
              <a:ext cx="5496395" cy="837376"/>
            </a:xfrm>
            <a:custGeom>
              <a:avLst/>
              <a:gdLst>
                <a:gd name="connsiteX0" fmla="*/ 0 w 8374505"/>
                <a:gd name="connsiteY0" fmla="*/ 139565 h 837376"/>
                <a:gd name="connsiteX1" fmla="*/ 139565 w 8374505"/>
                <a:gd name="connsiteY1" fmla="*/ 0 h 837376"/>
                <a:gd name="connsiteX2" fmla="*/ 8234940 w 8374505"/>
                <a:gd name="connsiteY2" fmla="*/ 0 h 837376"/>
                <a:gd name="connsiteX3" fmla="*/ 8374505 w 8374505"/>
                <a:gd name="connsiteY3" fmla="*/ 139565 h 837376"/>
                <a:gd name="connsiteX4" fmla="*/ 8374505 w 8374505"/>
                <a:gd name="connsiteY4" fmla="*/ 697811 h 837376"/>
                <a:gd name="connsiteX5" fmla="*/ 8234940 w 8374505"/>
                <a:gd name="connsiteY5" fmla="*/ 837376 h 837376"/>
                <a:gd name="connsiteX6" fmla="*/ 139565 w 8374505"/>
                <a:gd name="connsiteY6" fmla="*/ 837376 h 837376"/>
                <a:gd name="connsiteX7" fmla="*/ 0 w 8374505"/>
                <a:gd name="connsiteY7" fmla="*/ 697811 h 837376"/>
                <a:gd name="connsiteX8" fmla="*/ 0 w 8374505"/>
                <a:gd name="connsiteY8" fmla="*/ 139565 h 83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4505" h="837376">
                  <a:moveTo>
                    <a:pt x="0" y="139565"/>
                  </a:moveTo>
                  <a:cubicBezTo>
                    <a:pt x="0" y="62485"/>
                    <a:pt x="62485" y="0"/>
                    <a:pt x="139565" y="0"/>
                  </a:cubicBezTo>
                  <a:lnTo>
                    <a:pt x="8234940" y="0"/>
                  </a:lnTo>
                  <a:cubicBezTo>
                    <a:pt x="8312020" y="0"/>
                    <a:pt x="8374505" y="62485"/>
                    <a:pt x="8374505" y="139565"/>
                  </a:cubicBezTo>
                  <a:lnTo>
                    <a:pt x="8374505" y="697811"/>
                  </a:lnTo>
                  <a:cubicBezTo>
                    <a:pt x="8374505" y="774891"/>
                    <a:pt x="8312020" y="837376"/>
                    <a:pt x="8234940" y="837376"/>
                  </a:cubicBezTo>
                  <a:lnTo>
                    <a:pt x="139565" y="837376"/>
                  </a:lnTo>
                  <a:cubicBezTo>
                    <a:pt x="62485" y="837376"/>
                    <a:pt x="0" y="774891"/>
                    <a:pt x="0" y="697811"/>
                  </a:cubicBezTo>
                  <a:lnTo>
                    <a:pt x="0" y="139565"/>
                  </a:lnTo>
                  <a:close/>
                </a:path>
              </a:pathLst>
            </a:custGeom>
            <a:solidFill>
              <a:srgbClr val="4F6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277" tIns="193277" rIns="193277" bIns="193277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000" b="1" kern="1200"/>
                <a:t>YÊU CẦU CẦN ĐẠT:</a:t>
              </a:r>
              <a:endParaRPr lang="en-US" sz="4000" kern="1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31C771-868A-8528-E0D9-2158DC8C0672}"/>
                </a:ext>
              </a:extLst>
            </p:cNvPr>
            <p:cNvSpPr/>
            <p:nvPr/>
          </p:nvSpPr>
          <p:spPr>
            <a:xfrm>
              <a:off x="2808156" y="1574131"/>
              <a:ext cx="8374505" cy="2740798"/>
            </a:xfrm>
            <a:custGeom>
              <a:avLst/>
              <a:gdLst>
                <a:gd name="connsiteX0" fmla="*/ 0 w 8374505"/>
                <a:gd name="connsiteY0" fmla="*/ 0 h 2740798"/>
                <a:gd name="connsiteX1" fmla="*/ 8374505 w 8374505"/>
                <a:gd name="connsiteY1" fmla="*/ 0 h 2740798"/>
                <a:gd name="connsiteX2" fmla="*/ 8374505 w 8374505"/>
                <a:gd name="connsiteY2" fmla="*/ 2740798 h 2740798"/>
                <a:gd name="connsiteX3" fmla="*/ 0 w 8374505"/>
                <a:gd name="connsiteY3" fmla="*/ 2740798 h 2740798"/>
                <a:gd name="connsiteX4" fmla="*/ 0 w 8374505"/>
                <a:gd name="connsiteY4" fmla="*/ 0 h 274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4505" h="2740798">
                  <a:moveTo>
                    <a:pt x="0" y="0"/>
                  </a:moveTo>
                  <a:lnTo>
                    <a:pt x="8374505" y="0"/>
                  </a:lnTo>
                  <a:lnTo>
                    <a:pt x="8374505" y="2740798"/>
                  </a:lnTo>
                  <a:lnTo>
                    <a:pt x="0" y="2740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891" tIns="40640" rIns="227584" bIns="40640" numCol="1" spcCol="1270" anchor="t" anchorCtr="0">
              <a:noAutofit/>
            </a:bodyPr>
            <a:lstStyle/>
            <a:p>
              <a:pPr marL="285750" lvl="1" indent="-28575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200" kern="1200"/>
                <a:t>Biết lập bảng chia 2 từ bảng nhân 2.</a:t>
              </a:r>
              <a:endParaRPr lang="en-US" sz="3200" kern="1200"/>
            </a:p>
            <a:p>
              <a:pPr marL="285750" lvl="1" indent="-28575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200" kern="1200"/>
                <a:t>Viết, đọc bảng chia 2.</a:t>
              </a:r>
              <a:endParaRPr lang="en-US" sz="3200" kern="1200"/>
            </a:p>
            <a:p>
              <a:pPr marL="285750" lvl="1" indent="-28575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200" kern="1200"/>
                <a:t>Vận dụng tính nhẩm và giải toán liên quan đến phép tính trong bảng chia 2.</a:t>
              </a:r>
              <a:endParaRPr lang="en-US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8 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873810" y="3016779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77354" y="3155899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3062" y="3155943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01901 -0.1391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696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0.03255 -0.1324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-662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1315 -0.132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06328 -0.1324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662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5183 -0.1324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662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-0.10182 -0.131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657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09114 -0.125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627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00104 -0.1391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3498074"/>
                  </p:ext>
                </p:extLst>
              </p:nvPr>
            </p:nvGraphicFramePr>
            <p:xfrm>
              <a:off x="3178507" y="398654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7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973948" y="162987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7012167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8071250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9143033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5945" y="3104136"/>
            <a:ext cx="5925250" cy="2876285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462126" y="70756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0070C0"/>
                </a:solidFill>
              </a:rPr>
              <a:t>Đáp </a:t>
            </a:r>
            <a:r>
              <a:rPr lang="vi-VN" sz="2800">
                <a:solidFill>
                  <a:srgbClr val="0070C0"/>
                </a:solidFill>
              </a:rPr>
              <a:t>số: 10 con gà.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734123" y="1226823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Mỗi con gà có 2 cái chân.</a:t>
            </a:r>
          </a:p>
        </p:txBody>
      </p:sp>
      <p:pic>
        <p:nvPicPr>
          <p:cNvPr id="12" name="btnInknoeActivity" hidden="1">
            <a:extLst>
              <a:ext uri="{FF2B5EF4-FFF2-40B4-BE49-F238E27FC236}">
                <a16:creationId xmlns:a16="http://schemas.microsoft.com/office/drawing/2014/main" id="{A700F6AC-C61C-4B9B-A95F-9BD38A25EB9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49" y="592637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ọc sinh tiểu học được rút ngắn thời gian học từ 20/10/2020">
            <a:extLst>
              <a:ext uri="{FF2B5EF4-FFF2-40B4-BE49-F238E27FC236}">
                <a16:creationId xmlns:a16="http://schemas.microsoft.com/office/drawing/2014/main" id="{84ECA9E0-0DC3-61C3-DB72-16B3D9C5E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97" y="1508951"/>
            <a:ext cx="5976079" cy="3840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1AE92E-930B-0719-0938-35093ADF4342}"/>
              </a:ext>
            </a:extLst>
          </p:cNvPr>
          <p:cNvSpPr txBox="1"/>
          <p:nvPr/>
        </p:nvSpPr>
        <p:spPr>
          <a:xfrm>
            <a:off x="7405141" y="1211918"/>
            <a:ext cx="3432749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>
                <a:solidFill>
                  <a:srgbClr val="0070C0"/>
                </a:solidFill>
              </a:rPr>
              <a:t>Có: 10 bạn.</a:t>
            </a:r>
          </a:p>
          <a:p>
            <a:pPr>
              <a:lnSpc>
                <a:spcPct val="150000"/>
              </a:lnSpc>
            </a:pPr>
            <a:r>
              <a:rPr lang="en-GB" sz="3200">
                <a:solidFill>
                  <a:srgbClr val="0070C0"/>
                </a:solidFill>
              </a:rPr>
              <a:t>1 bàn: 2 bạn</a:t>
            </a:r>
          </a:p>
          <a:p>
            <a:pPr>
              <a:lnSpc>
                <a:spcPct val="150000"/>
              </a:lnSpc>
            </a:pPr>
            <a:r>
              <a:rPr lang="en-GB" sz="3200">
                <a:solidFill>
                  <a:srgbClr val="0070C0"/>
                </a:solidFill>
              </a:rPr>
              <a:t>Cần:…..bàn?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3ACFC-750D-AE54-06CD-3BBD4E52D3D7}"/>
              </a:ext>
            </a:extLst>
          </p:cNvPr>
          <p:cNvSpPr txBox="1"/>
          <p:nvPr/>
        </p:nvSpPr>
        <p:spPr>
          <a:xfrm>
            <a:off x="1069297" y="479684"/>
            <a:ext cx="584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DỤNG:</a:t>
            </a:r>
            <a:endPara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0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050FDB6-ECCC-5842-165C-980A9F08BEEF}"/>
              </a:ext>
            </a:extLst>
          </p:cNvPr>
          <p:cNvGrpSpPr/>
          <p:nvPr/>
        </p:nvGrpSpPr>
        <p:grpSpPr>
          <a:xfrm>
            <a:off x="2793166" y="556872"/>
            <a:ext cx="8374505" cy="3578175"/>
            <a:chOff x="2808156" y="736754"/>
            <a:chExt cx="8374505" cy="357817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125F25E-167E-A98B-D9BE-AC6072FDCDF9}"/>
                </a:ext>
              </a:extLst>
            </p:cNvPr>
            <p:cNvSpPr/>
            <p:nvPr/>
          </p:nvSpPr>
          <p:spPr>
            <a:xfrm>
              <a:off x="2808156" y="736754"/>
              <a:ext cx="5496395" cy="837376"/>
            </a:xfrm>
            <a:custGeom>
              <a:avLst/>
              <a:gdLst>
                <a:gd name="connsiteX0" fmla="*/ 0 w 8374505"/>
                <a:gd name="connsiteY0" fmla="*/ 139565 h 837376"/>
                <a:gd name="connsiteX1" fmla="*/ 139565 w 8374505"/>
                <a:gd name="connsiteY1" fmla="*/ 0 h 837376"/>
                <a:gd name="connsiteX2" fmla="*/ 8234940 w 8374505"/>
                <a:gd name="connsiteY2" fmla="*/ 0 h 837376"/>
                <a:gd name="connsiteX3" fmla="*/ 8374505 w 8374505"/>
                <a:gd name="connsiteY3" fmla="*/ 139565 h 837376"/>
                <a:gd name="connsiteX4" fmla="*/ 8374505 w 8374505"/>
                <a:gd name="connsiteY4" fmla="*/ 697811 h 837376"/>
                <a:gd name="connsiteX5" fmla="*/ 8234940 w 8374505"/>
                <a:gd name="connsiteY5" fmla="*/ 837376 h 837376"/>
                <a:gd name="connsiteX6" fmla="*/ 139565 w 8374505"/>
                <a:gd name="connsiteY6" fmla="*/ 837376 h 837376"/>
                <a:gd name="connsiteX7" fmla="*/ 0 w 8374505"/>
                <a:gd name="connsiteY7" fmla="*/ 697811 h 837376"/>
                <a:gd name="connsiteX8" fmla="*/ 0 w 8374505"/>
                <a:gd name="connsiteY8" fmla="*/ 139565 h 83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74505" h="837376">
                  <a:moveTo>
                    <a:pt x="0" y="139565"/>
                  </a:moveTo>
                  <a:cubicBezTo>
                    <a:pt x="0" y="62485"/>
                    <a:pt x="62485" y="0"/>
                    <a:pt x="139565" y="0"/>
                  </a:cubicBezTo>
                  <a:lnTo>
                    <a:pt x="8234940" y="0"/>
                  </a:lnTo>
                  <a:cubicBezTo>
                    <a:pt x="8312020" y="0"/>
                    <a:pt x="8374505" y="62485"/>
                    <a:pt x="8374505" y="139565"/>
                  </a:cubicBezTo>
                  <a:lnTo>
                    <a:pt x="8374505" y="697811"/>
                  </a:lnTo>
                  <a:cubicBezTo>
                    <a:pt x="8374505" y="774891"/>
                    <a:pt x="8312020" y="837376"/>
                    <a:pt x="8234940" y="837376"/>
                  </a:cubicBezTo>
                  <a:lnTo>
                    <a:pt x="139565" y="837376"/>
                  </a:lnTo>
                  <a:cubicBezTo>
                    <a:pt x="62485" y="837376"/>
                    <a:pt x="0" y="774891"/>
                    <a:pt x="0" y="697811"/>
                  </a:cubicBezTo>
                  <a:lnTo>
                    <a:pt x="0" y="139565"/>
                  </a:lnTo>
                  <a:close/>
                </a:path>
              </a:pathLst>
            </a:custGeom>
            <a:solidFill>
              <a:srgbClr val="4F6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277" tIns="193277" rIns="193277" bIns="193277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4000" b="1" kern="1200"/>
                <a:t>YÊU CẦU CẦN ĐẠT:</a:t>
              </a:r>
              <a:endParaRPr lang="en-US" sz="4000" kern="12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31C771-868A-8528-E0D9-2158DC8C0672}"/>
                </a:ext>
              </a:extLst>
            </p:cNvPr>
            <p:cNvSpPr/>
            <p:nvPr/>
          </p:nvSpPr>
          <p:spPr>
            <a:xfrm>
              <a:off x="2808156" y="1574131"/>
              <a:ext cx="8374505" cy="2740798"/>
            </a:xfrm>
            <a:custGeom>
              <a:avLst/>
              <a:gdLst>
                <a:gd name="connsiteX0" fmla="*/ 0 w 8374505"/>
                <a:gd name="connsiteY0" fmla="*/ 0 h 2740798"/>
                <a:gd name="connsiteX1" fmla="*/ 8374505 w 8374505"/>
                <a:gd name="connsiteY1" fmla="*/ 0 h 2740798"/>
                <a:gd name="connsiteX2" fmla="*/ 8374505 w 8374505"/>
                <a:gd name="connsiteY2" fmla="*/ 2740798 h 2740798"/>
                <a:gd name="connsiteX3" fmla="*/ 0 w 8374505"/>
                <a:gd name="connsiteY3" fmla="*/ 2740798 h 2740798"/>
                <a:gd name="connsiteX4" fmla="*/ 0 w 8374505"/>
                <a:gd name="connsiteY4" fmla="*/ 0 h 274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4505" h="2740798">
                  <a:moveTo>
                    <a:pt x="0" y="0"/>
                  </a:moveTo>
                  <a:lnTo>
                    <a:pt x="8374505" y="0"/>
                  </a:lnTo>
                  <a:lnTo>
                    <a:pt x="8374505" y="2740798"/>
                  </a:lnTo>
                  <a:lnTo>
                    <a:pt x="0" y="27407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5891" tIns="40640" rIns="227584" bIns="40640" numCol="1" spcCol="1270" anchor="t" anchorCtr="0">
              <a:noAutofit/>
            </a:bodyPr>
            <a:lstStyle/>
            <a:p>
              <a:pPr marL="285750" lvl="1" indent="-28575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200" kern="1200"/>
                <a:t>Biết lập bảng chia 2 từ bảng nhân 2.</a:t>
              </a:r>
              <a:endParaRPr lang="en-US" sz="3200" kern="1200"/>
            </a:p>
            <a:p>
              <a:pPr marL="285750" lvl="1" indent="-28575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200" kern="1200"/>
                <a:t>Viết, đọc bảng chia 2.</a:t>
              </a:r>
              <a:endParaRPr lang="en-US" sz="3200" kern="1200"/>
            </a:p>
            <a:p>
              <a:pPr marL="285750" lvl="1" indent="-285750" algn="l" defTabSz="1422400">
                <a:lnSpc>
                  <a:spcPct val="15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GB" sz="3200" kern="1200"/>
                <a:t>Vận dụng tính nhẩm và giải toán liên quan đến phép tính trong bảng chia 2.</a:t>
              </a:r>
              <a:endParaRPr lang="en-US" sz="32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2680843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55410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ima20220209030331683921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494</Words>
  <Application>Microsoft Office PowerPoint</Application>
  <PresentationFormat>Widescreen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iCiel Cadena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Hang</cp:lastModifiedBy>
  <cp:revision>176</cp:revision>
  <dcterms:created xsi:type="dcterms:W3CDTF">2021-06-02T01:34:28Z</dcterms:created>
  <dcterms:modified xsi:type="dcterms:W3CDTF">2023-02-08T06:36:50Z</dcterms:modified>
</cp:coreProperties>
</file>