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3"/>
  </p:notesMasterIdLst>
  <p:sldIdLst>
    <p:sldId id="362" r:id="rId4"/>
    <p:sldId id="292" r:id="rId5"/>
    <p:sldId id="544" r:id="rId6"/>
    <p:sldId id="545" r:id="rId7"/>
    <p:sldId id="634" r:id="rId8"/>
    <p:sldId id="573" r:id="rId9"/>
    <p:sldId id="571" r:id="rId10"/>
    <p:sldId id="260" r:id="rId11"/>
    <p:sldId id="647" r:id="rId12"/>
    <p:sldId id="533" r:id="rId13"/>
    <p:sldId id="295" r:id="rId14"/>
    <p:sldId id="648" r:id="rId15"/>
    <p:sldId id="262" r:id="rId16"/>
    <p:sldId id="635" r:id="rId17"/>
    <p:sldId id="636" r:id="rId18"/>
    <p:sldId id="637" r:id="rId19"/>
    <p:sldId id="645" r:id="rId20"/>
    <p:sldId id="646" r:id="rId21"/>
    <p:sldId id="638" r:id="rId22"/>
    <p:sldId id="639" r:id="rId23"/>
    <p:sldId id="643" r:id="rId24"/>
    <p:sldId id="644" r:id="rId25"/>
    <p:sldId id="290" r:id="rId26"/>
    <p:sldId id="275" r:id="rId27"/>
    <p:sldId id="640" r:id="rId28"/>
    <p:sldId id="641" r:id="rId29"/>
    <p:sldId id="642" r:id="rId30"/>
    <p:sldId id="294"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C0F"/>
    <a:srgbClr val="FF0066"/>
    <a:srgbClr val="F8AED5"/>
    <a:srgbClr val="D2EFFA"/>
    <a:srgbClr val="84D1F0"/>
    <a:srgbClr val="66FF33"/>
    <a:srgbClr val="66FFCC"/>
    <a:srgbClr val="6600FF"/>
    <a:srgbClr val="00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922" autoAdjust="0"/>
  </p:normalViewPr>
  <p:slideViewPr>
    <p:cSldViewPr snapToGrid="0">
      <p:cViewPr varScale="1">
        <p:scale>
          <a:sx n="44" d="100"/>
          <a:sy n="44" d="100"/>
        </p:scale>
        <p:origin x="9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8B02-EB84-4554-9D84-707E967A9383}"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CC77-1300-480B-B7B2-A4C33425DC03}" type="slidenum">
              <a:rPr lang="en-US" smtClean="0"/>
              <a:t>‹#›</a:t>
            </a:fld>
            <a:endParaRPr lang="en-US"/>
          </a:p>
        </p:txBody>
      </p:sp>
    </p:spTree>
    <p:extLst>
      <p:ext uri="{BB962C8B-B14F-4D97-AF65-F5344CB8AC3E}">
        <p14:creationId xmlns:p14="http://schemas.microsoft.com/office/powerpoint/2010/main" val="26874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Chọn vào tên bài đến YCCD</a:t>
            </a:r>
          </a:p>
        </p:txBody>
      </p:sp>
      <p:sp>
        <p:nvSpPr>
          <p:cNvPr id="4" name="Slide Number Placeholder 3"/>
          <p:cNvSpPr>
            <a:spLocks noGrp="1"/>
          </p:cNvSpPr>
          <p:nvPr>
            <p:ph type="sldNum" sz="quarter" idx="5"/>
          </p:nvPr>
        </p:nvSpPr>
        <p:spPr/>
        <p:txBody>
          <a:bodyPr/>
          <a:lstStyle/>
          <a:p>
            <a:fld id="{B5BBCC77-1300-480B-B7B2-A4C33425DC03}" type="slidenum">
              <a:rPr lang="en-US" smtClean="0"/>
              <a:t>1</a:t>
            </a:fld>
            <a:endParaRPr lang="en-US"/>
          </a:p>
        </p:txBody>
      </p:sp>
    </p:spTree>
    <p:extLst>
      <p:ext uri="{BB962C8B-B14F-4D97-AF65-F5344CB8AC3E}">
        <p14:creationId xmlns:p14="http://schemas.microsoft.com/office/powerpoint/2010/main" val="4184374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giải thích tại sao chọnđoạn thay thế.</a:t>
            </a:r>
          </a:p>
        </p:txBody>
      </p:sp>
      <p:sp>
        <p:nvSpPr>
          <p:cNvPr id="4" name="Slide Number Placeholder 3"/>
          <p:cNvSpPr>
            <a:spLocks noGrp="1"/>
          </p:cNvSpPr>
          <p:nvPr>
            <p:ph type="sldNum" sz="quarter" idx="5"/>
          </p:nvPr>
        </p:nvSpPr>
        <p:spPr/>
        <p:txBody>
          <a:bodyPr/>
          <a:lstStyle/>
          <a:p>
            <a:fld id="{B5BBCC77-1300-480B-B7B2-A4C33425DC03}" type="slidenum">
              <a:rPr lang="en-US" smtClean="0"/>
              <a:t>19</a:t>
            </a:fld>
            <a:endParaRPr lang="en-US"/>
          </a:p>
        </p:txBody>
      </p:sp>
    </p:spTree>
    <p:extLst>
      <p:ext uri="{BB962C8B-B14F-4D97-AF65-F5344CB8AC3E}">
        <p14:creationId xmlns:p14="http://schemas.microsoft.com/office/powerpoint/2010/main" val="3797402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BBCC77-1300-480B-B7B2-A4C33425DC03}" type="slidenum">
              <a:rPr lang="en-US" smtClean="0"/>
              <a:t>2</a:t>
            </a:fld>
            <a:endParaRPr lang="en-US"/>
          </a:p>
        </p:txBody>
      </p:sp>
    </p:spTree>
    <p:extLst>
      <p:ext uri="{BB962C8B-B14F-4D97-AF65-F5344CB8AC3E}">
        <p14:creationId xmlns:p14="http://schemas.microsoft.com/office/powerpoint/2010/main" val="28398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AutoNum type="arabicPeriod"/>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10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a:t>
            </a:r>
            <a:r>
              <a:rPr lang="en-US" dirty="0" err="1"/>
              <a:t>để</a:t>
            </a:r>
            <a:r>
              <a:rPr lang="en-US" baseline="0" dirty="0"/>
              <a:t> </a:t>
            </a:r>
            <a:r>
              <a:rPr lang="en-US" baseline="0" dirty="0" err="1"/>
              <a:t>xuất</a:t>
            </a:r>
            <a:r>
              <a:rPr lang="en-US" baseline="0" dirty="0"/>
              <a:t> </a:t>
            </a:r>
            <a:r>
              <a:rPr lang="en-US" baseline="0" dirty="0" err="1"/>
              <a:t>hiện</a:t>
            </a:r>
            <a:r>
              <a:rPr lang="en-US" baseline="0" dirty="0"/>
              <a:t> T-Rex</a:t>
            </a:r>
          </a:p>
          <a:p>
            <a:r>
              <a:rPr lang="en-US" baseline="0" dirty="0" err="1"/>
              <a:t>Đọc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enter </a:t>
            </a:r>
            <a:r>
              <a:rPr lang="en-US" baseline="0" dirty="0" err="1"/>
              <a:t>để</a:t>
            </a:r>
            <a:r>
              <a:rPr lang="en-US" baseline="0" dirty="0"/>
              <a:t> T-Rex </a:t>
            </a:r>
            <a:r>
              <a:rPr lang="en-US" baseline="0" dirty="0" err="1"/>
              <a:t>biến</a:t>
            </a:r>
            <a:r>
              <a:rPr lang="en-US" baseline="0" dirty="0"/>
              <a:t> </a:t>
            </a:r>
            <a:r>
              <a:rPr lang="en-US" baseline="0" dirty="0" err="1"/>
              <a:t>mất</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màu</a:t>
            </a:r>
            <a:r>
              <a:rPr lang="en-US" baseline="0" dirty="0"/>
              <a:t>, T-Rex ở </a:t>
            </a:r>
            <a:r>
              <a:rPr lang="en-US" baseline="0" dirty="0" err="1"/>
              <a:t>trong</a:t>
            </a:r>
            <a:r>
              <a:rPr lang="en-US" baseline="0" dirty="0"/>
              <a:t> </a:t>
            </a:r>
            <a:r>
              <a:rPr lang="en-US" baseline="0" dirty="0" err="1"/>
              <a:t>các</a:t>
            </a:r>
            <a:r>
              <a:rPr lang="en-US" baseline="0" dirty="0"/>
              <a:t> </a:t>
            </a:r>
            <a:r>
              <a:rPr lang="en-US" baseline="0" dirty="0" err="1"/>
              <a:t>hộp</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766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0607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BBCC77-1300-480B-B7B2-A4C33425DC03}" type="slidenum">
              <a:rPr lang="en-US" smtClean="0"/>
              <a:t>11</a:t>
            </a:fld>
            <a:endParaRPr lang="en-US"/>
          </a:p>
        </p:txBody>
      </p:sp>
    </p:spTree>
    <p:extLst>
      <p:ext uri="{BB962C8B-B14F-4D97-AF65-F5344CB8AC3E}">
        <p14:creationId xmlns:p14="http://schemas.microsoft.com/office/powerpoint/2010/main" val="1515351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lên máy tính nối</a:t>
            </a:r>
          </a:p>
        </p:txBody>
      </p:sp>
      <p:sp>
        <p:nvSpPr>
          <p:cNvPr id="4" name="Slide Number Placeholder 3"/>
          <p:cNvSpPr>
            <a:spLocks noGrp="1"/>
          </p:cNvSpPr>
          <p:nvPr>
            <p:ph type="sldNum" sz="quarter" idx="5"/>
          </p:nvPr>
        </p:nvSpPr>
        <p:spPr/>
        <p:txBody>
          <a:bodyPr/>
          <a:lstStyle/>
          <a:p>
            <a:fld id="{B5BBCC77-1300-480B-B7B2-A4C33425DC03}" type="slidenum">
              <a:rPr lang="en-US" smtClean="0"/>
              <a:t>16</a:t>
            </a:fld>
            <a:endParaRPr lang="en-US"/>
          </a:p>
        </p:txBody>
      </p:sp>
    </p:spTree>
    <p:extLst>
      <p:ext uri="{BB962C8B-B14F-4D97-AF65-F5344CB8AC3E}">
        <p14:creationId xmlns:p14="http://schemas.microsoft.com/office/powerpoint/2010/main" val="1851686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4537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53235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971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983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9255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8798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82730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699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
        <p:nvSpPr>
          <p:cNvPr id="6" name="Rounded Rectangle 9">
            <a:extLst>
              <a:ext uri="{FF2B5EF4-FFF2-40B4-BE49-F238E27FC236}">
                <a16:creationId xmlns:a16="http://schemas.microsoft.com/office/drawing/2014/main" id="{E2CCBAD8-7B8D-414C-B55B-7BCC6C14C225}"/>
              </a:ext>
            </a:extLst>
          </p:cNvPr>
          <p:cNvSpPr/>
          <p:nvPr userDrawn="1"/>
        </p:nvSpPr>
        <p:spPr>
          <a:xfrm>
            <a:off x="369988" y="219076"/>
            <a:ext cx="11560175" cy="640566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11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5596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931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257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3468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6874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6214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9600" y="4482089"/>
            <a:ext cx="5972800"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5401" y="2055184"/>
            <a:ext cx="8061200"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32410" y="5362234"/>
            <a:ext cx="839184"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2401" y="2962635"/>
            <a:ext cx="1746996"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7" y="5437467"/>
            <a:ext cx="12192189"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52618" y="4992505"/>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104951" y="59407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518233" y="55966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9199" y="6185689"/>
            <a:ext cx="1752990"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82132" y="6194603"/>
            <a:ext cx="162501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59766" y="61388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95884" y="64966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651" y="57326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312717" y="6344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9401" y="254738"/>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4244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6010551" y="1532233"/>
            <a:ext cx="1646000"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6010568" y="3634267"/>
            <a:ext cx="3226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6010566" y="2652900"/>
            <a:ext cx="523040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34940"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30751" y="5943911"/>
            <a:ext cx="157231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56565"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82084"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69117"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41199"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5035" y="0"/>
            <a:ext cx="5459030"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9300" y="-126400"/>
            <a:ext cx="514173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4935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24868" y="1087667"/>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24880" y="1500160"/>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24872" y="2792484"/>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24883" y="3202485"/>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24872" y="4494800"/>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24865" y="4912200"/>
            <a:ext cx="32128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60400" y="2731200"/>
            <a:ext cx="5155200"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95007"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9011" y="5943911"/>
            <a:ext cx="157231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201114"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76328"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9294"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481"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809385" y="4497350"/>
            <a:ext cx="2273349"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49118" y="-31079"/>
            <a:ext cx="1954191"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3997"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4295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9400" y="2101467"/>
            <a:ext cx="7693200"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4472" y="605841"/>
            <a:ext cx="1752984" cy="1265844"/>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78230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17"/>
        <p:cNvGrpSpPr/>
        <p:nvPr/>
      </p:nvGrpSpPr>
      <p:grpSpPr>
        <a:xfrm>
          <a:off x="0" y="0"/>
          <a:ext cx="0" cy="0"/>
          <a:chOff x="0" y="0"/>
          <a:chExt cx="0" cy="0"/>
        </a:xfrm>
      </p:grpSpPr>
      <p:grpSp>
        <p:nvGrpSpPr>
          <p:cNvPr id="618" name="Google Shape;618;p27"/>
          <p:cNvGrpSpPr/>
          <p:nvPr/>
        </p:nvGrpSpPr>
        <p:grpSpPr>
          <a:xfrm>
            <a:off x="11009197" y="4525485"/>
            <a:ext cx="1052724"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7" y="3998134"/>
            <a:ext cx="12192189"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2632" y="2326853"/>
            <a:ext cx="1296206"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7984" y="4550986"/>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79633" y="62423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318717" y="52210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5017" y="4622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72717" y="57236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3840" y="5596654"/>
            <a:ext cx="1973290"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57265" y="52210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61787" y="5855509"/>
            <a:ext cx="2412170"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82677" y="5745258"/>
            <a:ext cx="1193536"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97517" y="56762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899" y="257159"/>
            <a:ext cx="1856286"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79634" y="293840"/>
            <a:ext cx="1856367"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42967" y="77343"/>
            <a:ext cx="1856286"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5476" y="-299205"/>
            <a:ext cx="2236804"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701437" y="2065733"/>
            <a:ext cx="4789200"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701351" y="3561067"/>
            <a:ext cx="4789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311049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5033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66"/>
        <p:cNvGrpSpPr/>
        <p:nvPr/>
      </p:nvGrpSpPr>
      <p:grpSpPr>
        <a:xfrm>
          <a:off x="0" y="0"/>
          <a:ext cx="0" cy="0"/>
          <a:chOff x="0" y="0"/>
          <a:chExt cx="0" cy="0"/>
        </a:xfrm>
      </p:grpSpPr>
      <p:grpSp>
        <p:nvGrpSpPr>
          <p:cNvPr id="767" name="Google Shape;767;p32"/>
          <p:cNvGrpSpPr/>
          <p:nvPr/>
        </p:nvGrpSpPr>
        <p:grpSpPr>
          <a:xfrm>
            <a:off x="162077" y="160987"/>
            <a:ext cx="1499914"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892" y="-73799"/>
            <a:ext cx="1775587"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2077" y="5627820"/>
            <a:ext cx="1499914"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30010" y="160987"/>
            <a:ext cx="1499914"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30010" y="5627820"/>
            <a:ext cx="1499914"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37744" y="81029"/>
            <a:ext cx="1308111" cy="1276274"/>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98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0980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84" name="Google Shape;184;p23"/>
          <p:cNvSpPr txBox="1">
            <a:spLocks noGrp="1"/>
          </p:cNvSpPr>
          <p:nvPr>
            <p:ph type="title"/>
          </p:nvPr>
        </p:nvSpPr>
        <p:spPr>
          <a:xfrm>
            <a:off x="3197201" y="1742800"/>
            <a:ext cx="5797600"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74167"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8368" y="234319"/>
            <a:ext cx="419300"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85852" y="1999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39934" y="5898909"/>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33201" y="63886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38534" y="4296795"/>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43856" y="261907"/>
            <a:ext cx="280234"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8126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99" name="Google Shape;199;p24"/>
          <p:cNvSpPr txBox="1">
            <a:spLocks noGrp="1"/>
          </p:cNvSpPr>
          <p:nvPr>
            <p:ph type="title"/>
          </p:nvPr>
        </p:nvSpPr>
        <p:spPr>
          <a:xfrm>
            <a:off x="1214366" y="2349433"/>
            <a:ext cx="463640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4367" y="3228967"/>
            <a:ext cx="5135600"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3076" y="5593687"/>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219101"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65734" y="542072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8368" y="234319"/>
            <a:ext cx="419300"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3051" y="15354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3068" y="762061"/>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90884" y="4215402"/>
            <a:ext cx="392400"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45916"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610166" y="3482986"/>
            <a:ext cx="280224"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3178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224" name="Google Shape;224;p25"/>
          <p:cNvSpPr txBox="1">
            <a:spLocks noGrp="1"/>
          </p:cNvSpPr>
          <p:nvPr>
            <p:ph type="subTitle" idx="1"/>
          </p:nvPr>
        </p:nvSpPr>
        <p:spPr>
          <a:xfrm>
            <a:off x="960000"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76767"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600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768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9176" y="2832620"/>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826768" y="24938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4434" y="589647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25499" y="6168786"/>
            <a:ext cx="280224"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54601" y="6229219"/>
            <a:ext cx="419300"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45255" y="2751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9167" y="5098477"/>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7234" y="51802"/>
            <a:ext cx="392400"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9171" y="1476157"/>
            <a:ext cx="699077"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27687" y="5107524"/>
            <a:ext cx="699077"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146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3633" y="-877113"/>
            <a:ext cx="14778467"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11267" y="1893767"/>
            <a:ext cx="716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53402" y="2657367"/>
            <a:ext cx="5885200"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6059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66579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1766" y="-1744098"/>
            <a:ext cx="14281660"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11514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9340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1989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26956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825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3935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283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887DE7C-1729-7982-B7E5-B7BCF8A19C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90487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4ADB983-D2A5-A569-ED47-F337F11814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09468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68AB7382-1C3C-38B0-C1C2-481167C1E89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400" y="603100"/>
            <a:ext cx="10271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7405149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10.xml"/><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3.xml"/><Relationship Id="rId1" Type="http://schemas.openxmlformats.org/officeDocument/2006/relationships/slideLayout" Target="../slideLayouts/slideLayout17.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5" Type="http://schemas.openxmlformats.org/officeDocument/2006/relationships/slide" Target="slide1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5" Type="http://schemas.openxmlformats.org/officeDocument/2006/relationships/slide" Target="slide1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5" Type="http://schemas.openxmlformats.org/officeDocument/2006/relationships/slide" Target="slide1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4.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7.png"/><Relationship Id="rId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4.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8.png"/><Relationship Id="rId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4.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9.png"/><Relationship Id="rId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8"/>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9"/>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10"/>
          <a:stretch>
            <a:fillRect/>
          </a:stretch>
        </p:blipFill>
        <p:spPr>
          <a:xfrm>
            <a:off x="124893" y="339805"/>
            <a:ext cx="1731414" cy="1072989"/>
          </a:xfrm>
          <a:prstGeom prst="rect">
            <a:avLst/>
          </a:prstGeom>
        </p:spPr>
      </p:pic>
      <p:pic>
        <p:nvPicPr>
          <p:cNvPr id="29" name="Picture 28">
            <a:hlinkClick r:id="rId11" action="ppaction://hlinksldjump"/>
            <a:extLst>
              <a:ext uri="{FF2B5EF4-FFF2-40B4-BE49-F238E27FC236}">
                <a16:creationId xmlns:a16="http://schemas.microsoft.com/office/drawing/2014/main" id="{5E0AAC93-EB2B-D84B-FFD2-FC9AF86376FD}"/>
              </a:ext>
            </a:extLst>
          </p:cNvPr>
          <p:cNvPicPr>
            <a:picLocks noChangeAspect="1"/>
          </p:cNvPicPr>
          <p:nvPr/>
        </p:nvPicPr>
        <p:blipFill>
          <a:blip r:embed="rId12"/>
          <a:stretch>
            <a:fillRect/>
          </a:stretch>
        </p:blipFill>
        <p:spPr>
          <a:xfrm>
            <a:off x="2727668" y="2322754"/>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9A2415C2-12AD-4E3C-A1AD-1EA078A20209}"/>
              </a:ext>
            </a:extLst>
          </p:cNvPr>
          <p:cNvSpPr/>
          <p:nvPr/>
        </p:nvSpPr>
        <p:spPr>
          <a:xfrm>
            <a:off x="2325547" y="609600"/>
            <a:ext cx="9302574" cy="5548131"/>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2"/>
          <a:stretch>
            <a:fillRect/>
          </a:stretch>
        </p:blipFill>
        <p:spPr>
          <a:xfrm>
            <a:off x="3724786" y="916566"/>
            <a:ext cx="7065134" cy="2034018"/>
          </a:xfrm>
          <a:prstGeom prst="rect">
            <a:avLst/>
          </a:prstGeom>
        </p:spPr>
      </p:pic>
      <p:sp>
        <p:nvSpPr>
          <p:cNvPr id="7" name="TextBox 6">
            <a:extLst>
              <a:ext uri="{FF2B5EF4-FFF2-40B4-BE49-F238E27FC236}">
                <a16:creationId xmlns:a16="http://schemas.microsoft.com/office/drawing/2014/main" id="{D7E1D77E-E339-67F3-ABC3-BE611ED1CF7C}"/>
              </a:ext>
            </a:extLst>
          </p:cNvPr>
          <p:cNvSpPr txBox="1"/>
          <p:nvPr/>
        </p:nvSpPr>
        <p:spPr>
          <a:xfrm>
            <a:off x="2671051" y="2706825"/>
            <a:ext cx="8957070" cy="2677656"/>
          </a:xfrm>
          <a:prstGeom prst="rect">
            <a:avLst/>
          </a:prstGeom>
          <a:noFill/>
        </p:spPr>
        <p:txBody>
          <a:bodyPr wrap="square" rtlCol="0">
            <a:spAutoFit/>
          </a:bodyPr>
          <a:lstStyle/>
          <a:p>
            <a:r>
              <a:rPr lang="vi-VN" sz="2800"/>
              <a:t>- Nhận biết được cách viết bài văn kể chuyện sáng tạo</a:t>
            </a:r>
            <a:endParaRPr lang="en-US" sz="2800"/>
          </a:p>
          <a:p>
            <a:endParaRPr lang="vi-VN" sz="2800"/>
          </a:p>
          <a:p>
            <a:r>
              <a:rPr lang="vi-VN" sz="2800"/>
              <a:t>- Phát triển năng lực ngôn ngữ.</a:t>
            </a:r>
            <a:endParaRPr lang="en-US" sz="2800"/>
          </a:p>
          <a:p>
            <a:endParaRPr lang="vi-VN" sz="2800"/>
          </a:p>
          <a:p>
            <a:r>
              <a:rPr lang="vi-VN" sz="2800"/>
              <a:t>- Biết vận dụng kiến thức từ bài học để vận dụng vào thực tiễn</a:t>
            </a:r>
          </a:p>
        </p:txBody>
      </p:sp>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1000"/>
                                        <p:tgtEl>
                                          <p:spTgt spid="7">
                                            <p:txEl>
                                              <p:pRg st="4" end="4"/>
                                            </p:txEl>
                                          </p:spTgt>
                                        </p:tgtEl>
                                      </p:cBhvr>
                                    </p:animEffect>
                                    <p:anim calcmode="lin" valueType="num">
                                      <p:cBhvr>
                                        <p:cTn id="2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153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DAF4795-0DA9-F496-3FD3-4E6E749B62DA}"/>
              </a:ext>
            </a:extLst>
          </p:cNvPr>
          <p:cNvSpPr/>
          <p:nvPr/>
        </p:nvSpPr>
        <p:spPr>
          <a:xfrm>
            <a:off x="447981" y="1173182"/>
            <a:ext cx="7563465" cy="5134435"/>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b="0" i="1" dirty="0">
                <a:solidFill>
                  <a:srgbClr val="000000"/>
                </a:solidFill>
                <a:effectLst/>
                <a:latin typeface="Calibri" panose="020F0502020204030204" pitchFamily="34" charset="0"/>
                <a:cs typeface="Calibri" panose="020F0502020204030204" pitchFamily="34" charset="0"/>
              </a:rPr>
              <a:t>Một chuy</a:t>
            </a:r>
            <a:r>
              <a:rPr lang="en-US" i="1" dirty="0">
                <a:solidFill>
                  <a:srgbClr val="000000"/>
                </a:solidFill>
                <a:latin typeface="Calibri" panose="020F0502020204030204" pitchFamily="34" charset="0"/>
                <a:cs typeface="Calibri" panose="020F0502020204030204" pitchFamily="34" charset="0"/>
              </a:rPr>
              <a:t>ế</a:t>
            </a:r>
            <a:r>
              <a:rPr lang="vi-VN" b="0" i="1" dirty="0">
                <a:solidFill>
                  <a:srgbClr val="000000"/>
                </a:solidFill>
                <a:effectLst/>
                <a:latin typeface="Calibri" panose="020F0502020204030204" pitchFamily="34" charset="0"/>
                <a:cs typeface="Calibri" panose="020F0502020204030204" pitchFamily="34" charset="0"/>
              </a:rPr>
              <a:t>n phiêu lưu</a:t>
            </a:r>
            <a:r>
              <a:rPr lang="vi-VN"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b="1" i="0" dirty="0">
                <a:solidFill>
                  <a:srgbClr val="000000"/>
                </a:solidFill>
                <a:effectLst/>
                <a:latin typeface="Calibri" panose="020F0502020204030204" pitchFamily="34" charset="0"/>
                <a:cs typeface="Calibri" panose="020F0502020204030204" pitchFamily="34" charset="0"/>
              </a:rPr>
              <a:t>A)</a:t>
            </a:r>
            <a:r>
              <a:rPr lang="vi-VN"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b="1" i="0" dirty="0">
                <a:solidFill>
                  <a:srgbClr val="000000"/>
                </a:solidFill>
                <a:effectLst/>
                <a:latin typeface="Calibri" panose="020F0502020204030204" pitchFamily="34" charset="0"/>
                <a:cs typeface="Calibri" panose="020F0502020204030204" pitchFamily="34" charset="0"/>
              </a:rPr>
              <a:t>(B)</a:t>
            </a:r>
            <a:r>
              <a:rPr lang="vi-VN"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a:t>
            </a:r>
            <a:r>
              <a:rPr lang="vi-VN" b="0" i="0">
                <a:solidFill>
                  <a:srgbClr val="000000"/>
                </a:solidFill>
                <a:effectLst/>
                <a:latin typeface="Calibri" panose="020F0502020204030204" pitchFamily="34" charset="0"/>
                <a:cs typeface="Calibri" panose="020F0502020204030204" pitchFamily="34" charset="0"/>
              </a:rPr>
              <a:t>quanh.</a:t>
            </a:r>
            <a:endParaRPr lang="vi-VN" b="0" i="0" dirty="0">
              <a:solidFill>
                <a:srgbClr val="000000"/>
              </a:solidFill>
              <a:effectLst/>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160160" y="971550"/>
            <a:ext cx="3448050" cy="2524125"/>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rPr>
              <a:t>(A)</a:t>
            </a:r>
            <a:endParaRPr lang="en-US" sz="2000" b="0" i="0" dirty="0">
              <a:solidFill>
                <a:srgbClr val="000000"/>
              </a:solidFill>
              <a:effectLst/>
            </a:endParaRPr>
          </a:p>
          <a:p>
            <a:pPr algn="just"/>
            <a:r>
              <a:rPr lang="en-US" sz="2000" b="0" i="0" dirty="0">
                <a:solidFill>
                  <a:srgbClr val="000000"/>
                </a:solidFill>
                <a:effectLst/>
              </a:rPr>
              <a:t>   </a:t>
            </a:r>
            <a:r>
              <a:rPr lang="en-US" sz="2000" b="0" i="0" dirty="0" err="1">
                <a:solidFill>
                  <a:srgbClr val="000000"/>
                </a:solidFill>
                <a:effectLst/>
              </a:rPr>
              <a:t>Chuột</a:t>
            </a:r>
            <a:r>
              <a:rPr lang="en-US" sz="2000" b="0" i="0" dirty="0">
                <a:solidFill>
                  <a:srgbClr val="000000"/>
                </a:solidFill>
                <a:effectLst/>
              </a:rPr>
              <a:t> </a:t>
            </a:r>
            <a:r>
              <a:rPr lang="en-US" sz="2000" b="0" i="0" dirty="0" err="1">
                <a:solidFill>
                  <a:srgbClr val="000000"/>
                </a:solidFill>
                <a:effectLst/>
              </a:rPr>
              <a:t>xù</a:t>
            </a:r>
            <a:r>
              <a:rPr lang="en-US" sz="2000" b="0" i="0" dirty="0">
                <a:solidFill>
                  <a:srgbClr val="000000"/>
                </a:solidFill>
                <a:effectLst/>
              </a:rPr>
              <a:t> </a:t>
            </a:r>
            <a:r>
              <a:rPr lang="en-US" sz="2000" b="0" i="0" dirty="0" err="1">
                <a:solidFill>
                  <a:srgbClr val="000000"/>
                </a:solidFill>
                <a:effectLst/>
              </a:rPr>
              <a:t>nói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Bác</a:t>
            </a:r>
            <a:r>
              <a:rPr lang="en-US" sz="2000" b="0" i="0" dirty="0">
                <a:solidFill>
                  <a:srgbClr val="000000"/>
                </a:solidFill>
                <a:effectLst/>
              </a:rPr>
              <a:t> </a:t>
            </a:r>
            <a:r>
              <a:rPr lang="en-US" sz="2000" b="0" i="0" dirty="0" err="1">
                <a:solidFill>
                  <a:srgbClr val="000000"/>
                </a:solidFill>
                <a:effectLst/>
              </a:rPr>
              <a:t>ngựa</a:t>
            </a:r>
            <a:r>
              <a:rPr lang="en-US" sz="2000" b="0" i="0" dirty="0">
                <a:solidFill>
                  <a:srgbClr val="000000"/>
                </a:solidFill>
                <a:effectLst/>
              </a:rPr>
              <a:t> </a:t>
            </a:r>
            <a:r>
              <a:rPr lang="en-US" sz="2000" b="0" i="0" dirty="0" err="1">
                <a:solidFill>
                  <a:srgbClr val="000000"/>
                </a:solidFill>
                <a:effectLst/>
              </a:rPr>
              <a:t>bảo</a:t>
            </a:r>
            <a:r>
              <a:rPr lang="en-US" sz="2000" b="0" i="0" dirty="0">
                <a:solidFill>
                  <a:srgbClr val="000000"/>
                </a:solidFill>
                <a:effectLst/>
              </a:rPr>
              <a:t> </a:t>
            </a:r>
            <a:r>
              <a:rPr lang="en-US" sz="2000" b="0" i="0" dirty="0" err="1">
                <a:solidFill>
                  <a:srgbClr val="000000"/>
                </a:solidFill>
                <a:effectLst/>
              </a:rPr>
              <a:t>nguy</a:t>
            </a:r>
            <a:r>
              <a:rPr lang="en-US" sz="2000" b="0" i="0" dirty="0">
                <a:solidFill>
                  <a:srgbClr val="000000"/>
                </a:solidFill>
                <a:effectLst/>
              </a:rPr>
              <a:t> </a:t>
            </a:r>
            <a:r>
              <a:rPr lang="en-US" sz="2000" b="0" i="0" dirty="0" err="1">
                <a:solidFill>
                  <a:srgbClr val="000000"/>
                </a:solidFill>
                <a:effectLst/>
              </a:rPr>
              <a:t>hiểm</a:t>
            </a:r>
            <a:r>
              <a:rPr lang="en-US" sz="2000" b="0" i="0" dirty="0">
                <a:solidFill>
                  <a:srgbClr val="000000"/>
                </a:solidFill>
                <a:effectLst/>
              </a:rPr>
              <a:t> </a:t>
            </a:r>
            <a:r>
              <a:rPr lang="en-US" sz="2000" b="0" i="0" dirty="0" err="1">
                <a:solidFill>
                  <a:srgbClr val="000000"/>
                </a:solidFill>
                <a:effectLst/>
              </a:rPr>
              <a:t>lắm</a:t>
            </a:r>
            <a:r>
              <a:rPr lang="en-US" sz="2000" b="0" i="0" dirty="0">
                <a:solidFill>
                  <a:srgbClr val="000000"/>
                </a:solidFill>
                <a:effectLst/>
              </a:rPr>
              <a:t>.</a:t>
            </a:r>
          </a:p>
          <a:p>
            <a:pPr algn="just"/>
            <a:r>
              <a:rPr lang="en-US" sz="2000" b="0" i="0" dirty="0">
                <a:solidFill>
                  <a:srgbClr val="000000"/>
                </a:solidFill>
                <a:effectLst/>
              </a:rPr>
              <a:t>   </a:t>
            </a:r>
            <a:r>
              <a:rPr lang="en-US" sz="2000" b="0" i="0" dirty="0" err="1">
                <a:solidFill>
                  <a:srgbClr val="000000"/>
                </a:solidFill>
                <a:effectLst/>
              </a:rPr>
              <a:t>Mèo</a:t>
            </a:r>
            <a:r>
              <a:rPr lang="en-US" sz="2000" b="0" i="0" dirty="0">
                <a:solidFill>
                  <a:srgbClr val="000000"/>
                </a:solidFill>
                <a:effectLst/>
              </a:rPr>
              <a:t> </a:t>
            </a:r>
            <a:r>
              <a:rPr lang="en-US" sz="2000" b="0" i="0" dirty="0" err="1">
                <a:solidFill>
                  <a:srgbClr val="000000"/>
                </a:solidFill>
                <a:effectLst/>
              </a:rPr>
              <a:t>nhép</a:t>
            </a:r>
            <a:r>
              <a:rPr lang="en-US" sz="2000" b="0" i="0" dirty="0">
                <a:solidFill>
                  <a:srgbClr val="000000"/>
                </a:solidFill>
                <a:effectLst/>
              </a:rPr>
              <a:t> </a:t>
            </a:r>
            <a:r>
              <a:rPr lang="en-US" sz="2000" b="0" i="0" dirty="0" err="1">
                <a:solidFill>
                  <a:srgbClr val="000000"/>
                </a:solidFill>
                <a:effectLst/>
              </a:rPr>
              <a:t>hứ</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cái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Cậu</a:t>
            </a:r>
            <a:r>
              <a:rPr lang="en-US" sz="2000" b="0" i="0" dirty="0">
                <a:solidFill>
                  <a:srgbClr val="000000"/>
                </a:solidFill>
                <a:effectLst/>
              </a:rPr>
              <a:t> </a:t>
            </a:r>
            <a:r>
              <a:rPr lang="en-US" sz="2000" b="0" i="0" dirty="0" err="1">
                <a:solidFill>
                  <a:srgbClr val="000000"/>
                </a:solidFill>
                <a:effectLst/>
              </a:rPr>
              <a:t>không</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thì</a:t>
            </a:r>
            <a:r>
              <a:rPr lang="en-US" sz="2000" b="0" i="0" dirty="0">
                <a:solidFill>
                  <a:srgbClr val="000000"/>
                </a:solidFill>
                <a:effectLst/>
              </a:rPr>
              <a:t> </a:t>
            </a:r>
            <a:r>
              <a:rPr lang="en-US" sz="2000" b="0" i="0" dirty="0" err="1">
                <a:solidFill>
                  <a:srgbClr val="000000"/>
                </a:solidFill>
                <a:effectLst/>
              </a:rPr>
              <a:t>thôi</a:t>
            </a:r>
            <a:r>
              <a:rPr lang="en-US" sz="2000" b="0" i="0" dirty="0">
                <a:solidFill>
                  <a:srgbClr val="000000"/>
                </a:solidFill>
                <a:effectLst/>
              </a:rPr>
              <a:t>, </a:t>
            </a:r>
            <a:r>
              <a:rPr lang="en-US" sz="2000" b="0" i="0" dirty="0" err="1">
                <a:solidFill>
                  <a:srgbClr val="000000"/>
                </a:solidFill>
                <a:effectLst/>
              </a:rPr>
              <a:t>tớ</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mình</a:t>
            </a:r>
            <a:r>
              <a:rPr lang="en-US" sz="2000" b="0" i="0" dirty="0">
                <a:solidFill>
                  <a:srgbClr val="000000"/>
                </a:solidFill>
                <a:effectLst/>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8160160" y="3876675"/>
            <a:ext cx="3448050" cy="2524125"/>
          </a:xfrm>
          <a:prstGeom prst="roundRect">
            <a:avLst/>
          </a:prstGeom>
          <a:solidFill>
            <a:schemeClr val="accent6">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Calibri" panose="020F0502020204030204" pitchFamily="34" charset="0"/>
                <a:cs typeface="Calibri" panose="020F0502020204030204" pitchFamily="34" charset="0"/>
              </a:rPr>
              <a:t>(B)</a:t>
            </a:r>
          </a:p>
          <a:p>
            <a:pPr algn="just"/>
            <a:r>
              <a:rPr lang="en-US" sz="2000" i="0" dirty="0">
                <a:solidFill>
                  <a:srgbClr val="000000"/>
                </a:solidFill>
                <a:effectLst/>
                <a:latin typeface="Calibri" panose="020F0502020204030204" pitchFamily="34" charset="0"/>
                <a:cs typeface="Calibri" panose="020F0502020204030204" pitchFamily="34" charset="0"/>
              </a:rPr>
              <a:t>   </a:t>
            </a:r>
            <a:r>
              <a:rPr lang="vi-VN" sz="2000" i="0" dirty="0">
                <a:solidFill>
                  <a:srgbClr val="000000"/>
                </a:solidFill>
                <a:effectLst/>
                <a:latin typeface="Calibri" panose="020F0502020204030204" pitchFamily="34" charset="0"/>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6">
            <a:hlinkClick r:id="rId2" action="ppaction://hlinksldjump"/>
            <a:extLst>
              <a:ext uri="{FF2B5EF4-FFF2-40B4-BE49-F238E27FC236}">
                <a16:creationId xmlns:a16="http://schemas.microsoft.com/office/drawing/2014/main" id="{678D44CB-83F2-48CA-992D-8F74C385509D}"/>
              </a:ext>
            </a:extLst>
          </p:cNvPr>
          <p:cNvSpPr/>
          <p:nvPr/>
        </p:nvSpPr>
        <p:spPr>
          <a:xfrm>
            <a:off x="674421" y="536300"/>
            <a:ext cx="7957832" cy="703410"/>
          </a:xfrm>
          <a:prstGeom prst="wedgeRoundRectCallout">
            <a:avLst>
              <a:gd name="adj1" fmla="val 25454"/>
              <a:gd name="adj2" fmla="val 50757"/>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0000"/>
              </a:lnSpc>
            </a:pPr>
            <a:r>
              <a:rPr lang="en-US" sz="2400" b="1" dirty="0">
                <a:solidFill>
                  <a:prstClr val="black"/>
                </a:solidFill>
                <a:latin typeface="Cambria" panose="02040503050406030204" pitchFamily="18" charset="0"/>
                <a:ea typeface="Cambria" panose="02040503050406030204" pitchFamily="18" charset="0"/>
              </a:rPr>
              <a:t>a.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trên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kể</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lại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câu</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chuyện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gì</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ounded Rectangular Callout 6">
            <a:extLst>
              <a:ext uri="{FF2B5EF4-FFF2-40B4-BE49-F238E27FC236}">
                <a16:creationId xmlns:a16="http://schemas.microsoft.com/office/drawing/2014/main" id="{A06E4528-6180-4EDD-8062-D5577359197A}"/>
              </a:ext>
            </a:extLst>
          </p:cNvPr>
          <p:cNvSpPr/>
          <p:nvPr/>
        </p:nvSpPr>
        <p:spPr>
          <a:xfrm>
            <a:off x="674421" y="1137348"/>
            <a:ext cx="11193114" cy="456971"/>
          </a:xfrm>
          <a:prstGeom prst="wedgeRoundRectCallout">
            <a:avLst>
              <a:gd name="adj1" fmla="val 23385"/>
              <a:gd name="adj2" fmla="val 49068"/>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err="1">
                <a:solidFill>
                  <a:prstClr val="black"/>
                </a:solidFill>
                <a:latin typeface="Cambria" panose="02040503050406030204" pitchFamily="18" charset="0"/>
                <a:ea typeface="Cambria" panose="02040503050406030204" pitchFamily="18" charset="0"/>
              </a:rPr>
              <a:t>bài</a:t>
            </a:r>
            <a:r>
              <a:rPr lang="en-US" sz="2400" b="1">
                <a:solidFill>
                  <a:prstClr val="black"/>
                </a:solidFill>
                <a:latin typeface="Cambria" panose="02040503050406030204" pitchFamily="18" charset="0"/>
                <a:ea typeface="Cambria" panose="02040503050406030204" pitchFamily="18" charset="0"/>
              </a:rPr>
              <a:t> văn. Nêu </a:t>
            </a:r>
            <a:r>
              <a:rPr lang="en-US" sz="2400" b="1" dirty="0">
                <a:solidFill>
                  <a:prstClr val="black"/>
                </a:solidFill>
                <a:latin typeface="Cambria" panose="02040503050406030204" pitchFamily="18" charset="0"/>
                <a:ea typeface="Cambria" panose="02040503050406030204" pitchFamily="18" charset="0"/>
              </a:rPr>
              <a:t>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p>
        </p:txBody>
      </p:sp>
      <p:sp>
        <p:nvSpPr>
          <p:cNvPr id="7" name="Rounded Rectangular Callout 6">
            <a:hlinkClick r:id="rId3" action="ppaction://hlinksldjump"/>
            <a:extLst>
              <a:ext uri="{FF2B5EF4-FFF2-40B4-BE49-F238E27FC236}">
                <a16:creationId xmlns:a16="http://schemas.microsoft.com/office/drawing/2014/main" id="{07A236FB-74A2-46B8-8B27-0C7BCF834BBC}"/>
              </a:ext>
            </a:extLst>
          </p:cNvPr>
          <p:cNvSpPr/>
          <p:nvPr/>
        </p:nvSpPr>
        <p:spPr>
          <a:xfrm>
            <a:off x="674421" y="1556539"/>
            <a:ext cx="11452738" cy="812755"/>
          </a:xfrm>
          <a:prstGeom prst="wedgeRoundRectCallout">
            <a:avLst>
              <a:gd name="adj1" fmla="val 24307"/>
              <a:gd name="adj2" fmla="val 49890"/>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vi-VN" sz="24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lang="en-US" sz="2400" b="1"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F9D398D-83F0-48FE-9920-D2CAA6D992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701079" y="3388102"/>
            <a:ext cx="3795880" cy="3824907"/>
          </a:xfrm>
          <a:prstGeom prst="rect">
            <a:avLst/>
          </a:prstGeom>
        </p:spPr>
      </p:pic>
      <p:sp>
        <p:nvSpPr>
          <p:cNvPr id="10" name="TextBox 9">
            <a:extLst>
              <a:ext uri="{FF2B5EF4-FFF2-40B4-BE49-F238E27FC236}">
                <a16:creationId xmlns:a16="http://schemas.microsoft.com/office/drawing/2014/main" id="{FDF09274-9D6D-4272-821A-DF82EB55B944}"/>
              </a:ext>
            </a:extLst>
          </p:cNvPr>
          <p:cNvSpPr txBox="1"/>
          <p:nvPr/>
        </p:nvSpPr>
        <p:spPr>
          <a:xfrm>
            <a:off x="674421" y="2241490"/>
            <a:ext cx="9544050" cy="461665"/>
          </a:xfrm>
          <a:prstGeom prst="rect">
            <a:avLst/>
          </a:prstGeom>
          <a:noFill/>
        </p:spPr>
        <p:txBody>
          <a:bodyPr wrap="square" rtlCol="0">
            <a:spAutoFit/>
          </a:bodyPr>
          <a:lstStyle/>
          <a:p>
            <a:r>
              <a:rPr lang="en-US" sz="2400" b="1" dirty="0">
                <a:solidFill>
                  <a:prstClr val="black"/>
                </a:solidFill>
                <a:latin typeface="Cambria" panose="02040503050406030204" pitchFamily="18" charset="0"/>
                <a:ea typeface="Cambria" panose="02040503050406030204" pitchFamily="18" charset="0"/>
              </a:rPr>
              <a:t>d.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nội</a:t>
            </a:r>
            <a:r>
              <a:rPr lang="en-US" sz="2400" b="1" dirty="0">
                <a:solidFill>
                  <a:prstClr val="black"/>
                </a:solidFill>
                <a:latin typeface="Cambria" panose="02040503050406030204" pitchFamily="18" charset="0"/>
                <a:ea typeface="Cambria" panose="02040503050406030204" pitchFamily="18" charset="0"/>
              </a:rPr>
              <a:t> dung </a:t>
            </a:r>
            <a:r>
              <a:rPr lang="en-US" sz="2400" b="1" dirty="0" err="1">
                <a:solidFill>
                  <a:prstClr val="black"/>
                </a:solidFill>
                <a:latin typeface="Cambria" panose="02040503050406030204" pitchFamily="18" charset="0"/>
                <a:ea typeface="Cambria" panose="02040503050406030204" pitchFamily="18" charset="0"/>
              </a:rPr>
              <a:t>phù</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hợp</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với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chi </a:t>
            </a:r>
            <a:r>
              <a:rPr lang="en-US" sz="2400" b="1" dirty="0" err="1">
                <a:solidFill>
                  <a:prstClr val="black"/>
                </a:solidFill>
                <a:latin typeface="Cambria" panose="02040503050406030204" pitchFamily="18" charset="0"/>
                <a:ea typeface="Cambria" panose="02040503050406030204" pitchFamily="18" charset="0"/>
              </a:rPr>
              <a:t>tiết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sáng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tạo</a:t>
            </a:r>
            <a:r>
              <a:rPr lang="en-US" sz="2400" b="1" dirty="0">
                <a:solidFill>
                  <a:prstClr val="black"/>
                </a:solidFill>
                <a:latin typeface="Cambria" panose="02040503050406030204" pitchFamily="18" charset="0"/>
                <a:ea typeface="Cambria" panose="02040503050406030204" pitchFamily="18" charset="0"/>
              </a:rPr>
              <a:t> A, B.</a:t>
            </a:r>
          </a:p>
        </p:txBody>
      </p:sp>
      <p:pic>
        <p:nvPicPr>
          <p:cNvPr id="11" name="Picture 10">
            <a:extLst>
              <a:ext uri="{FF2B5EF4-FFF2-40B4-BE49-F238E27FC236}">
                <a16:creationId xmlns:a16="http://schemas.microsoft.com/office/drawing/2014/main" id="{576A1B45-7E55-4BA7-A082-4C8EF47E787A}"/>
              </a:ext>
            </a:extLst>
          </p:cNvPr>
          <p:cNvPicPr>
            <a:picLocks noChangeAspect="1"/>
          </p:cNvPicPr>
          <p:nvPr/>
        </p:nvPicPr>
        <p:blipFill rotWithShape="1">
          <a:blip r:embed="rId6">
            <a:clrChange>
              <a:clrFrom>
                <a:srgbClr val="FEFEFE"/>
              </a:clrFrom>
              <a:clrTo>
                <a:srgbClr val="FEFEFE">
                  <a:alpha val="0"/>
                </a:srgbClr>
              </a:clrTo>
            </a:clrChange>
          </a:blip>
          <a:srcRect l="7420" r="83502" b="26955"/>
          <a:stretch/>
        </p:blipFill>
        <p:spPr>
          <a:xfrm>
            <a:off x="685485" y="2757069"/>
            <a:ext cx="566984" cy="812755"/>
          </a:xfrm>
          <a:prstGeom prst="rect">
            <a:avLst/>
          </a:prstGeom>
        </p:spPr>
      </p:pic>
      <p:sp>
        <p:nvSpPr>
          <p:cNvPr id="12" name="Rectangle 11">
            <a:extLst>
              <a:ext uri="{FF2B5EF4-FFF2-40B4-BE49-F238E27FC236}">
                <a16:creationId xmlns:a16="http://schemas.microsoft.com/office/drawing/2014/main" id="{F23D2AAE-D358-4534-9CED-7EEDD0410BAE}"/>
              </a:ext>
            </a:extLst>
          </p:cNvPr>
          <p:cNvSpPr/>
          <p:nvPr/>
        </p:nvSpPr>
        <p:spPr>
          <a:xfrm>
            <a:off x="1272782" y="4720952"/>
            <a:ext cx="4823217" cy="123739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FF0000"/>
                </a:solidFill>
                <a:latin typeface="+mj-lt"/>
                <a:ea typeface="Cambria" panose="02040503050406030204" pitchFamily="18" charset="0"/>
              </a:rPr>
              <a:t>Cỏ phủ kín cánh đồng như một tấm thảm xanh mát. Cây cối cũng xanh mướt như ngày nào cũng được gội rửa. </a:t>
            </a:r>
            <a:endParaRPr lang="en-US" sz="2000" b="1" dirty="0">
              <a:solidFill>
                <a:srgbClr val="FF0000"/>
              </a:solidFill>
              <a:latin typeface="+mj-lt"/>
              <a:ea typeface="Cambria" panose="02040503050406030204" pitchFamily="18" charset="0"/>
            </a:endParaRPr>
          </a:p>
        </p:txBody>
      </p:sp>
      <p:sp>
        <p:nvSpPr>
          <p:cNvPr id="13" name="Rectangle 12">
            <a:extLst>
              <a:ext uri="{FF2B5EF4-FFF2-40B4-BE49-F238E27FC236}">
                <a16:creationId xmlns:a16="http://schemas.microsoft.com/office/drawing/2014/main" id="{29463C0F-A414-4F90-A121-942E8A56346C}"/>
              </a:ext>
            </a:extLst>
          </p:cNvPr>
          <p:cNvSpPr/>
          <p:nvPr/>
        </p:nvSpPr>
        <p:spPr>
          <a:xfrm>
            <a:off x="1272783" y="2892180"/>
            <a:ext cx="4823217" cy="15765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FF0000"/>
                </a:solidFill>
                <a:latin typeface="+mj-lt"/>
                <a:ea typeface="Cambria" panose="02040503050406030204" pitchFamily="18" charset="0"/>
              </a:rPr>
              <a:t>Chuột xù nói:</a:t>
            </a:r>
          </a:p>
          <a:p>
            <a:pPr algn="just"/>
            <a:r>
              <a:rPr lang="vi-VN" sz="2000" b="1" dirty="0">
                <a:solidFill>
                  <a:srgbClr val="FF0000"/>
                </a:solidFill>
                <a:latin typeface="+mj-lt"/>
                <a:ea typeface="Cambria" panose="02040503050406030204" pitchFamily="18" charset="0"/>
              </a:rPr>
              <a:t>   – Bác ngựa bảo nguy hiểm lắm.</a:t>
            </a:r>
          </a:p>
          <a:p>
            <a:pPr algn="just"/>
            <a:r>
              <a:rPr lang="vi-VN" sz="2000" b="1" dirty="0">
                <a:solidFill>
                  <a:srgbClr val="FF0000"/>
                </a:solidFill>
                <a:latin typeface="+mj-lt"/>
                <a:ea typeface="Cambria" panose="02040503050406030204" pitchFamily="18" charset="0"/>
              </a:rPr>
              <a:t>   Mèo nhép hứ một cái:</a:t>
            </a:r>
          </a:p>
          <a:p>
            <a:pPr algn="just"/>
            <a:r>
              <a:rPr lang="vi-VN" sz="2000" b="1" dirty="0">
                <a:solidFill>
                  <a:srgbClr val="FF0000"/>
                </a:solidFill>
                <a:latin typeface="+mj-lt"/>
                <a:ea typeface="Cambria" panose="02040503050406030204" pitchFamily="18" charset="0"/>
              </a:rPr>
              <a:t>   – Cậu không đi thì thôi, tớ đi một mình.</a:t>
            </a:r>
          </a:p>
        </p:txBody>
      </p:sp>
      <p:pic>
        <p:nvPicPr>
          <p:cNvPr id="14" name="Picture 13">
            <a:extLst>
              <a:ext uri="{FF2B5EF4-FFF2-40B4-BE49-F238E27FC236}">
                <a16:creationId xmlns:a16="http://schemas.microsoft.com/office/drawing/2014/main" id="{3DDE67B7-87C2-4F69-8342-39482E8131F0}"/>
              </a:ext>
            </a:extLst>
          </p:cNvPr>
          <p:cNvPicPr>
            <a:picLocks noChangeAspect="1"/>
          </p:cNvPicPr>
          <p:nvPr/>
        </p:nvPicPr>
        <p:blipFill rotWithShape="1">
          <a:blip r:embed="rId6">
            <a:clrChange>
              <a:clrFrom>
                <a:srgbClr val="FDFDFD"/>
              </a:clrFrom>
              <a:clrTo>
                <a:srgbClr val="FDFDFD">
                  <a:alpha val="0"/>
                </a:srgbClr>
              </a:clrTo>
            </a:clrChange>
          </a:blip>
          <a:srcRect t="21009" r="91737"/>
          <a:stretch/>
        </p:blipFill>
        <p:spPr>
          <a:xfrm>
            <a:off x="774668" y="4491276"/>
            <a:ext cx="498114" cy="848374"/>
          </a:xfrm>
          <a:prstGeom prst="rect">
            <a:avLst/>
          </a:prstGeom>
        </p:spPr>
      </p:pic>
      <p:sp>
        <p:nvSpPr>
          <p:cNvPr id="15" name="Flowchart: Terminator 14">
            <a:extLst>
              <a:ext uri="{FF2B5EF4-FFF2-40B4-BE49-F238E27FC236}">
                <a16:creationId xmlns:a16="http://schemas.microsoft.com/office/drawing/2014/main" id="{DE1B6D28-513A-41D3-8250-020DBFBC0C05}"/>
              </a:ext>
            </a:extLst>
          </p:cNvPr>
          <p:cNvSpPr/>
          <p:nvPr/>
        </p:nvSpPr>
        <p:spPr>
          <a:xfrm>
            <a:off x="6771327" y="3316198"/>
            <a:ext cx="2283713" cy="728489"/>
          </a:xfrm>
          <a:prstGeom prst="flowChartTerminator">
            <a:avLst/>
          </a:prstGeom>
          <a:solidFill>
            <a:schemeClr val="accent6">
              <a:lumMod val="20000"/>
              <a:lumOff val="80000"/>
            </a:schemeClr>
          </a:solidFill>
          <a:ln w="57150">
            <a:solidFill>
              <a:srgbClr val="FBCC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a:solidFill>
                  <a:srgbClr val="FF0000"/>
                </a:solidFill>
                <a:latin typeface="+mj-lt"/>
                <a:ea typeface="Cambria" panose="02040503050406030204" pitchFamily="18" charset="0"/>
              </a:rPr>
              <a:t>Sáng tạo thêm chi tiết tả cảnh</a:t>
            </a:r>
            <a:endParaRPr lang="vi-VN" sz="2000" b="1" dirty="0">
              <a:solidFill>
                <a:srgbClr val="FF0000"/>
              </a:solidFill>
              <a:latin typeface="+mj-lt"/>
              <a:ea typeface="Cambria" panose="02040503050406030204" pitchFamily="18" charset="0"/>
            </a:endParaRPr>
          </a:p>
        </p:txBody>
      </p:sp>
      <p:sp>
        <p:nvSpPr>
          <p:cNvPr id="16" name="Flowchart: Terminator 15">
            <a:extLst>
              <a:ext uri="{FF2B5EF4-FFF2-40B4-BE49-F238E27FC236}">
                <a16:creationId xmlns:a16="http://schemas.microsoft.com/office/drawing/2014/main" id="{EA42926E-9562-424A-A868-7AA6F55F8D51}"/>
              </a:ext>
            </a:extLst>
          </p:cNvPr>
          <p:cNvSpPr/>
          <p:nvPr/>
        </p:nvSpPr>
        <p:spPr>
          <a:xfrm>
            <a:off x="6771327" y="4936312"/>
            <a:ext cx="2283712" cy="728489"/>
          </a:xfrm>
          <a:prstGeom prst="flowChartTerminator">
            <a:avLst/>
          </a:prstGeom>
          <a:solidFill>
            <a:schemeClr val="accent6">
              <a:lumMod val="20000"/>
              <a:lumOff val="80000"/>
            </a:schemeClr>
          </a:solidFill>
          <a:ln w="57150">
            <a:solidFill>
              <a:srgbClr val="FBCC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a:solidFill>
                  <a:srgbClr val="FF0000"/>
                </a:solidFill>
                <a:latin typeface="+mj-lt"/>
                <a:ea typeface="Cambria" panose="02040503050406030204" pitchFamily="18" charset="0"/>
              </a:rPr>
              <a:t>Sáng tạo thêm lời thoại nhân vật</a:t>
            </a:r>
            <a:endParaRPr lang="vi-VN" sz="2000" b="1" dirty="0">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7546194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7272336" y="1666164"/>
            <a:ext cx="4295775" cy="1193525"/>
          </a:xfrm>
          <a:prstGeom prst="wedgeRoundRectCallout">
            <a:avLst>
              <a:gd name="adj1" fmla="val 24081"/>
              <a:gd name="adj2" fmla="val 85357"/>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600075" y="742950"/>
            <a:ext cx="5784279"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sz="1600" b="0" i="1" dirty="0">
                <a:solidFill>
                  <a:srgbClr val="000000"/>
                </a:solidFill>
                <a:effectLst/>
                <a:latin typeface="Calibri" panose="020F0502020204030204" pitchFamily="34" charset="0"/>
                <a:cs typeface="Calibri" panose="020F0502020204030204" pitchFamily="34" charset="0"/>
              </a:rPr>
              <a:t>Một chuy</a:t>
            </a:r>
            <a:r>
              <a:rPr lang="en-US" sz="1600" i="1" dirty="0">
                <a:solidFill>
                  <a:srgbClr val="000000"/>
                </a:solidFill>
                <a:latin typeface="Calibri" panose="020F0502020204030204" pitchFamily="34" charset="0"/>
                <a:cs typeface="Calibri" panose="020F0502020204030204" pitchFamily="34" charset="0"/>
              </a:rPr>
              <a:t>ế</a:t>
            </a:r>
            <a:r>
              <a:rPr lang="vi-VN" sz="1600" b="0" i="1" dirty="0">
                <a:solidFill>
                  <a:srgbClr val="000000"/>
                </a:solidFill>
                <a:effectLst/>
                <a:latin typeface="Calibri" panose="020F0502020204030204" pitchFamily="34" charset="0"/>
                <a:cs typeface="Calibri" panose="020F0502020204030204" pitchFamily="34" charset="0"/>
              </a:rPr>
              <a:t>n phiêu lưu</a:t>
            </a:r>
            <a:r>
              <a:rPr lang="vi-VN" sz="1600"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sz="1600" b="1" i="0" dirty="0">
                <a:solidFill>
                  <a:srgbClr val="000000"/>
                </a:solidFill>
                <a:effectLst/>
                <a:latin typeface="Calibri" panose="020F0502020204030204" pitchFamily="34" charset="0"/>
                <a:cs typeface="Calibri" panose="020F0502020204030204" pitchFamily="34" charset="0"/>
              </a:rPr>
              <a:t>A)</a:t>
            </a:r>
            <a:r>
              <a:rPr lang="vi-VN" sz="1600"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sz="1600" b="1" i="0" dirty="0">
                <a:solidFill>
                  <a:srgbClr val="000000"/>
                </a:solidFill>
                <a:effectLst/>
                <a:latin typeface="Calibri" panose="020F0502020204030204" pitchFamily="34" charset="0"/>
                <a:cs typeface="Calibri" panose="020F0502020204030204" pitchFamily="34" charset="0"/>
              </a:rPr>
              <a:t>(B)</a:t>
            </a:r>
            <a:r>
              <a:rPr lang="vi-VN" sz="1600"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sz="1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0FB78D8-B0FC-EC8F-90F6-4176FBA2BE76}"/>
              </a:ext>
            </a:extLst>
          </p:cNvPr>
          <p:cNvGrpSpPr/>
          <p:nvPr/>
        </p:nvGrpSpPr>
        <p:grpSpPr>
          <a:xfrm flipH="1">
            <a:off x="6384354" y="3524117"/>
            <a:ext cx="3139564" cy="3019971"/>
            <a:chOff x="632010" y="2370827"/>
            <a:chExt cx="4674235" cy="2735076"/>
          </a:xfrm>
        </p:grpSpPr>
        <p:sp>
          <p:nvSpPr>
            <p:cNvPr id="9" name="Freeform 18">
              <a:extLst>
                <a:ext uri="{FF2B5EF4-FFF2-40B4-BE49-F238E27FC236}">
                  <a16:creationId xmlns:a16="http://schemas.microsoft.com/office/drawing/2014/main" id="{A90CB8BE-057A-3E88-5D3F-F670016E7D2F}"/>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CDF85A8-25EB-91E6-D49F-081C8C960DFD}"/>
                </a:ext>
              </a:extLst>
            </p:cNvPr>
            <p:cNvSpPr txBox="1"/>
            <p:nvPr/>
          </p:nvSpPr>
          <p:spPr>
            <a:xfrm>
              <a:off x="916332" y="2960843"/>
              <a:ext cx="4014610" cy="214506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b="1" dirty="0">
                  <a:solidFill>
                    <a:srgbClr val="FF0000"/>
                  </a:solidFill>
                  <a:latin typeface="Cambria" panose="02040503050406030204" pitchFamily="18" charset="0"/>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
        <p:nvSpPr>
          <p:cNvPr id="5" name="Arrow: Left 4">
            <a:hlinkClick r:id="rId5" action="ppaction://hlinksldjump"/>
            <a:extLst>
              <a:ext uri="{FF2B5EF4-FFF2-40B4-BE49-F238E27FC236}">
                <a16:creationId xmlns:a16="http://schemas.microsoft.com/office/drawing/2014/main" id="{284A75D1-98BD-DC11-43A6-025CE06706F1}"/>
              </a:ext>
            </a:extLst>
          </p:cNvPr>
          <p:cNvSpPr/>
          <p:nvPr/>
        </p:nvSpPr>
        <p:spPr>
          <a:xfrm>
            <a:off x="838200" y="5885411"/>
            <a:ext cx="1505989" cy="65867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Quay lại</a:t>
            </a:r>
          </a:p>
        </p:txBody>
      </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247650" y="847725"/>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704A62AE-0645-0F2C-8F56-688A6B974CBE}"/>
              </a:ext>
            </a:extLst>
          </p:cNvPr>
          <p:cNvSpPr/>
          <p:nvPr/>
        </p:nvSpPr>
        <p:spPr>
          <a:xfrm>
            <a:off x="32385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080D1A-5366-9387-5375-2FD07FCCDEAA}"/>
              </a:ext>
            </a:extLst>
          </p:cNvPr>
          <p:cNvGrpSpPr/>
          <p:nvPr/>
        </p:nvGrpSpPr>
        <p:grpSpPr>
          <a:xfrm flipH="1">
            <a:off x="5762625" y="624039"/>
            <a:ext cx="4229100" cy="1404786"/>
            <a:chOff x="632010" y="2370827"/>
            <a:chExt cx="4674235" cy="2619200"/>
          </a:xfrm>
        </p:grpSpPr>
        <p:sp>
          <p:nvSpPr>
            <p:cNvPr id="11" name="Freeform 18">
              <a:extLst>
                <a:ext uri="{FF2B5EF4-FFF2-40B4-BE49-F238E27FC236}">
                  <a16:creationId xmlns:a16="http://schemas.microsoft.com/office/drawing/2014/main"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3F298B2-73A4-304D-6AF2-331AB41E1A25}"/>
                </a:ext>
              </a:extLst>
            </p:cNvPr>
            <p:cNvSpPr txBox="1"/>
            <p:nvPr/>
          </p:nvSpPr>
          <p:spPr>
            <a:xfrm>
              <a:off x="754371" y="2960843"/>
              <a:ext cx="4130772" cy="1319842"/>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Mở</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bài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a:t>
              </a:r>
              <a:r>
                <a:rPr lang="en-US" sz="2000" b="0" i="0" u="none" strike="noStrike" dirty="0" err="1">
                  <a:solidFill>
                    <a:srgbClr val="FF0000"/>
                  </a:solidFill>
                  <a:effectLst/>
                  <a:latin typeface="Cambria" panose="02040503050406030204" pitchFamily="18" charset="0"/>
                  <a:ea typeface="Cambria" panose="02040503050406030204" pitchFamily="18" charset="0"/>
                </a:rPr>
                <a:t>iới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thiệu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tên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và</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giả</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14" name="Rectangle 13">
            <a:extLst>
              <a:ext uri="{FF2B5EF4-FFF2-40B4-BE49-F238E27FC236}">
                <a16:creationId xmlns:a16="http://schemas.microsoft.com/office/drawing/2014/main" id="{7EF6E7DD-1F8C-379E-87B6-40124F08D17B}"/>
              </a:ext>
            </a:extLst>
          </p:cNvPr>
          <p:cNvSpPr/>
          <p:nvPr/>
        </p:nvSpPr>
        <p:spPr>
          <a:xfrm>
            <a:off x="32385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CCDC9C7-D6E9-ED18-675E-1C2D5F3D573B}"/>
              </a:ext>
            </a:extLst>
          </p:cNvPr>
          <p:cNvGrpSpPr/>
          <p:nvPr/>
        </p:nvGrpSpPr>
        <p:grpSpPr>
          <a:xfrm flipH="1">
            <a:off x="5705475" y="3138639"/>
            <a:ext cx="4229100" cy="1500036"/>
            <a:chOff x="632010" y="2370827"/>
            <a:chExt cx="4674235" cy="2619200"/>
          </a:xfrm>
        </p:grpSpPr>
        <p:sp>
          <p:nvSpPr>
            <p:cNvPr id="16" name="Freeform 18">
              <a:extLst>
                <a:ext uri="{FF2B5EF4-FFF2-40B4-BE49-F238E27FC236}">
                  <a16:creationId xmlns:a16="http://schemas.microsoft.com/office/drawing/2014/main"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01F89D4-57DC-4576-2E7E-965C4628BF9E}"/>
                </a:ext>
              </a:extLst>
            </p:cNvPr>
            <p:cNvSpPr txBox="1"/>
            <p:nvPr/>
          </p:nvSpPr>
          <p:spPr>
            <a:xfrm>
              <a:off x="817536" y="2878774"/>
              <a:ext cx="4130772" cy="145099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Thân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Kể lại câu chuyện </a:t>
              </a:r>
              <a:r>
                <a:rPr lang="en-US" sz="2400" b="0" i="0" dirty="0" err="1">
                  <a:solidFill>
                    <a:srgbClr val="FF0000"/>
                  </a:solidFill>
                  <a:effectLst/>
                  <a:latin typeface="Cambria" panose="02040503050406030204" pitchFamily="18" charset="0"/>
                  <a:ea typeface="Cambria" panose="02040503050406030204" pitchFamily="18" charset="0"/>
                </a:rPr>
                <a:t>Một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chuyến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phiêu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lưu</a:t>
              </a:r>
              <a:r>
                <a:rPr lang="en-US" sz="2400" b="0" i="0" dirty="0">
                  <a:solidFill>
                    <a:srgbClr val="FF0000"/>
                  </a:solidFill>
                  <a:effectLst/>
                  <a:latin typeface="Cambria" panose="02040503050406030204" pitchFamily="18" charset="0"/>
                  <a:ea typeface="Cambria" panose="02040503050406030204" pitchFamily="18" charset="0"/>
                </a:rPr>
                <a:t>.</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20" name="Rectangle 19">
            <a:extLst>
              <a:ext uri="{FF2B5EF4-FFF2-40B4-BE49-F238E27FC236}">
                <a16:creationId xmlns:a16="http://schemas.microsoft.com/office/drawing/2014/main" id="{8AD382CD-7293-58FA-95A2-9AD55441FB48}"/>
              </a:ext>
            </a:extLst>
          </p:cNvPr>
          <p:cNvSpPr/>
          <p:nvPr/>
        </p:nvSpPr>
        <p:spPr>
          <a:xfrm>
            <a:off x="32385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09ECD5E-8A42-8971-A7E2-F6FBB13C7A97}"/>
              </a:ext>
            </a:extLst>
          </p:cNvPr>
          <p:cNvGrpSpPr/>
          <p:nvPr/>
        </p:nvGrpSpPr>
        <p:grpSpPr>
          <a:xfrm flipH="1">
            <a:off x="5676900" y="4786464"/>
            <a:ext cx="4229100" cy="1490511"/>
            <a:chOff x="632010" y="2370827"/>
            <a:chExt cx="4674235" cy="2619200"/>
          </a:xfrm>
        </p:grpSpPr>
        <p:sp>
          <p:nvSpPr>
            <p:cNvPr id="22" name="Freeform 18">
              <a:extLst>
                <a:ext uri="{FF2B5EF4-FFF2-40B4-BE49-F238E27FC236}">
                  <a16:creationId xmlns:a16="http://schemas.microsoft.com/office/drawing/2014/main"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3D5D665-54A4-4921-7688-4833D7B42851}"/>
                </a:ext>
              </a:extLst>
            </p:cNvPr>
            <p:cNvSpPr txBox="1"/>
            <p:nvPr/>
          </p:nvSpPr>
          <p:spPr>
            <a:xfrm>
              <a:off x="796481" y="2865094"/>
              <a:ext cx="4130772" cy="119335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Kết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n</a:t>
              </a:r>
              <a:r>
                <a:rPr lang="vi-VN" sz="2400" b="0" i="0" dirty="0">
                  <a:solidFill>
                    <a:srgbClr val="FF0000"/>
                  </a:solidFill>
                  <a:effectLst/>
                  <a:latin typeface="Cambria" panose="02040503050406030204" pitchFamily="18" charset="0"/>
                  <a:ea typeface="Cambria" panose="02040503050406030204" pitchFamily="18" charset="0"/>
                </a:rPr>
                <a:t>êu suy nghĩ, cảm xúc về câu chuyện.</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8" name="Arrow: Left 7">
            <a:hlinkClick r:id="rId5" action="ppaction://hlinksldjump"/>
            <a:extLst>
              <a:ext uri="{FF2B5EF4-FFF2-40B4-BE49-F238E27FC236}">
                <a16:creationId xmlns:a16="http://schemas.microsoft.com/office/drawing/2014/main" id="{58BBD947-E3D8-AA2A-C75D-C97BBB51049A}"/>
              </a:ext>
            </a:extLst>
          </p:cNvPr>
          <p:cNvSpPr/>
          <p:nvPr/>
        </p:nvSpPr>
        <p:spPr>
          <a:xfrm>
            <a:off x="838200" y="5885411"/>
            <a:ext cx="1505989" cy="65867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Quay lại</a:t>
            </a:r>
          </a:p>
        </p:txBody>
      </p:sp>
      <p:sp>
        <p:nvSpPr>
          <p:cNvPr id="12" name="TextBox 11">
            <a:extLst>
              <a:ext uri="{FF2B5EF4-FFF2-40B4-BE49-F238E27FC236}">
                <a16:creationId xmlns:a16="http://schemas.microsoft.com/office/drawing/2014/main" id="{58A50456-C579-91A5-8D5D-78845E204EF4}"/>
              </a:ext>
            </a:extLst>
          </p:cNvPr>
          <p:cNvSpPr txBox="1"/>
          <p:nvPr/>
        </p:nvSpPr>
        <p:spPr>
          <a:xfrm>
            <a:off x="-72142" y="1014770"/>
            <a:ext cx="487184" cy="523220"/>
          </a:xfrm>
          <a:prstGeom prst="rect">
            <a:avLst/>
          </a:prstGeom>
          <a:noFill/>
        </p:spPr>
        <p:txBody>
          <a:bodyPr wrap="square" rtlCol="0">
            <a:spAutoFit/>
          </a:bodyPr>
          <a:lstStyle/>
          <a:p>
            <a:pPr algn="ctr"/>
            <a:r>
              <a:rPr lang="en-US" sz="2800">
                <a:latin typeface="#9Slide01 Tieu de ngan" panose="00000800000000000000" pitchFamily="2" charset="0"/>
              </a:rPr>
              <a:t>1</a:t>
            </a:r>
          </a:p>
        </p:txBody>
      </p:sp>
      <p:sp>
        <p:nvSpPr>
          <p:cNvPr id="18" name="TextBox 17">
            <a:extLst>
              <a:ext uri="{FF2B5EF4-FFF2-40B4-BE49-F238E27FC236}">
                <a16:creationId xmlns:a16="http://schemas.microsoft.com/office/drawing/2014/main" id="{B2B3BCFD-2317-4C19-25CA-43BE5EB207DF}"/>
              </a:ext>
            </a:extLst>
          </p:cNvPr>
          <p:cNvSpPr txBox="1"/>
          <p:nvPr/>
        </p:nvSpPr>
        <p:spPr>
          <a:xfrm>
            <a:off x="-133350" y="1457356"/>
            <a:ext cx="676275" cy="523220"/>
          </a:xfrm>
          <a:prstGeom prst="rect">
            <a:avLst/>
          </a:prstGeom>
          <a:noFill/>
        </p:spPr>
        <p:txBody>
          <a:bodyPr wrap="square" rtlCol="0">
            <a:spAutoFit/>
          </a:bodyPr>
          <a:lstStyle/>
          <a:p>
            <a:pPr algn="ctr"/>
            <a:r>
              <a:rPr lang="en-US" sz="2800">
                <a:latin typeface="#9Slide01 Tieu de ngan" panose="00000800000000000000" pitchFamily="2" charset="0"/>
              </a:rPr>
              <a:t>2</a:t>
            </a:r>
          </a:p>
        </p:txBody>
      </p:sp>
      <p:sp>
        <p:nvSpPr>
          <p:cNvPr id="19" name="TextBox 18">
            <a:extLst>
              <a:ext uri="{FF2B5EF4-FFF2-40B4-BE49-F238E27FC236}">
                <a16:creationId xmlns:a16="http://schemas.microsoft.com/office/drawing/2014/main" id="{00B6554E-A568-AF1F-9EE4-537853D0FA65}"/>
              </a:ext>
            </a:extLst>
          </p:cNvPr>
          <p:cNvSpPr txBox="1"/>
          <p:nvPr/>
        </p:nvSpPr>
        <p:spPr>
          <a:xfrm>
            <a:off x="-52388" y="2425369"/>
            <a:ext cx="676275" cy="523220"/>
          </a:xfrm>
          <a:prstGeom prst="rect">
            <a:avLst/>
          </a:prstGeom>
          <a:noFill/>
        </p:spPr>
        <p:txBody>
          <a:bodyPr wrap="square" rtlCol="0">
            <a:spAutoFit/>
          </a:bodyPr>
          <a:lstStyle/>
          <a:p>
            <a:pPr algn="ctr"/>
            <a:r>
              <a:rPr lang="en-US" sz="2800">
                <a:latin typeface="#9Slide01 Tieu de ngan" panose="00000800000000000000" pitchFamily="2" charset="0"/>
              </a:rPr>
              <a:t>3</a:t>
            </a:r>
          </a:p>
        </p:txBody>
      </p:sp>
      <p:sp>
        <p:nvSpPr>
          <p:cNvPr id="25" name="TextBox 24">
            <a:extLst>
              <a:ext uri="{FF2B5EF4-FFF2-40B4-BE49-F238E27FC236}">
                <a16:creationId xmlns:a16="http://schemas.microsoft.com/office/drawing/2014/main" id="{BFBB4438-6C38-EF95-E54C-A2FEF4224B89}"/>
              </a:ext>
            </a:extLst>
          </p:cNvPr>
          <p:cNvSpPr txBox="1"/>
          <p:nvPr/>
        </p:nvSpPr>
        <p:spPr>
          <a:xfrm>
            <a:off x="-80962" y="3167390"/>
            <a:ext cx="676275" cy="523220"/>
          </a:xfrm>
          <a:prstGeom prst="rect">
            <a:avLst/>
          </a:prstGeom>
          <a:noFill/>
        </p:spPr>
        <p:txBody>
          <a:bodyPr wrap="square" rtlCol="0">
            <a:spAutoFit/>
          </a:bodyPr>
          <a:lstStyle/>
          <a:p>
            <a:pPr algn="ctr"/>
            <a:r>
              <a:rPr lang="en-US" sz="2800">
                <a:latin typeface="#9Slide01 Tieu de ngan" panose="00000800000000000000" pitchFamily="2" charset="0"/>
              </a:rPr>
              <a:t>4</a:t>
            </a:r>
          </a:p>
        </p:txBody>
      </p:sp>
      <p:sp>
        <p:nvSpPr>
          <p:cNvPr id="26" name="TextBox 25">
            <a:extLst>
              <a:ext uri="{FF2B5EF4-FFF2-40B4-BE49-F238E27FC236}">
                <a16:creationId xmlns:a16="http://schemas.microsoft.com/office/drawing/2014/main" id="{1CA0C384-2BD1-E3EC-852A-1D44CE7854B4}"/>
              </a:ext>
            </a:extLst>
          </p:cNvPr>
          <p:cNvSpPr txBox="1"/>
          <p:nvPr/>
        </p:nvSpPr>
        <p:spPr>
          <a:xfrm>
            <a:off x="-54768" y="4170445"/>
            <a:ext cx="676275" cy="523220"/>
          </a:xfrm>
          <a:prstGeom prst="rect">
            <a:avLst/>
          </a:prstGeom>
          <a:noFill/>
        </p:spPr>
        <p:txBody>
          <a:bodyPr wrap="square" rtlCol="0">
            <a:spAutoFit/>
          </a:bodyPr>
          <a:lstStyle/>
          <a:p>
            <a:pPr algn="ctr"/>
            <a:r>
              <a:rPr lang="en-US" sz="2800">
                <a:latin typeface="#9Slide01 Tieu de ngan" panose="00000800000000000000" pitchFamily="2" charset="0"/>
              </a:rPr>
              <a:t>5</a:t>
            </a:r>
          </a:p>
        </p:txBody>
      </p:sp>
      <p:sp>
        <p:nvSpPr>
          <p:cNvPr id="27" name="TextBox 26">
            <a:extLst>
              <a:ext uri="{FF2B5EF4-FFF2-40B4-BE49-F238E27FC236}">
                <a16:creationId xmlns:a16="http://schemas.microsoft.com/office/drawing/2014/main" id="{44FC66EE-2036-1917-75B4-3B69B9B527CA}"/>
              </a:ext>
            </a:extLst>
          </p:cNvPr>
          <p:cNvSpPr txBox="1"/>
          <p:nvPr/>
        </p:nvSpPr>
        <p:spPr>
          <a:xfrm>
            <a:off x="-176212" y="5067298"/>
            <a:ext cx="676275" cy="523220"/>
          </a:xfrm>
          <a:prstGeom prst="rect">
            <a:avLst/>
          </a:prstGeom>
          <a:noFill/>
        </p:spPr>
        <p:txBody>
          <a:bodyPr wrap="square" rtlCol="0">
            <a:spAutoFit/>
          </a:bodyPr>
          <a:lstStyle/>
          <a:p>
            <a:pPr algn="ctr"/>
            <a:r>
              <a:rPr lang="en-US" sz="2800">
                <a:latin typeface="#9Slide01 Tieu de ngan" panose="00000800000000000000" pitchFamily="2" charset="0"/>
              </a:rPr>
              <a:t>6</a:t>
            </a:r>
          </a:p>
        </p:txBody>
      </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par>
                                <p:cTn id="48" presetID="42"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anim calcmode="lin" valueType="num">
                                      <p:cBhvr>
                                        <p:cTn id="51" dur="500" fill="hold"/>
                                        <p:tgtEl>
                                          <p:spTgt spid="21"/>
                                        </p:tgtEl>
                                        <p:attrNameLst>
                                          <p:attrName>ppt_x</p:attrName>
                                        </p:attrNameLst>
                                      </p:cBhvr>
                                      <p:tavLst>
                                        <p:tav tm="0">
                                          <p:val>
                                            <p:strVal val="#ppt_x"/>
                                          </p:val>
                                        </p:tav>
                                        <p:tav tm="100000">
                                          <p:val>
                                            <p:strVal val="#ppt_x"/>
                                          </p:val>
                                        </p:tav>
                                      </p:tavLst>
                                    </p:anim>
                                    <p:anim calcmode="lin" valueType="num">
                                      <p:cBhvr>
                                        <p:cTn id="52" dur="500" fill="hold"/>
                                        <p:tgtEl>
                                          <p:spTgt spid="2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anim calcmode="lin" valueType="num">
                                      <p:cBhvr>
                                        <p:cTn id="56" dur="500" fill="hold"/>
                                        <p:tgtEl>
                                          <p:spTgt spid="12"/>
                                        </p:tgtEl>
                                        <p:attrNameLst>
                                          <p:attrName>ppt_x</p:attrName>
                                        </p:attrNameLst>
                                      </p:cBhvr>
                                      <p:tavLst>
                                        <p:tav tm="0">
                                          <p:val>
                                            <p:strVal val="#ppt_x"/>
                                          </p:val>
                                        </p:tav>
                                        <p:tav tm="100000">
                                          <p:val>
                                            <p:strVal val="#ppt_x"/>
                                          </p:val>
                                        </p:tav>
                                      </p:tavLst>
                                    </p:anim>
                                    <p:anim calcmode="lin" valueType="num">
                                      <p:cBhvr>
                                        <p:cTn id="57" dur="5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0" grpId="0" animBg="1"/>
      <p:bldP spid="12" grpId="0"/>
      <p:bldP spid="18" grpId="0"/>
      <p:bldP spid="19"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28675" y="733425"/>
            <a:ext cx="3448050" cy="2524125"/>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Chuột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xù</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nói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ngựa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bảo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nguy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hiểm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lắm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Mèo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nhép</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hứ</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cái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Cậu</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không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thì</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thôi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tớ</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mình</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62000" y="3629025"/>
            <a:ext cx="3448050" cy="2524125"/>
          </a:xfrm>
          <a:prstGeom prst="roundRect">
            <a:avLst/>
          </a:prstGeom>
          <a:solidFill>
            <a:schemeClr val="accent6">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6674427" y="881149"/>
            <a:ext cx="3990974" cy="1555476"/>
          </a:xfrm>
          <a:prstGeom prst="wedgeRoundRectCallout">
            <a:avLst>
              <a:gd name="adj1" fmla="val 35971"/>
              <a:gd name="adj2" fmla="val 103884"/>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14" name="Right Brace 13">
            <a:extLst>
              <a:ext uri="{FF2B5EF4-FFF2-40B4-BE49-F238E27FC236}">
                <a16:creationId xmlns:a16="http://schemas.microsoft.com/office/drawing/2014/main" id="{2A171031-14E7-D457-FC7D-4CCA5F84C926}"/>
              </a:ext>
            </a:extLst>
          </p:cNvPr>
          <p:cNvSpPr/>
          <p:nvPr/>
        </p:nvSpPr>
        <p:spPr>
          <a:xfrm>
            <a:off x="4276725" y="881149"/>
            <a:ext cx="507428" cy="5243426"/>
          </a:xfrm>
          <a:prstGeom prst="rightBrace">
            <a:avLst>
              <a:gd name="adj1" fmla="val 103349"/>
              <a:gd name="adj2" fmla="val 50000"/>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8ECE6762-A487-8EAC-F400-541B534E1063}"/>
              </a:ext>
            </a:extLst>
          </p:cNvPr>
          <p:cNvSpPr txBox="1"/>
          <p:nvPr/>
        </p:nvSpPr>
        <p:spPr>
          <a:xfrm>
            <a:off x="4929779" y="3134988"/>
            <a:ext cx="2259604" cy="735747"/>
          </a:xfrm>
          <a:prstGeom prst="ellipse">
            <a:avLst/>
          </a:prstGeom>
          <a:solidFill>
            <a:schemeClr val="accent2">
              <a:lumMod val="20000"/>
              <a:lumOff val="80000"/>
            </a:schemeClr>
          </a:solidFill>
          <a:ln>
            <a:solidFill>
              <a:schemeClr val="accent2">
                <a:lumMod val="75000"/>
              </a:schemeClr>
            </a:solidFill>
          </a:ln>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Thân bài</a:t>
            </a:r>
          </a:p>
        </p:txBody>
      </p:sp>
      <p:sp>
        <p:nvSpPr>
          <p:cNvPr id="16" name="Arrow: Left 15">
            <a:hlinkClick r:id="rId5" action="ppaction://hlinksldjump"/>
            <a:extLst>
              <a:ext uri="{FF2B5EF4-FFF2-40B4-BE49-F238E27FC236}">
                <a16:creationId xmlns:a16="http://schemas.microsoft.com/office/drawing/2014/main" id="{3735A080-CBED-B070-C858-23F57D61D75E}"/>
              </a:ext>
            </a:extLst>
          </p:cNvPr>
          <p:cNvSpPr/>
          <p:nvPr/>
        </p:nvSpPr>
        <p:spPr>
          <a:xfrm>
            <a:off x="316317" y="6124575"/>
            <a:ext cx="1505989" cy="65867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Quay lại</a:t>
            </a:r>
          </a:p>
        </p:txBody>
      </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a:t>
            </a:r>
            <a:r>
              <a:rPr lang="en-US" sz="3200" b="1"/>
              <a:t>. Nối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id="{7A2FD640-DAE8-4C24-A9A3-388AE902BF4C}"/>
              </a:ext>
            </a:extLst>
          </p:cNvPr>
          <p:cNvPicPr>
            <a:picLocks noChangeAspect="1"/>
          </p:cNvPicPr>
          <p:nvPr/>
        </p:nvPicPr>
        <p:blipFill rotWithShape="1">
          <a:blip r:embed="rId4">
            <a:clrChange>
              <a:clrFrom>
                <a:srgbClr val="FEFEFE"/>
              </a:clrFrom>
              <a:clrTo>
                <a:srgbClr val="FEFEFE">
                  <a:alpha val="0"/>
                </a:srgbClr>
              </a:clrTo>
            </a:clrChange>
          </a:blip>
          <a:srcRect l="7420" r="83502" b="26955"/>
          <a:stretch/>
        </p:blipFill>
        <p:spPr>
          <a:xfrm>
            <a:off x="1326122" y="1234208"/>
            <a:ext cx="686108" cy="983516"/>
          </a:xfrm>
          <a:prstGeom prst="rect">
            <a:avLst/>
          </a:prstGeom>
        </p:spPr>
      </p:pic>
      <p:sp>
        <p:nvSpPr>
          <p:cNvPr id="18" name="Rectangle 17">
            <a:extLst>
              <a:ext uri="{FF2B5EF4-FFF2-40B4-BE49-F238E27FC236}">
                <a16:creationId xmlns:a16="http://schemas.microsoft.com/office/drawing/2014/main" id="{D729ED08-3A56-27D5-C339-A3D0F85E820D}"/>
              </a:ext>
            </a:extLst>
          </p:cNvPr>
          <p:cNvSpPr/>
          <p:nvPr/>
        </p:nvSpPr>
        <p:spPr>
          <a:xfrm>
            <a:off x="2075501" y="4064580"/>
            <a:ext cx="4391025" cy="170239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FF0000"/>
                </a:solidFill>
                <a:latin typeface="+mj-lt"/>
                <a:ea typeface="Cambria" panose="02040503050406030204" pitchFamily="18" charset="0"/>
              </a:rPr>
              <a:t>Cỏ phủ kín cánh đồng như một tấm thảm xanh mát. Cây cối cũng xanh mướt như ngày nào cũng được gội rửa. </a:t>
            </a:r>
            <a:endParaRPr lang="en-US" sz="2400" b="1" dirty="0">
              <a:solidFill>
                <a:srgbClr val="FF0000"/>
              </a:solidFill>
              <a:latin typeface="+mj-lt"/>
              <a:ea typeface="Cambria" panose="02040503050406030204" pitchFamily="18" charset="0"/>
            </a:endParaRPr>
          </a:p>
        </p:txBody>
      </p:sp>
      <p:sp>
        <p:nvSpPr>
          <p:cNvPr id="24" name="Rectangle 23">
            <a:extLst>
              <a:ext uri="{FF2B5EF4-FFF2-40B4-BE49-F238E27FC236}">
                <a16:creationId xmlns:a16="http://schemas.microsoft.com/office/drawing/2014/main" id="{959C9F87-3008-3BC6-3D26-86C93C27788B}"/>
              </a:ext>
            </a:extLst>
          </p:cNvPr>
          <p:cNvSpPr/>
          <p:nvPr/>
        </p:nvSpPr>
        <p:spPr>
          <a:xfrm>
            <a:off x="2151701" y="1496579"/>
            <a:ext cx="4391025" cy="220316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FF0000"/>
                </a:solidFill>
                <a:latin typeface="+mj-lt"/>
                <a:ea typeface="Cambria" panose="02040503050406030204" pitchFamily="18" charset="0"/>
              </a:rPr>
              <a:t>Chuột xù nói:</a:t>
            </a:r>
          </a:p>
          <a:p>
            <a:pPr algn="just"/>
            <a:r>
              <a:rPr lang="vi-VN" sz="2400" b="1" dirty="0">
                <a:solidFill>
                  <a:srgbClr val="FF0000"/>
                </a:solidFill>
                <a:latin typeface="+mj-lt"/>
                <a:ea typeface="Cambria" panose="02040503050406030204" pitchFamily="18" charset="0"/>
              </a:rPr>
              <a:t>   – Bác ngựa bảo nguy hiểm lắm.</a:t>
            </a:r>
          </a:p>
          <a:p>
            <a:pPr algn="just"/>
            <a:r>
              <a:rPr lang="vi-VN" sz="2400" b="1" dirty="0">
                <a:solidFill>
                  <a:srgbClr val="FF0000"/>
                </a:solidFill>
                <a:latin typeface="+mj-lt"/>
                <a:ea typeface="Cambria" panose="02040503050406030204" pitchFamily="18" charset="0"/>
              </a:rPr>
              <a:t>   Mèo nhép hứ một cái:</a:t>
            </a:r>
          </a:p>
          <a:p>
            <a:pPr algn="just"/>
            <a:r>
              <a:rPr lang="vi-VN" sz="2400" b="1" dirty="0">
                <a:solidFill>
                  <a:srgbClr val="FF0000"/>
                </a:solidFill>
                <a:latin typeface="+mj-lt"/>
                <a:ea typeface="Cambria" panose="02040503050406030204" pitchFamily="18" charset="0"/>
              </a:rPr>
              <a:t>   – Cậu không đi thì thôi, tớ đi một mình.</a:t>
            </a:r>
          </a:p>
        </p:txBody>
      </p:sp>
      <p:pic>
        <p:nvPicPr>
          <p:cNvPr id="12" name="Picture 11">
            <a:extLst>
              <a:ext uri="{FF2B5EF4-FFF2-40B4-BE49-F238E27FC236}">
                <a16:creationId xmlns:a16="http://schemas.microsoft.com/office/drawing/2014/main" id="{62584236-BA3B-4AB6-98B6-A62D04E19E33}"/>
              </a:ext>
            </a:extLst>
          </p:cNvPr>
          <p:cNvPicPr>
            <a:picLocks noChangeAspect="1"/>
          </p:cNvPicPr>
          <p:nvPr/>
        </p:nvPicPr>
        <p:blipFill rotWithShape="1">
          <a:blip r:embed="rId4">
            <a:clrChange>
              <a:clrFrom>
                <a:srgbClr val="FDFDFD"/>
              </a:clrFrom>
              <a:clrTo>
                <a:srgbClr val="FDFDFD">
                  <a:alpha val="0"/>
                </a:srgbClr>
              </a:clrTo>
            </a:clrChange>
          </a:blip>
          <a:srcRect t="21009" r="91737"/>
          <a:stretch/>
        </p:blipFill>
        <p:spPr>
          <a:xfrm>
            <a:off x="1420398" y="3827659"/>
            <a:ext cx="591832" cy="1007991"/>
          </a:xfrm>
          <a:prstGeom prst="rect">
            <a:avLst/>
          </a:prstGeom>
        </p:spPr>
      </p:pic>
      <p:sp>
        <p:nvSpPr>
          <p:cNvPr id="15" name="Flowchart: Terminator 14">
            <a:extLst>
              <a:ext uri="{FF2B5EF4-FFF2-40B4-BE49-F238E27FC236}">
                <a16:creationId xmlns:a16="http://schemas.microsoft.com/office/drawing/2014/main" id="{6FCFF624-0C96-40FD-8D99-78C916F4F43F}"/>
              </a:ext>
            </a:extLst>
          </p:cNvPr>
          <p:cNvSpPr/>
          <p:nvPr/>
        </p:nvSpPr>
        <p:spPr>
          <a:xfrm>
            <a:off x="7517775" y="1991410"/>
            <a:ext cx="2407622" cy="728489"/>
          </a:xfrm>
          <a:prstGeom prst="flowChartTerminator">
            <a:avLst/>
          </a:prstGeom>
          <a:solidFill>
            <a:schemeClr val="accent6">
              <a:lumMod val="20000"/>
              <a:lumOff val="80000"/>
            </a:schemeClr>
          </a:solidFill>
          <a:ln w="57150">
            <a:solidFill>
              <a:srgbClr val="FBCC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mj-lt"/>
                <a:ea typeface="Cambria" panose="02040503050406030204" pitchFamily="18" charset="0"/>
              </a:rPr>
              <a:t>Sáng tạo thêm chi tiết tả cảnh</a:t>
            </a:r>
            <a:endParaRPr lang="vi-VN" sz="2400" b="1" dirty="0">
              <a:solidFill>
                <a:srgbClr val="FF0000"/>
              </a:solidFill>
              <a:latin typeface="+mj-lt"/>
              <a:ea typeface="Cambria" panose="02040503050406030204" pitchFamily="18" charset="0"/>
            </a:endParaRPr>
          </a:p>
        </p:txBody>
      </p:sp>
      <p:sp>
        <p:nvSpPr>
          <p:cNvPr id="16" name="Flowchart: Terminator 15">
            <a:extLst>
              <a:ext uri="{FF2B5EF4-FFF2-40B4-BE49-F238E27FC236}">
                <a16:creationId xmlns:a16="http://schemas.microsoft.com/office/drawing/2014/main" id="{58FBAC19-5AC2-444D-8792-4331BB6741AA}"/>
              </a:ext>
            </a:extLst>
          </p:cNvPr>
          <p:cNvSpPr/>
          <p:nvPr/>
        </p:nvSpPr>
        <p:spPr>
          <a:xfrm>
            <a:off x="7517775" y="4187289"/>
            <a:ext cx="2598724" cy="728489"/>
          </a:xfrm>
          <a:prstGeom prst="flowChartTerminator">
            <a:avLst/>
          </a:prstGeom>
          <a:solidFill>
            <a:schemeClr val="accent6">
              <a:lumMod val="20000"/>
              <a:lumOff val="80000"/>
            </a:schemeClr>
          </a:solidFill>
          <a:ln w="57150">
            <a:solidFill>
              <a:srgbClr val="FBCC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mj-lt"/>
                <a:ea typeface="Cambria" panose="02040503050406030204" pitchFamily="18" charset="0"/>
              </a:rPr>
              <a:t>Sáng tạo thêm lời thoại nhân vật</a:t>
            </a:r>
            <a:endParaRPr lang="vi-VN" sz="2400" b="1" dirty="0">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53275" y="1024706"/>
            <a:ext cx="4571999" cy="1555476"/>
          </a:xfrm>
          <a:prstGeom prst="wedgeRoundRectCallout">
            <a:avLst>
              <a:gd name="adj1" fmla="val 4307"/>
              <a:gd name="adj2" fmla="val 116939"/>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800" b="1" dirty="0">
                <a:solidFill>
                  <a:prstClr val="black"/>
                </a:solidFill>
                <a:latin typeface="Cambria" panose="02040503050406030204" pitchFamily="18" charset="0"/>
                <a:ea typeface="Cambria" panose="02040503050406030204" pitchFamily="18" charset="0"/>
              </a:rPr>
              <a:t>C</a:t>
            </a:r>
            <a:r>
              <a:rPr lang="vi-VN" sz="2800" b="1" dirty="0">
                <a:solidFill>
                  <a:prstClr val="black"/>
                </a:solidFill>
                <a:latin typeface="Cambria" panose="02040503050406030204" pitchFamily="18" charset="0"/>
                <a:ea typeface="Cambria" panose="02040503050406030204" pitchFamily="18" charset="0"/>
              </a:rPr>
              <a:t>ác chi tiết sáng tạo có tác dụng gì trong bài văn</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55208" y="1802444"/>
            <a:ext cx="6572250" cy="39909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6768193" y="628650"/>
            <a:ext cx="4571999" cy="2031726"/>
          </a:xfrm>
          <a:prstGeom prst="wedgeRoundRectCallout">
            <a:avLst>
              <a:gd name="adj1" fmla="val 8593"/>
              <a:gd name="adj2" fmla="val 10504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1190715" y="2904115"/>
            <a:ext cx="5842966" cy="3076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Không ảnh hưởng đến nội dung chính và ý nghĩa của câu chuyện, mà chỉ làm sinh động và rõ nét hơn một số chi tiết trong bài</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58112C8-D145-B775-A554-965DE7AAD517}"/>
              </a:ext>
            </a:extLst>
          </p:cNvPr>
          <p:cNvSpPr/>
          <p:nvPr/>
        </p:nvSpPr>
        <p:spPr>
          <a:xfrm>
            <a:off x="962025" y="1419225"/>
            <a:ext cx="10496550" cy="2152650"/>
          </a:xfrm>
          <a:prstGeom prst="roundRect">
            <a:avLst/>
          </a:prstGeom>
          <a:solidFill>
            <a:srgbClr val="D2EFFA"/>
          </a:solidFill>
          <a:ln>
            <a:extLst>
              <a:ext uri="{C807C97D-BFC1-408E-A445-0C87EB9F89A2}">
                <ask:lineSketchStyleProps xmlns:ask="http://schemas.microsoft.com/office/drawing/2018/sketchyshapes" sd="1959150775">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id="{5B96D335-35CA-827E-EB86-670F6F5ECB9E}"/>
              </a:ext>
            </a:extLst>
          </p:cNvPr>
          <p:cNvSpPr/>
          <p:nvPr/>
        </p:nvSpPr>
        <p:spPr>
          <a:xfrm>
            <a:off x="5867400" y="35432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ADB835-7C22-85B8-7C64-51741579561C}"/>
              </a:ext>
            </a:extLst>
          </p:cNvPr>
          <p:cNvSpPr/>
          <p:nvPr/>
        </p:nvSpPr>
        <p:spPr>
          <a:xfrm>
            <a:off x="2095499" y="4257675"/>
            <a:ext cx="8582025" cy="2343150"/>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id="{77E40BC7-A4DA-94CB-58D8-53D0EBA4C39F}"/>
              </a:ext>
            </a:extLst>
          </p:cNvPr>
          <p:cNvPicPr>
            <a:picLocks noChangeAspect="1"/>
          </p:cNvPicPr>
          <p:nvPr/>
        </p:nvPicPr>
        <p:blipFill>
          <a:blip r:embed="rId4"/>
          <a:stretch>
            <a:fillRect/>
          </a:stretch>
        </p:blipFill>
        <p:spPr>
          <a:xfrm>
            <a:off x="1543588" y="1889790"/>
            <a:ext cx="9375518" cy="1939260"/>
          </a:xfrm>
          <a:prstGeom prst="rect">
            <a:avLst/>
          </a:prstGeom>
        </p:spPr>
      </p:pic>
    </p:spTree>
    <p:extLst>
      <p:ext uri="{BB962C8B-B14F-4D97-AF65-F5344CB8AC3E}">
        <p14:creationId xmlns:p14="http://schemas.microsoft.com/office/powerpoint/2010/main" val="1804818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7CDAB6A6-B6D6-DDC4-AC6F-D87A0F9A2755}"/>
              </a:ext>
            </a:extLst>
          </p:cNvPr>
          <p:cNvSpPr/>
          <p:nvPr/>
        </p:nvSpPr>
        <p:spPr>
          <a:xfrm>
            <a:off x="828675" y="1752600"/>
            <a:ext cx="3971925" cy="1285875"/>
          </a:xfrm>
          <a:prstGeom prst="rect">
            <a:avLst/>
          </a:prstGeom>
          <a:solidFill>
            <a:srgbClr val="F8AED5"/>
          </a:solidFill>
          <a:ln>
            <a:extLst>
              <a:ext uri="{C807C97D-BFC1-408E-A445-0C87EB9F89A2}">
                <ask:lineSketchStyleProps xmlns:ask="http://schemas.microsoft.com/office/drawing/2018/sketchyshapes" sd="58289758">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Thêm</a:t>
            </a:r>
            <a:r>
              <a:rPr lang="en-US" sz="2800" dirty="0">
                <a:solidFill>
                  <a:srgbClr val="002060"/>
                </a:solidFill>
              </a:rPr>
              <a:t> chi </a:t>
            </a:r>
            <a:r>
              <a:rPr lang="en-US" sz="2800" dirty="0" err="1">
                <a:solidFill>
                  <a:srgbClr val="002060"/>
                </a:solidFill>
              </a:rPr>
              <a:t>tiết</a:t>
            </a:r>
            <a:r>
              <a:rPr lang="en-US" sz="2800" dirty="0">
                <a:solidFill>
                  <a:srgbClr val="002060"/>
                </a:solidFill>
              </a:rPr>
              <a:t> </a:t>
            </a:r>
            <a:r>
              <a:rPr lang="en-US" sz="2800" dirty="0" err="1">
                <a:solidFill>
                  <a:srgbClr val="002060"/>
                </a:solidFill>
              </a:rPr>
              <a:t>tả</a:t>
            </a:r>
            <a:r>
              <a:rPr lang="en-US" sz="2800" dirty="0">
                <a:solidFill>
                  <a:srgbClr val="002060"/>
                </a:solidFill>
              </a:rPr>
              <a:t> </a:t>
            </a:r>
            <a:r>
              <a:rPr lang="en-US" sz="2800" dirty="0" err="1">
                <a:solidFill>
                  <a:srgbClr val="002060"/>
                </a:solidFill>
              </a:rPr>
              <a:t>ngoại</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nhân</a:t>
            </a:r>
            <a:r>
              <a:rPr lang="en-US" sz="2800" dirty="0">
                <a:solidFill>
                  <a:srgbClr val="002060"/>
                </a:solidFill>
              </a:rPr>
              <a:t> </a:t>
            </a:r>
            <a:r>
              <a:rPr lang="en-US" sz="2800" dirty="0" err="1">
                <a:solidFill>
                  <a:srgbClr val="002060"/>
                </a:solidFill>
              </a:rPr>
              <a:t>vật</a:t>
            </a:r>
            <a:r>
              <a:rPr lang="en-US" sz="2800" dirty="0">
                <a:solidFill>
                  <a:srgbClr val="002060"/>
                </a:solidFill>
              </a:rPr>
              <a:t>.</a:t>
            </a:r>
          </a:p>
        </p:txBody>
      </p:sp>
      <p:sp>
        <p:nvSpPr>
          <p:cNvPr id="7" name="Rectangle 6">
            <a:extLst>
              <a:ext uri="{FF2B5EF4-FFF2-40B4-BE49-F238E27FC236}">
                <a16:creationId xmlns:a16="http://schemas.microsoft.com/office/drawing/2014/main" id="{369AE9C9-58BA-B5AB-2B35-BE36D0C7D928}"/>
              </a:ext>
            </a:extLst>
          </p:cNvPr>
          <p:cNvSpPr/>
          <p:nvPr/>
        </p:nvSpPr>
        <p:spPr>
          <a:xfrm>
            <a:off x="771525" y="3381376"/>
            <a:ext cx="3971925" cy="1162050"/>
          </a:xfrm>
          <a:prstGeom prst="rect">
            <a:avLst/>
          </a:prstGeom>
          <a:solidFill>
            <a:srgbClr val="F8AED5"/>
          </a:solidFill>
          <a:ln>
            <a:extLst>
              <a:ext uri="{C807C97D-BFC1-408E-A445-0C87EB9F89A2}">
                <ask:lineSketchStyleProps xmlns:ask="http://schemas.microsoft.com/office/drawing/2018/sketchyshapes" sd="58289758">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Thay</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cách</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thúc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chuyện</a:t>
            </a:r>
            <a:r>
              <a:rPr lang="en-US" sz="2800" dirty="0">
                <a:solidFill>
                  <a:srgbClr val="002060"/>
                </a:solidFill>
              </a:rPr>
              <a:t>.</a:t>
            </a:r>
          </a:p>
        </p:txBody>
      </p:sp>
      <p:sp>
        <p:nvSpPr>
          <p:cNvPr id="12" name="Rectangle: Rounded Corners 11">
            <a:extLst>
              <a:ext uri="{FF2B5EF4-FFF2-40B4-BE49-F238E27FC236}">
                <a16:creationId xmlns:a16="http://schemas.microsoft.com/office/drawing/2014/main" id="{A9AB4681-F3B6-8EDA-0B31-B6C0AF99E594}"/>
              </a:ext>
            </a:extLst>
          </p:cNvPr>
          <p:cNvSpPr/>
          <p:nvPr/>
        </p:nvSpPr>
        <p:spPr>
          <a:xfrm>
            <a:off x="6505575" y="1790700"/>
            <a:ext cx="5029200" cy="24574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ea typeface="Cambria" panose="02040503050406030204" pitchFamily="18" charset="0"/>
                <a:cs typeface="Calibri" panose="020F0502020204030204" pitchFamily="34" charset="0"/>
              </a:rPr>
              <a:t>Tưởng tượng mình đang tham gia vào câu chuyện, được “nhìn”, “nghe”, “chạm vào”,.. mọi sự vật trong câu chuyện để sáng tạo chi tiết.</a:t>
            </a:r>
            <a:endParaRPr lang="en-US" sz="28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flipH="1">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20" y="645832"/>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Arial" panose="020B0604020202020204" pitchFamily="34" charset="0"/>
                <a:cs typeface="Arial" panose="020B0604020202020204" pitchFamily="34" charset="0"/>
              </a:rPr>
              <a:t>4.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Trao</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đổi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với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bạn</a:t>
            </a:r>
            <a:r>
              <a:rPr lang="en-US" sz="3600" b="1" dirty="0">
                <a:ln>
                  <a:solidFill>
                    <a:schemeClr val="tx1"/>
                  </a:solidFill>
                </a:ln>
                <a:solidFill>
                  <a:srgbClr val="FF6969"/>
                </a:solidFill>
                <a:latin typeface="Arial" panose="020B0604020202020204" pitchFamily="34" charset="0"/>
                <a:cs typeface="Arial" panose="020B0604020202020204" pitchFamily="34" charset="0"/>
              </a:rPr>
              <a:t>:</a:t>
            </a:r>
          </a:p>
        </p:txBody>
      </p:sp>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367175" y="866775"/>
            <a:ext cx="9574851" cy="1385901"/>
            <a:chOff x="1870614" y="577786"/>
            <a:chExt cx="3756277" cy="2054852"/>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577786"/>
              <a:ext cx="1756258" cy="160872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cxnSpLocks/>
          </p:cNvCxnSpPr>
          <p:nvPr/>
        </p:nvCxnSpPr>
        <p:spPr>
          <a:xfrm flipH="1">
            <a:off x="1752600" y="1951786"/>
            <a:ext cx="3543300" cy="8485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000126" y="2809875"/>
            <a:ext cx="1495424" cy="31051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bối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cảnh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a:endCxn id="22" idx="0"/>
          </p:cNvCxnSpPr>
          <p:nvPr/>
        </p:nvCxnSpPr>
        <p:spPr>
          <a:xfrm flipH="1">
            <a:off x="3429001" y="2000250"/>
            <a:ext cx="2219324" cy="800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2686051" y="2800350"/>
            <a:ext cx="1485900" cy="33051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vật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flipH="1">
            <a:off x="5010150" y="1990725"/>
            <a:ext cx="895350" cy="8286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4381501" y="2828925"/>
            <a:ext cx="1409700" cy="35052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hoặc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kể</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sự</a:t>
            </a:r>
            <a:r>
              <a:rPr kumimoji="0" lang="en-US" sz="2400" b="1" i="0" u="none" strike="noStrike" kern="1200" cap="none" spc="0" normalizeH="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việc</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2EB3919-44EC-D960-A2A4-87A44623971E}"/>
              </a:ext>
            </a:extLst>
          </p:cNvPr>
          <p:cNvCxnSpPr>
            <a:cxnSpLocks/>
            <a:endCxn id="13" idx="0"/>
          </p:cNvCxnSpPr>
          <p:nvPr/>
        </p:nvCxnSpPr>
        <p:spPr>
          <a:xfrm>
            <a:off x="6067425" y="1990725"/>
            <a:ext cx="633413"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E8454FC-CC6C-AD80-CBBC-88AF6620615F}"/>
              </a:ext>
            </a:extLst>
          </p:cNvPr>
          <p:cNvSpPr/>
          <p:nvPr/>
        </p:nvSpPr>
        <p:spPr>
          <a:xfrm>
            <a:off x="6010275" y="2933700"/>
            <a:ext cx="13811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vào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chuyện</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D9B629F6-A143-F62D-6F1C-A36590BB19C2}"/>
              </a:ext>
            </a:extLst>
          </p:cNvPr>
          <p:cNvCxnSpPr>
            <a:cxnSpLocks/>
          </p:cNvCxnSpPr>
          <p:nvPr/>
        </p:nvCxnSpPr>
        <p:spPr>
          <a:xfrm>
            <a:off x="6248400" y="2009775"/>
            <a:ext cx="1952625"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17C1026-DBF1-6503-EEF0-047015B8FFD1}"/>
              </a:ext>
            </a:extLst>
          </p:cNvPr>
          <p:cNvSpPr/>
          <p:nvPr/>
        </p:nvSpPr>
        <p:spPr>
          <a:xfrm>
            <a:off x="7477125" y="2924175"/>
            <a:ext cx="13430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vật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D8933D04-5D00-FB57-0DFF-643EC739FC85}"/>
              </a:ext>
            </a:extLst>
          </p:cNvPr>
          <p:cNvCxnSpPr>
            <a:cxnSpLocks/>
          </p:cNvCxnSpPr>
          <p:nvPr/>
        </p:nvCxnSpPr>
        <p:spPr>
          <a:xfrm>
            <a:off x="6553200" y="1981200"/>
            <a:ext cx="3190875"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F9C5286-2841-DF76-D5EB-9B404A61B026}"/>
              </a:ext>
            </a:extLst>
          </p:cNvPr>
          <p:cNvSpPr/>
          <p:nvPr/>
        </p:nvSpPr>
        <p:spPr>
          <a:xfrm>
            <a:off x="9020175" y="2943225"/>
            <a:ext cx="1809750" cy="30861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thúc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thay</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98633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109" y="728485"/>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296241" y="1960760"/>
            <a:ext cx="9444311" cy="3716361"/>
            <a:chOff x="1812306" y="1662510"/>
            <a:chExt cx="3759200" cy="1117600"/>
          </a:xfrm>
          <a:noFill/>
        </p:grpSpPr>
        <p:sp>
          <p:nvSpPr>
            <p:cNvPr id="17" name="Rounded Rectangle 16"/>
            <p:cNvSpPr/>
            <p:nvPr/>
          </p:nvSpPr>
          <p:spPr>
            <a:xfrm>
              <a:off x="1812306" y="1662510"/>
              <a:ext cx="3759200" cy="1117600"/>
            </a:xfrm>
            <a:prstGeom prst="roundRect">
              <a:avLst/>
            </a:prstGeom>
            <a:grp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a:grp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2800" b="0" i="0" dirty="0">
                  <a:solidFill>
                    <a:srgbClr val="FF0000"/>
                  </a:solidFill>
                  <a:effectLst/>
                  <a:latin typeface="Calibri" panose="020F0502020204030204" pitchFamily="34" charset="0"/>
                  <a:cs typeface="Calibri" panose="020F0502020204030204" pitchFamily="34" charset="0"/>
                </a:rPr>
                <a:t>  </a:t>
              </a:r>
              <a:r>
                <a:rPr lang="en-US" sz="2800" b="1" i="0" dirty="0">
                  <a:solidFill>
                    <a:srgbClr val="FF0000"/>
                  </a:solidFill>
                  <a:effectLst/>
                  <a:latin typeface="Calibri" panose="020F0502020204030204" pitchFamily="34" charset="0"/>
                  <a:cs typeface="Calibri" panose="020F0502020204030204" pitchFamily="34" charset="0"/>
                </a:rPr>
                <a:t> </a:t>
              </a:r>
              <a:r>
                <a:rPr lang="vi-VN" sz="2800" b="1" i="0" dirty="0">
                  <a:solidFill>
                    <a:srgbClr val="FF0000"/>
                  </a:solidFill>
                  <a:effectLst/>
                  <a:latin typeface="Calibri" panose="020F0502020204030204" pitchFamily="34" charset="0"/>
                  <a:cs typeface="Calibri" panose="020F0502020204030204" pitchFamily="34" charset="0"/>
                </a:rPr>
                <a:t>Trong bài văn kể chuyện sáng tạo, người viết có thể th</a:t>
              </a:r>
              <a:r>
                <a:rPr lang="en-US" sz="2800" b="1" dirty="0">
                  <a:solidFill>
                    <a:srgbClr val="FF0000"/>
                  </a:solidFill>
                  <a:latin typeface="Calibri" panose="020F0502020204030204" pitchFamily="34" charset="0"/>
                  <a:cs typeface="Calibri" panose="020F0502020204030204" pitchFamily="34" charset="0"/>
                </a:rPr>
                <a:t>ê</a:t>
              </a:r>
              <a:r>
                <a:rPr lang="vi-VN" sz="2800" b="1" i="0" dirty="0">
                  <a:solidFill>
                    <a:srgbClr val="FF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a:t>
              </a:r>
              <a:r>
                <a:rPr lang="vi-VN" sz="2800" b="1" i="0">
                  <a:solidFill>
                    <a:srgbClr val="FF0000"/>
                  </a:solidFill>
                  <a:effectLst/>
                  <a:latin typeface="Calibri" panose="020F0502020204030204" pitchFamily="34" charset="0"/>
                  <a:cs typeface="Calibri" panose="020F0502020204030204" pitchFamily="34" charset="0"/>
                </a:rPr>
                <a:t>chuyện.</a:t>
              </a:r>
              <a:endParaRPr lang="en-US" sz="2800" b="1" i="0">
                <a:solidFill>
                  <a:srgbClr val="FF0000"/>
                </a:solidFill>
                <a:effectLst/>
                <a:latin typeface="Calibri" panose="020F0502020204030204" pitchFamily="34" charset="0"/>
                <a:cs typeface="Calibri" panose="020F0502020204030204" pitchFamily="34" charset="0"/>
              </a:endParaRPr>
            </a:p>
            <a:p>
              <a:pPr marR="0" lvl="0" algn="just" defTabSz="914400" rtl="0" eaLnBrk="1" fontAlgn="auto" latinLnBrk="0" hangingPunct="1">
                <a:lnSpc>
                  <a:spcPct val="100000"/>
                </a:lnSpc>
                <a:spcBef>
                  <a:spcPct val="0"/>
                </a:spcBef>
                <a:spcAft>
                  <a:spcPts val="600"/>
                </a:spcAft>
                <a:buClrTx/>
                <a:buSzTx/>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Bài văn có 3 phần:</a:t>
              </a:r>
            </a:p>
            <a:p>
              <a:pPr marL="342900" marR="0" lvl="0" indent="-342900" algn="just" defTabSz="914400" rtl="0" eaLnBrk="1" fontAlgn="auto" latinLnBrk="0" hangingPunct="1">
                <a:lnSpc>
                  <a:spcPct val="100000"/>
                </a:lnSpc>
                <a:spcBef>
                  <a:spcPct val="0"/>
                </a:spcBef>
                <a:spcAft>
                  <a:spcPts val="600"/>
                </a:spcAft>
                <a:buClrTx/>
                <a:buSzTx/>
                <a:buFontTx/>
                <a:buChar char="-"/>
                <a:tabLst/>
                <a:defRPr/>
              </a:pPr>
              <a:r>
                <a:rPr lang="en-US" sz="2800" b="1">
                  <a:solidFill>
                    <a:srgbClr val="FF0000"/>
                  </a:solidFill>
                  <a:latin typeface="Calibri" panose="020F0502020204030204" pitchFamily="34" charset="0"/>
                  <a:cs typeface="Calibri" panose="020F0502020204030204" pitchFamily="34" charset="0"/>
                </a:rPr>
                <a:t>Mở bài: Giới thiệu câu chuyện.</a:t>
              </a:r>
            </a:p>
            <a:p>
              <a:pPr marL="342900" marR="0" lvl="0" indent="-342900" algn="just" defTabSz="914400" rtl="0" eaLnBrk="1" fontAlgn="auto" latinLnBrk="0" hangingPunct="1">
                <a:lnSpc>
                  <a:spcPct val="100000"/>
                </a:lnSpc>
                <a:spcBef>
                  <a:spcPct val="0"/>
                </a:spcBef>
                <a:spcAft>
                  <a:spcPts val="600"/>
                </a:spcAft>
                <a:buClrTx/>
                <a:buSzTx/>
                <a:buFontTx/>
                <a:buChar char="-"/>
                <a:tabLst/>
                <a:defRPr/>
              </a:pPr>
              <a:r>
                <a:rPr lang="en-US" sz="2800" b="1">
                  <a:solidFill>
                    <a:srgbClr val="FF0000"/>
                  </a:solidFill>
                  <a:latin typeface="Calibri" panose="020F0502020204030204" pitchFamily="34" charset="0"/>
                  <a:cs typeface="Calibri" panose="020F0502020204030204" pitchFamily="34" charset="0"/>
                </a:rPr>
                <a:t>Thân bài: Kể lại câu chuyện với những chi tiết sáng tạo.</a:t>
              </a:r>
            </a:p>
            <a:p>
              <a:pPr marL="342900" marR="0" lvl="0" indent="-342900" algn="just" defTabSz="914400" rtl="0" eaLnBrk="1" fontAlgn="auto" latinLnBrk="0" hangingPunct="1">
                <a:lnSpc>
                  <a:spcPct val="100000"/>
                </a:lnSpc>
                <a:spcBef>
                  <a:spcPct val="0"/>
                </a:spcBef>
                <a:spcAft>
                  <a:spcPts val="600"/>
                </a:spcAft>
                <a:buClrTx/>
                <a:buSzTx/>
                <a:buFontTx/>
                <a:buChar char="-"/>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Kết bài: Nêu suy nghĩ, cảm xúc về câu chuyện.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290975" y="447745"/>
            <a:ext cx="9574851" cy="1054659"/>
            <a:chOff x="1870614" y="1068913"/>
            <a:chExt cx="3756277" cy="1563725"/>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stCxn id="4" idx="2"/>
          </p:cNvCxnSpPr>
          <p:nvPr/>
        </p:nvCxnSpPr>
        <p:spPr>
          <a:xfrm flipH="1">
            <a:off x="2867025" y="1201514"/>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162051" y="2059603"/>
            <a:ext cx="26860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p:cNvCxnSpPr>
          <p:nvPr/>
        </p:nvCxnSpPr>
        <p:spPr>
          <a:xfrm>
            <a:off x="5972175" y="1211878"/>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4448175" y="2145328"/>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a:off x="6096000" y="1192828"/>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8105775" y="2145328"/>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Nếu 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04B4B5A9-C678-44A4-8C28-B5764F474EED}"/>
              </a:ext>
            </a:extLst>
          </p:cNvPr>
          <p:cNvSpPr txBox="1"/>
          <p:nvPr/>
        </p:nvSpPr>
        <p:spPr>
          <a:xfrm>
            <a:off x="986213" y="4520795"/>
            <a:ext cx="10105274" cy="1938992"/>
          </a:xfrm>
          <a:prstGeom prst="rect">
            <a:avLst/>
          </a:prstGeom>
          <a:noFill/>
        </p:spPr>
        <p:txBody>
          <a:bodyPr wrap="square" rtlCol="0">
            <a:spAutoFit/>
          </a:bodyPr>
          <a:lstStyle/>
          <a:p>
            <a:r>
              <a:rPr lang="vi-VN" sz="2400" b="1" i="1"/>
              <a:t>Lưu ý </a:t>
            </a:r>
            <a:r>
              <a:rPr lang="vi-VN" sz="2400"/>
              <a:t>: khi viết bài văn kể chuyện sáng tạo bằng cách thêm chi tiết hoặc thay đổi cách kết thúc của câu chuyện, HS có thể viết mở bài trực tiếp hoặc gián tiếp, kết bài mở rộng hoặc không mở rộng. Ngoài ra, câu chuyện có thể được kể lại theo cách mở bài là mở đầu câu chuyện, kết bài là kết thúc câu chuyện (mở bài trực tiếp, kết bài không mở rộng).</a:t>
            </a:r>
            <a:endParaRPr lang="en-US" sz="2400"/>
          </a:p>
        </p:txBody>
      </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23C30019-436F-B7C6-CB7F-997E178278A0}"/>
              </a:ext>
            </a:extLst>
          </p:cNvPr>
          <p:cNvPicPr>
            <a:picLocks noChangeAspect="1"/>
          </p:cNvPicPr>
          <p:nvPr/>
        </p:nvPicPr>
        <p:blipFill>
          <a:blip r:embed="rId3"/>
          <a:stretch>
            <a:fillRect/>
          </a:stretch>
        </p:blipFill>
        <p:spPr>
          <a:xfrm>
            <a:off x="2136285" y="2061870"/>
            <a:ext cx="8376630" cy="2353260"/>
          </a:xfrm>
          <a:prstGeom prst="rect">
            <a:avLst/>
          </a:prstGeom>
        </p:spPr>
      </p:pic>
    </p:spTree>
    <p:extLst>
      <p:ext uri="{BB962C8B-B14F-4D97-AF65-F5344CB8AC3E}">
        <p14:creationId xmlns:p14="http://schemas.microsoft.com/office/powerpoint/2010/main" val="29037096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42860" y="1079828"/>
            <a:ext cx="9444311" cy="13057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Kể cho người thân nghe câu chuyện Một chuyến phiêu lưu với chi tiết em sáng tạo thêm.</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3" name="Rectangle: Rounded Corners 2">
            <a:extLst>
              <a:ext uri="{FF2B5EF4-FFF2-40B4-BE49-F238E27FC236}">
                <a16:creationId xmlns:a16="http://schemas.microsoft.com/office/drawing/2014/main" id="{AB6ABA45-763F-CAD2-09B7-6758BB909409}"/>
              </a:ext>
            </a:extLst>
          </p:cNvPr>
          <p:cNvSpPr/>
          <p:nvPr/>
        </p:nvSpPr>
        <p:spPr>
          <a:xfrm>
            <a:off x="1590674" y="3038474"/>
            <a:ext cx="9124951" cy="3171825"/>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9124951"/>
                      <a:gd name="connsiteY0" fmla="*/ 528648 h 3171825"/>
                      <a:gd name="connsiteX1" fmla="*/ 528648 w 9124951"/>
                      <a:gd name="connsiteY1" fmla="*/ 0 h 3171825"/>
                      <a:gd name="connsiteX2" fmla="*/ 8596303 w 9124951"/>
                      <a:gd name="connsiteY2" fmla="*/ 0 h 3171825"/>
                      <a:gd name="connsiteX3" fmla="*/ 9124951 w 9124951"/>
                      <a:gd name="connsiteY3" fmla="*/ 528648 h 3171825"/>
                      <a:gd name="connsiteX4" fmla="*/ 9124951 w 9124951"/>
                      <a:gd name="connsiteY4" fmla="*/ 2643177 h 3171825"/>
                      <a:gd name="connsiteX5" fmla="*/ 8596303 w 9124951"/>
                      <a:gd name="connsiteY5" fmla="*/ 3171825 h 3171825"/>
                      <a:gd name="connsiteX6" fmla="*/ 528648 w 9124951"/>
                      <a:gd name="connsiteY6" fmla="*/ 3171825 h 3171825"/>
                      <a:gd name="connsiteX7" fmla="*/ 0 w 9124951"/>
                      <a:gd name="connsiteY7" fmla="*/ 2643177 h 3171825"/>
                      <a:gd name="connsiteX8" fmla="*/ 0 w 9124951"/>
                      <a:gd name="connsiteY8" fmla="*/ 528648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4951" h="3171825" fill="none" extrusionOk="0">
                        <a:moveTo>
                          <a:pt x="0" y="528648"/>
                        </a:moveTo>
                        <a:cubicBezTo>
                          <a:pt x="2137" y="241580"/>
                          <a:pt x="258633" y="4542"/>
                          <a:pt x="528648" y="0"/>
                        </a:cubicBezTo>
                        <a:cubicBezTo>
                          <a:pt x="2682466" y="-47972"/>
                          <a:pt x="6989786" y="-135018"/>
                          <a:pt x="8596303" y="0"/>
                        </a:cubicBezTo>
                        <a:cubicBezTo>
                          <a:pt x="8879369" y="-39415"/>
                          <a:pt x="9119106" y="248659"/>
                          <a:pt x="9124951" y="528648"/>
                        </a:cubicBezTo>
                        <a:cubicBezTo>
                          <a:pt x="9269242" y="1241577"/>
                          <a:pt x="9267031" y="2129020"/>
                          <a:pt x="9124951" y="2643177"/>
                        </a:cubicBezTo>
                        <a:cubicBezTo>
                          <a:pt x="9087372" y="2912391"/>
                          <a:pt x="8893725" y="3165523"/>
                          <a:pt x="8596303" y="3171825"/>
                        </a:cubicBezTo>
                        <a:cubicBezTo>
                          <a:pt x="5698571" y="3252311"/>
                          <a:pt x="2761142" y="3078705"/>
                          <a:pt x="528648" y="3171825"/>
                        </a:cubicBezTo>
                        <a:cubicBezTo>
                          <a:pt x="273920" y="3181394"/>
                          <a:pt x="-16166" y="2919901"/>
                          <a:pt x="0" y="2643177"/>
                        </a:cubicBezTo>
                        <a:cubicBezTo>
                          <a:pt x="76170" y="2346392"/>
                          <a:pt x="163780" y="868134"/>
                          <a:pt x="0" y="528648"/>
                        </a:cubicBezTo>
                        <a:close/>
                      </a:path>
                      <a:path w="9124951" h="3171825" stroke="0" extrusionOk="0">
                        <a:moveTo>
                          <a:pt x="0" y="528648"/>
                        </a:moveTo>
                        <a:cubicBezTo>
                          <a:pt x="12947" y="218084"/>
                          <a:pt x="231695" y="37151"/>
                          <a:pt x="528648" y="0"/>
                        </a:cubicBezTo>
                        <a:cubicBezTo>
                          <a:pt x="2579172" y="-167747"/>
                          <a:pt x="6067400" y="44969"/>
                          <a:pt x="8596303" y="0"/>
                        </a:cubicBezTo>
                        <a:cubicBezTo>
                          <a:pt x="8897173" y="-222"/>
                          <a:pt x="9135239" y="221487"/>
                          <a:pt x="9124951" y="528648"/>
                        </a:cubicBezTo>
                        <a:cubicBezTo>
                          <a:pt x="9249318" y="1246638"/>
                          <a:pt x="9136671" y="1954456"/>
                          <a:pt x="9124951" y="2643177"/>
                        </a:cubicBezTo>
                        <a:cubicBezTo>
                          <a:pt x="9141400" y="2901193"/>
                          <a:pt x="8894777" y="3150005"/>
                          <a:pt x="8596303" y="3171825"/>
                        </a:cubicBezTo>
                        <a:cubicBezTo>
                          <a:pt x="7577211" y="3295922"/>
                          <a:pt x="2640765" y="3124030"/>
                          <a:pt x="528648" y="3171825"/>
                        </a:cubicBezTo>
                        <a:cubicBezTo>
                          <a:pt x="228735" y="3169786"/>
                          <a:pt x="-24759" y="2916786"/>
                          <a:pt x="0" y="2643177"/>
                        </a:cubicBezTo>
                        <a:cubicBezTo>
                          <a:pt x="-2833" y="1991538"/>
                          <a:pt x="-158223" y="1476221"/>
                          <a:pt x="0" y="528648"/>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Em </a:t>
            </a:r>
            <a:r>
              <a:rPr lang="en-US" sz="3200" b="1" dirty="0" err="1">
                <a:solidFill>
                  <a:srgbClr val="FF0000"/>
                </a:solidFill>
                <a:latin typeface="Cambria" panose="02040503050406030204" pitchFamily="18" charset="0"/>
                <a:ea typeface="Cambria" panose="02040503050406030204" pitchFamily="18" charset="0"/>
              </a:rPr>
              <a:t>sáng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sau câu “Mèo không để ý, miệng chuột đang mím lại do cố nén cười.”: Sau đó chuột không thể nhịn nữa mà cười phá lên. Bác ngựa thấy thế cũng cười theo chuột. Mèo nhép thấy thế vừa xấu hổ vừa tức giận vì chuột đã lừa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mình</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6405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37622" y="399211"/>
            <a:ext cx="9444311" cy="86761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Tìm đọc một câu chuyện về thế giới tuổi thơ.</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1026" name="Picture 2" descr="Sở Giáo Dục Và Đào Tạo Vĩnh Phúc">
            <a:extLst>
              <a:ext uri="{FF2B5EF4-FFF2-40B4-BE49-F238E27FC236}">
                <a16:creationId xmlns:a16="http://schemas.microsoft.com/office/drawing/2014/main" id="{5CE18552-0E3D-169B-6A4F-2FED73730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5450"/>
            <a:ext cx="417202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id="{EEB3AD63-08D9-7EC2-0BBC-77E036AE3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40" y="1666875"/>
            <a:ext cx="35051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923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969324" y="667004"/>
            <a:ext cx="10253352" cy="5523993"/>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7898276" y="3197706"/>
            <a:ext cx="3989059" cy="3466855"/>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240998" y="4931133"/>
            <a:ext cx="4876800" cy="2292096"/>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23042" y="4857981"/>
            <a:ext cx="4876800" cy="12192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144135" y="-402336"/>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206309" y="0"/>
            <a:ext cx="4876800" cy="1938528"/>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pic>
        <p:nvPicPr>
          <p:cNvPr id="9" name="Picture 8"/>
          <p:cNvPicPr>
            <a:picLocks noChangeAspect="1"/>
          </p:cNvPicPr>
          <p:nvPr/>
        </p:nvPicPr>
        <p:blipFill>
          <a:blip r:embed="rId15"/>
          <a:stretch>
            <a:fillRect/>
          </a:stretch>
        </p:blipFill>
        <p:spPr>
          <a:xfrm>
            <a:off x="1981200" y="803715"/>
            <a:ext cx="7819814" cy="1633869"/>
          </a:xfrm>
          <a:prstGeom prst="rect">
            <a:avLst/>
          </a:prstGeom>
        </p:spPr>
      </p:pic>
      <p:sp>
        <p:nvSpPr>
          <p:cNvPr id="12" name="TextBox 11"/>
          <p:cNvSpPr txBox="1"/>
          <p:nvPr/>
        </p:nvSpPr>
        <p:spPr>
          <a:xfrm>
            <a:off x="1831403" y="2391497"/>
            <a:ext cx="7819814" cy="2145268"/>
          </a:xfrm>
          <a:prstGeom prst="roundRect">
            <a:avLst/>
          </a:prstGeom>
          <a:noFill/>
        </p:spPr>
        <p:txBody>
          <a:bodyPr wrap="square" rtlCol="0">
            <a:spAutoFit/>
          </a:bodyPr>
          <a:lstStyle/>
          <a:p>
            <a:r>
              <a:rPr lang="en-US" sz="4000">
                <a:latin typeface="Cambria" panose="02040503050406030204" pitchFamily="18" charset="0"/>
                <a:ea typeface="Cambria" panose="02040503050406030204" pitchFamily="18" charset="0"/>
              </a:rPr>
              <a:t>- Đọc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câu</a:t>
            </a:r>
            <a:r>
              <a:rPr lang="en-US" sz="4000" dirty="0">
                <a:latin typeface="Cambria" panose="02040503050406030204" pitchFamily="18" charset="0"/>
                <a:ea typeface="Cambria" panose="02040503050406030204" pitchFamily="18" charset="0"/>
              </a:rPr>
              <a:t> </a:t>
            </a:r>
            <a:r>
              <a:rPr lang="en-US" sz="4000" err="1">
                <a:latin typeface="Cambria" panose="02040503050406030204" pitchFamily="18" charset="0"/>
                <a:ea typeface="Cambria" panose="02040503050406030204" pitchFamily="18" charset="0"/>
              </a:rPr>
              <a:t>hỏi</a:t>
            </a:r>
            <a:r>
              <a:rPr lang="en-US" sz="400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a:p>
            <a:r>
              <a:rPr lang="en-US" sz="4000">
                <a:latin typeface="Cambria" panose="02040503050406030204" pitchFamily="18" charset="0"/>
                <a:ea typeface="Cambria" panose="02040503050406030204" pitchFamily="18" charset="0"/>
              </a:rPr>
              <a:t>- Tìm hiểu bài sau: Cách viết bài văn kể chuyện sáng tạo (tiếp).</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916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pic>
        <p:nvPicPr>
          <p:cNvPr id="16" name="Picture 15">
            <a:extLst>
              <a:ext uri="{FF2B5EF4-FFF2-40B4-BE49-F238E27FC236}">
                <a16:creationId xmlns:a16="http://schemas.microsoft.com/office/drawing/2014/main" id="{0A3C8F23-C13D-73EE-9346-0A5F8EB7AD31}"/>
              </a:ext>
            </a:extLst>
          </p:cNvPr>
          <p:cNvPicPr>
            <a:picLocks noChangeAspect="1"/>
          </p:cNvPicPr>
          <p:nvPr/>
        </p:nvPicPr>
        <p:blipFill>
          <a:blip r:embed="rId3"/>
          <a:stretch>
            <a:fillRect/>
          </a:stretch>
        </p:blipFill>
        <p:spPr>
          <a:xfrm>
            <a:off x="3293163" y="129785"/>
            <a:ext cx="6017274" cy="2444708"/>
          </a:xfrm>
          <a:prstGeom prst="rect">
            <a:avLst/>
          </a:prstGeom>
        </p:spPr>
      </p:pic>
      <p:pic>
        <p:nvPicPr>
          <p:cNvPr id="21" name="Picture 20">
            <a:extLst>
              <a:ext uri="{FF2B5EF4-FFF2-40B4-BE49-F238E27FC236}">
                <a16:creationId xmlns:a16="http://schemas.microsoft.com/office/drawing/2014/main" id="{C92B182C-8ECE-7E33-B39C-F65BFFDA3033}"/>
              </a:ext>
            </a:extLst>
          </p:cNvPr>
          <p:cNvPicPr>
            <a:picLocks noChangeAspect="1"/>
          </p:cNvPicPr>
          <p:nvPr/>
        </p:nvPicPr>
        <p:blipFill>
          <a:blip r:embed="rId4"/>
          <a:stretch>
            <a:fillRect/>
          </a:stretch>
        </p:blipFill>
        <p:spPr>
          <a:xfrm>
            <a:off x="7477125" y="2770398"/>
            <a:ext cx="4508726" cy="4508726"/>
          </a:xfrm>
          <a:prstGeom prst="rect">
            <a:avLst/>
          </a:prstGeom>
        </p:spPr>
      </p:pic>
      <p:pic>
        <p:nvPicPr>
          <p:cNvPr id="3" name="Picture 2">
            <a:extLst>
              <a:ext uri="{FF2B5EF4-FFF2-40B4-BE49-F238E27FC236}">
                <a16:creationId xmlns:a16="http://schemas.microsoft.com/office/drawing/2014/main" id="{867A9CCF-40B2-C05B-7BE1-E28CF2DE16FE}"/>
              </a:ext>
            </a:extLst>
          </p:cNvPr>
          <p:cNvPicPr>
            <a:picLocks noChangeAspect="1"/>
          </p:cNvPicPr>
          <p:nvPr/>
        </p:nvPicPr>
        <p:blipFill>
          <a:blip r:embed="rId5"/>
          <a:stretch>
            <a:fillRect/>
          </a:stretch>
        </p:blipFill>
        <p:spPr>
          <a:xfrm>
            <a:off x="206151" y="2029792"/>
            <a:ext cx="2802953" cy="4828208"/>
          </a:xfrm>
          <a:prstGeom prst="rect">
            <a:avLst/>
          </a:prstGeom>
        </p:spPr>
      </p:pic>
    </p:spTree>
    <p:extLst>
      <p:ext uri="{BB962C8B-B14F-4D97-AF65-F5344CB8AC3E}">
        <p14:creationId xmlns:p14="http://schemas.microsoft.com/office/powerpoint/2010/main" val="245064631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Con gì hai mắt trong veo</a:t>
            </a:r>
          </a:p>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Thích nằm sưởi nắng, thích trèo cây cau?</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id="{807952F2-7FD8-B4C0-98A7-068404ED1F4C}"/>
              </a:ext>
            </a:extLst>
          </p:cNvPr>
          <p:cNvPicPr preferRelativeResize="0"/>
          <p:nvPr/>
        </p:nvPicPr>
        <p:blipFill>
          <a:blip r:embed="rId11">
            <a:alphaModFix/>
          </a:blip>
          <a:stretch>
            <a:fillRect/>
          </a:stretch>
        </p:blipFill>
        <p:spPr>
          <a:xfrm rot="2228913">
            <a:off x="2804422" y="3650324"/>
            <a:ext cx="2551401" cy="1320992"/>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3018535" y="2728102"/>
            <a:ext cx="2974028" cy="2782927"/>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mèo</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5489124" y="269753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7979226" y="2709195"/>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chó</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709964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25E-6 -4.44444E-6 L 0.00104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2.91667E-6 -2.22222E-6 L 0.00365 -0.37523 " pathEditMode="relative" rAng="0" ptsTypes="AA">
                                      <p:cBhvr>
                                        <p:cTn id="16" dur="2000" fill="hold"/>
                                        <p:tgtEl>
                                          <p:spTgt spid="26"/>
                                        </p:tgtEl>
                                        <p:attrNameLst>
                                          <p:attrName>ppt_x</p:attrName>
                                          <p:attrName>ppt_y</p:attrName>
                                        </p:attrNameLst>
                                      </p:cBhvr>
                                      <p:rCtr x="182" y="-18773"/>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4.16667E-7 1.11111E-6 L -0.00247 -0.32408 " pathEditMode="relative" rAng="0" ptsTypes="AA">
                                      <p:cBhvr>
                                        <p:cTn id="21" dur="2000" fill="hold"/>
                                        <p:tgtEl>
                                          <p:spTgt spid="61"/>
                                        </p:tgtEl>
                                        <p:attrNameLst>
                                          <p:attrName>ppt_x</p:attrName>
                                          <p:attrName>ppt_y</p:attrName>
                                        </p:attrNameLst>
                                      </p:cBhvr>
                                      <p:rCtr x="-130"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5" grpId="0" animBg="1"/>
      <p:bldP spid="26"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Con gì bốn vó</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Ngực nở bụng thon</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Rung rinh chiếc bờm</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Phi nhanh như gió?</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316562" y="346538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hổ</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4911018" y="3451132"/>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dê</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6" name="Picture 2">
            <a:extLst>
              <a:ext uri="{FF2B5EF4-FFF2-40B4-BE49-F238E27FC236}">
                <a16:creationId xmlns:a16="http://schemas.microsoft.com/office/drawing/2014/main" id="{1301E9D1-86DD-4BBD-A1B5-29415690DF6D}"/>
              </a:ext>
            </a:extLst>
          </p:cNvPr>
          <p:cNvPicPr>
            <a:picLocks noChangeAspect="1" noChangeArrowheads="1"/>
          </p:cNvPicPr>
          <p:nvPr/>
        </p:nvPicPr>
        <p:blipFill>
          <a:blip r:embed="rId11"/>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7549685" y="3377663"/>
            <a:ext cx="2974028" cy="2782927"/>
          </a:xfrm>
          <a:prstGeom prst="cube">
            <a:avLst/>
          </a:prstGeom>
          <a:solidFill>
            <a:srgbClr val="7030A0"/>
          </a:solidFill>
          <a:ln>
            <a:solidFill>
              <a:srgbClr val="7030A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ngựa</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47257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4.60253E-6 -2.59259E-6 L 0.00105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8.33333E-7 3.7037E-6 L 0.00365 -0.37531 " pathEditMode="relative" rAng="0" ptsTypes="AA">
                                      <p:cBhvr>
                                        <p:cTn id="16"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3.33333E-6 -4.44444E-6 L -0.00243 -0.32407 " pathEditMode="relative" rAng="0" ptsTypes="AA">
                                      <p:cBhvr>
                                        <p:cTn id="21" dur="2000" fill="hold"/>
                                        <p:tgtEl>
                                          <p:spTgt spid="61"/>
                                        </p:tgtEl>
                                        <p:attrNameLst>
                                          <p:attrName>ppt_x</p:attrName>
                                          <p:attrName>ppt_y</p:attrName>
                                        </p:attrNameLst>
                                      </p:cBhvr>
                                      <p:rCtr x="-122"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6" grpId="0" animBg="1"/>
      <p:bldP spid="61"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482558" y="3265218"/>
            <a:ext cx="2933788" cy="2797179"/>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gà</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50595" y="7555728"/>
            <a:ext cx="722338" cy="541754"/>
          </a:xfrm>
          <a:prstGeom prst="rect">
            <a:avLst/>
          </a:prstGeom>
        </p:spPr>
      </p:pic>
      <p:sp>
        <p:nvSpPr>
          <p:cNvPr id="7" name="Cloud Callout 1">
            <a:extLst>
              <a:ext uri="{FF2B5EF4-FFF2-40B4-BE49-F238E27FC236}">
                <a16:creationId xmlns:a16="http://schemas.microsoft.com/office/drawing/2014/main" id="{EF0ABF80-6A29-A855-F849-842373844D57}"/>
              </a:ext>
            </a:extLst>
          </p:cNvPr>
          <p:cNvSpPr/>
          <p:nvPr/>
        </p:nvSpPr>
        <p:spPr>
          <a:xfrm>
            <a:off x="-175385" y="-74362"/>
            <a:ext cx="12648720" cy="2938014"/>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dirty="0">
                <a:solidFill>
                  <a:srgbClr val="78302E"/>
                </a:solidFill>
                <a:latin typeface="Arial"/>
                <a:ea typeface="Arial-Rounded" pitchFamily="34" charset="0"/>
                <a:cs typeface="Arial-Rounded" pitchFamily="34" charset="0"/>
                <a:sym typeface="Arial"/>
              </a:rPr>
              <a:t>Con </a:t>
            </a:r>
            <a:r>
              <a:rPr lang="en-US" sz="3600" kern="0" dirty="0" err="1">
                <a:solidFill>
                  <a:srgbClr val="78302E"/>
                </a:solidFill>
                <a:latin typeface="Arial"/>
                <a:ea typeface="Arial-Rounded" pitchFamily="34" charset="0"/>
                <a:cs typeface="Arial-Rounded" pitchFamily="34" charset="0"/>
                <a:sym typeface="Arial"/>
              </a:rPr>
              <a:t>gì</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nhọn</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hoắt</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cái</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đuôi</a:t>
            </a:r>
            <a:endParaRPr lang="en-US" sz="3600" kern="0" dirty="0">
              <a:solidFill>
                <a:srgbClr val="78302E"/>
              </a:solidFill>
              <a:latin typeface="Arial"/>
              <a:ea typeface="Arial-Rounded" pitchFamily="34" charset="0"/>
              <a:cs typeface="Arial-Rounded" pitchFamily="34" charset="0"/>
              <a:sym typeface="Arial"/>
            </a:endParaRPr>
          </a:p>
          <a:p>
            <a:pPr algn="ctr" defTabSz="912114">
              <a:buClr>
                <a:srgbClr val="000000"/>
              </a:buClr>
              <a:defRPr/>
            </a:pPr>
            <a:r>
              <a:rPr lang="en-US" sz="3600" kern="0" dirty="0" err="1">
                <a:solidFill>
                  <a:srgbClr val="78302E"/>
                </a:solidFill>
                <a:latin typeface="Arial"/>
                <a:ea typeface="Arial-Rounded" pitchFamily="34" charset="0"/>
                <a:cs typeface="Arial-Rounded" pitchFamily="34" charset="0"/>
                <a:sym typeface="Arial"/>
              </a:rPr>
              <a:t>Thấy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bóng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mèo</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rồi</a:t>
            </a:r>
            <a:r>
              <a:rPr lang="en-US" sz="3600" kern="0" dirty="0">
                <a:solidFill>
                  <a:srgbClr val="78302E"/>
                </a:solidFill>
                <a:latin typeface="Arial"/>
                <a:ea typeface="Arial-Rounded" pitchFamily="34" charset="0"/>
                <a:cs typeface="Arial-Rounded" pitchFamily="34" charset="0"/>
                <a:sym typeface="Arial"/>
              </a:rPr>
              <a:t> co </a:t>
            </a:r>
            <a:r>
              <a:rPr lang="en-US" sz="3600" kern="0" dirty="0" err="1">
                <a:solidFill>
                  <a:srgbClr val="78302E"/>
                </a:solidFill>
                <a:latin typeface="Arial"/>
                <a:ea typeface="Arial-Rounded" pitchFamily="34" charset="0"/>
                <a:cs typeface="Arial-Rounded" pitchFamily="34" charset="0"/>
                <a:sym typeface="Arial"/>
              </a:rPr>
              <a:t>cẳng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chạy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mau</a:t>
            </a:r>
            <a:r>
              <a:rPr lang="en-US" sz="3600" kern="0" dirty="0">
                <a:solidFill>
                  <a:srgbClr val="78302E"/>
                </a:solidFill>
                <a:latin typeface="Arial"/>
                <a:ea typeface="Arial-Rounded" pitchFamily="34" charset="0"/>
                <a:cs typeface="Arial-Rounded" pitchFamily="34" charset="0"/>
                <a:sym typeface="Arial"/>
              </a:rPr>
              <a:t>.</a:t>
            </a:r>
          </a:p>
        </p:txBody>
      </p:sp>
      <p:pic>
        <p:nvPicPr>
          <p:cNvPr id="9" name="Picture 8">
            <a:extLst>
              <a:ext uri="{FF2B5EF4-FFF2-40B4-BE49-F238E27FC236}">
                <a16:creationId xmlns:a16="http://schemas.microsoft.com/office/drawing/2014/main" id="{7DB1770C-758F-740F-5ABA-C007049830B4}"/>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11" name="Google Shape;7888;p32">
            <a:extLst>
              <a:ext uri="{FF2B5EF4-FFF2-40B4-BE49-F238E27FC236}">
                <a16:creationId xmlns:a16="http://schemas.microsoft.com/office/drawing/2014/main" id="{805AB23C-E432-FF99-093A-0B8969FBC84D}"/>
              </a:ext>
            </a:extLst>
          </p:cNvPr>
          <p:cNvPicPr preferRelativeResize="0"/>
          <p:nvPr/>
        </p:nvPicPr>
        <p:blipFill>
          <a:blip r:embed="rId11">
            <a:alphaModFix/>
          </a:blip>
          <a:stretch>
            <a:fillRect/>
          </a:stretch>
        </p:blipFill>
        <p:spPr>
          <a:xfrm rot="18900002">
            <a:off x="5108250" y="3933270"/>
            <a:ext cx="3109435" cy="1151001"/>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5227078" y="3221094"/>
            <a:ext cx="2974028" cy="2782927"/>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8002220" y="3221348"/>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cá</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84661319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grpId="0" nodeType="clickEffect">
                                  <p:stCondLst>
                                    <p:cond delay="0"/>
                                  </p:stCondLst>
                                  <p:childTnLst>
                                    <p:animMotion origin="layout" path="M -1.92664E-6 -3.7037E-6 L 0.00105 -0.38333 " pathEditMode="relative" rAng="0" ptsTypes="AA">
                                      <p:cBhvr>
                                        <p:cTn id="6" dur="2000" fill="hold"/>
                                        <p:tgtEl>
                                          <p:spTgt spid="25"/>
                                        </p:tgtEl>
                                        <p:attrNameLst>
                                          <p:attrName>ppt_x</p:attrName>
                                          <p:attrName>ppt_y</p:attrName>
                                        </p:attrNameLst>
                                      </p:cBhvr>
                                      <p:rCtr x="52" y="-19167"/>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indefinite"/>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94444E-6 -9.87654E-7 L 0.00364 -0.37531 " pathEditMode="relative" rAng="0" ptsTypes="AA">
                                      <p:cBhvr>
                                        <p:cTn id="11"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61"/>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1.11111E-6 -4.44444E-6 L -0.00243 -0.32407 " pathEditMode="relative" rAng="0" ptsTypes="AA">
                                      <p:cBhvr>
                                        <p:cTn id="16" dur="2000" fill="hold"/>
                                        <p:tgtEl>
                                          <p:spTgt spid="61"/>
                                        </p:tgtEl>
                                        <p:attrNameLst>
                                          <p:attrName>ppt_x</p:attrName>
                                          <p:attrName>ppt_y</p:attrName>
                                        </p:attrNameLst>
                                      </p:cBhvr>
                                      <p:rCtr x="-122" y="-16204"/>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17" fill="hold" display="0">
                  <p:stCondLst>
                    <p:cond delay="indefinite"/>
                  </p:stCondLst>
                  <p:endCondLst>
                    <p:cond evt="onStopAudio" delay="0">
                      <p:tgtEl>
                        <p:sldTgt/>
                      </p:tgtEl>
                    </p:cond>
                  </p:endCondLst>
                </p:cTn>
                <p:tgtEl>
                  <p:spTgt spid="65"/>
                </p:tgtEl>
              </p:cMediaNode>
            </p:audio>
          </p:childTnLst>
        </p:cTn>
      </p:par>
    </p:tnLst>
    <p:bldLst>
      <p:bldP spid="26" grpId="0" animBg="1"/>
      <p:bldP spid="25" grpId="0" animBg="1"/>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38" name="Cloud Callout 37"/>
          <p:cNvSpPr/>
          <p:nvPr/>
        </p:nvSpPr>
        <p:spPr>
          <a:xfrm>
            <a:off x="1356612" y="116806"/>
            <a:ext cx="9261094" cy="2399742"/>
          </a:xfrm>
          <a:prstGeom prst="cloudCallout">
            <a:avLst>
              <a:gd name="adj1" fmla="val -29175"/>
              <a:gd name="adj2" fmla="val 68855"/>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Chúc mừng </a:t>
            </a:r>
          </a:p>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các bạn!</a:t>
            </a:r>
            <a:endParaRPr lang="en-US" sz="5320" kern="0" dirty="0">
              <a:solidFill>
                <a:srgbClr val="78302E"/>
              </a:solidFill>
              <a:latin typeface="Arial"/>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79F54F78-0F66-77D3-9CF3-FB2A1811D873}"/>
              </a:ext>
            </a:extLst>
          </p:cNvPr>
          <p:cNvSpPr txBox="1"/>
          <p:nvPr/>
        </p:nvSpPr>
        <p:spPr>
          <a:xfrm>
            <a:off x="8645251" y="6505647"/>
            <a:ext cx="3531668" cy="338554"/>
          </a:xfrm>
          <a:prstGeom prst="rect">
            <a:avLst/>
          </a:prstGeom>
          <a:noFill/>
        </p:spPr>
        <p:txBody>
          <a:bodyPr wrap="square" rtlCol="0">
            <a:spAutoFit/>
          </a:bodyPr>
          <a:lstStyle/>
          <a:p>
            <a:pPr>
              <a:buClr>
                <a:srgbClr val="000000"/>
              </a:buClr>
              <a:defRPr/>
            </a:pPr>
            <a:r>
              <a:rPr lang="en-US" sz="1600" kern="0">
                <a:solidFill>
                  <a:srgbClr val="CCE7AF"/>
                </a:solidFill>
                <a:latin typeface="Amazone" panose="03020702060507090A04" pitchFamily="66" charset="0"/>
                <a:cs typeface="Arial"/>
                <a:sym typeface="Arial"/>
              </a:rPr>
              <a:t>Kho game Linh Phan_0916.604.268</a:t>
            </a:r>
          </a:p>
        </p:txBody>
      </p:sp>
      <p:pic>
        <p:nvPicPr>
          <p:cNvPr id="5" name="Picture 4">
            <a:extLst>
              <a:ext uri="{FF2B5EF4-FFF2-40B4-BE49-F238E27FC236}">
                <a16:creationId xmlns:a16="http://schemas.microsoft.com/office/drawing/2014/main" id="{DB3AB4E9-6F45-B020-B447-87E39EDE4CC4}"/>
              </a:ext>
            </a:extLst>
          </p:cNvPr>
          <p:cNvPicPr>
            <a:picLocks noChangeAspect="1"/>
          </p:cNvPicPr>
          <p:nvPr/>
        </p:nvPicPr>
        <p:blipFill>
          <a:blip r:embed="rId4"/>
          <a:stretch>
            <a:fillRect/>
          </a:stretch>
        </p:blipFill>
        <p:spPr>
          <a:xfrm>
            <a:off x="5823335" y="1830983"/>
            <a:ext cx="5638641" cy="5638641"/>
          </a:xfrm>
          <a:prstGeom prst="rect">
            <a:avLst/>
          </a:prstGeom>
        </p:spPr>
      </p:pic>
      <p:pic>
        <p:nvPicPr>
          <p:cNvPr id="16" name="Picture 15">
            <a:extLst>
              <a:ext uri="{FF2B5EF4-FFF2-40B4-BE49-F238E27FC236}">
                <a16:creationId xmlns:a16="http://schemas.microsoft.com/office/drawing/2014/main" id="{E76F5A89-114A-1ADD-5236-6808BB53CD4C}"/>
              </a:ext>
            </a:extLst>
          </p:cNvPr>
          <p:cNvPicPr>
            <a:picLocks noChangeAspect="1"/>
          </p:cNvPicPr>
          <p:nvPr/>
        </p:nvPicPr>
        <p:blipFill>
          <a:blip r:embed="rId5"/>
          <a:stretch>
            <a:fillRect/>
          </a:stretch>
        </p:blipFill>
        <p:spPr>
          <a:xfrm>
            <a:off x="730026" y="2574493"/>
            <a:ext cx="2802953" cy="4828208"/>
          </a:xfrm>
          <a:prstGeom prst="rect">
            <a:avLst/>
          </a:prstGeom>
        </p:spPr>
      </p:pic>
    </p:spTree>
    <p:extLst>
      <p:ext uri="{BB962C8B-B14F-4D97-AF65-F5344CB8AC3E}">
        <p14:creationId xmlns:p14="http://schemas.microsoft.com/office/powerpoint/2010/main" val="301933155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id="{5E0AAC93-EB2B-D84B-FFD2-FC9AF86376FD}"/>
              </a:ext>
            </a:extLst>
          </p:cNvPr>
          <p:cNvPicPr>
            <a:picLocks noChangeAspect="1"/>
          </p:cNvPicPr>
          <p:nvPr/>
        </p:nvPicPr>
        <p:blipFill>
          <a:blip r:embed="rId10"/>
          <a:stretch>
            <a:fillRect/>
          </a:stretch>
        </p:blipFill>
        <p:spPr>
          <a:xfrm>
            <a:off x="2727668" y="2322754"/>
            <a:ext cx="6736664" cy="2645893"/>
          </a:xfrm>
          <a:prstGeom prst="rect">
            <a:avLst/>
          </a:prstGeom>
        </p:spPr>
      </p:pic>
    </p:spTree>
    <p:extLst>
      <p:ext uri="{BB962C8B-B14F-4D97-AF65-F5344CB8AC3E}">
        <p14:creationId xmlns:p14="http://schemas.microsoft.com/office/powerpoint/2010/main" val="8809100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321</TotalTime>
  <Words>2444</Words>
  <Application>Microsoft Office PowerPoint</Application>
  <PresentationFormat>Widescreen</PresentationFormat>
  <Paragraphs>156</Paragraphs>
  <Slides>29</Slides>
  <Notes>10</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29</vt:i4>
      </vt:variant>
    </vt:vector>
  </HeadingPairs>
  <TitlesOfParts>
    <vt:vector size="45" baseType="lpstr">
      <vt:lpstr>#9Slide01 Tieu de ngan</vt:lpstr>
      <vt:lpstr>Amazone</vt:lpstr>
      <vt:lpstr>Arial</vt:lpstr>
      <vt:lpstr>Arial-Rounded</vt:lpstr>
      <vt:lpstr>Calibri</vt:lpstr>
      <vt:lpstr>Cambria</vt:lpstr>
      <vt:lpstr>Chau Philomene One</vt:lpstr>
      <vt:lpstr>Hind</vt:lpstr>
      <vt:lpstr>iCiel Pony</vt:lpstr>
      <vt:lpstr>Karla</vt:lpstr>
      <vt:lpstr>Laila</vt:lpstr>
      <vt:lpstr>Times New Roman</vt:lpstr>
      <vt:lpstr>Varela Round</vt:lpstr>
      <vt:lpstr>Custom Design</vt:lpstr>
      <vt:lpstr>1_Custom Design</vt:lpstr>
      <vt:lpstr>Happy Indian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Trao đổi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Administrator</dc:creator>
  <dc:description>9Slide.vn</dc:description>
  <cp:lastModifiedBy>Quoc Hung</cp:lastModifiedBy>
  <cp:revision>49</cp:revision>
  <dcterms:created xsi:type="dcterms:W3CDTF">2024-05-14T07:25:39Z</dcterms:created>
  <dcterms:modified xsi:type="dcterms:W3CDTF">2024-09-11T03:45:52Z</dcterms:modified>
  <cp:category>9Slide.vn</cp:category>
</cp:coreProperties>
</file>