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handoutMasterIdLst>
    <p:handoutMasterId r:id="rId14"/>
  </p:handoutMasterIdLst>
  <p:sldIdLst>
    <p:sldId id="256" r:id="rId3"/>
    <p:sldId id="259" r:id="rId4"/>
    <p:sldId id="261" r:id="rId5"/>
    <p:sldId id="552" r:id="rId6"/>
    <p:sldId id="272" r:id="rId7"/>
    <p:sldId id="553" r:id="rId8"/>
    <p:sldId id="554" r:id="rId9"/>
    <p:sldId id="541" r:id="rId10"/>
    <p:sldId id="260"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2368DA-7C24-75CF-8147-DABBDC5DD9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6DA6E6-1EED-D04E-AA72-4B2CFA145C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02EEB2-389A-477D-BAC0-FA3DEFC82B8D}" type="datetimeFigureOut">
              <a:rPr lang="en-US" smtClean="0"/>
              <a:t>9/19/2024</a:t>
            </a:fld>
            <a:endParaRPr lang="en-US"/>
          </a:p>
        </p:txBody>
      </p:sp>
      <p:sp>
        <p:nvSpPr>
          <p:cNvPr id="4" name="Footer Placeholder 3">
            <a:extLst>
              <a:ext uri="{FF2B5EF4-FFF2-40B4-BE49-F238E27FC236}">
                <a16:creationId xmlns:a16="http://schemas.microsoft.com/office/drawing/2014/main" id="{53FD5FA4-755F-0B23-4D09-C84B7F123E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B55824-F76E-7848-7CF1-628F65CB0D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0BF307-C4C4-42E8-B4EE-EFBCDBD127AD}" type="slidenum">
              <a:rPr lang="en-US" smtClean="0"/>
              <a:t>‹#›</a:t>
            </a:fld>
            <a:endParaRPr lang="en-US"/>
          </a:p>
        </p:txBody>
      </p:sp>
    </p:spTree>
    <p:extLst>
      <p:ext uri="{BB962C8B-B14F-4D97-AF65-F5344CB8AC3E}">
        <p14:creationId xmlns:p14="http://schemas.microsoft.com/office/powerpoint/2010/main" val="38485174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7DFB9-EC34-4337-B2CC-B56CC28BCF71}"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86A21-E99B-4D28-8982-857CD3CE1814}" type="slidenum">
              <a:rPr lang="en-US" smtClean="0"/>
              <a:t>‹#›</a:t>
            </a:fld>
            <a:endParaRPr lang="en-US"/>
          </a:p>
        </p:txBody>
      </p:sp>
    </p:spTree>
    <p:extLst>
      <p:ext uri="{BB962C8B-B14F-4D97-AF65-F5344CB8AC3E}">
        <p14:creationId xmlns:p14="http://schemas.microsoft.com/office/powerpoint/2010/main" val="32437634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5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9140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6101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7260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8441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5002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D3F693F1-9726-4E0F-BDB1-E5170C671B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243036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B08156-6517-4E88-9482-DB7EEE62492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CEF7D57-ECE5-45A9-9622-14A8B22CA52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D0F5F27-FFE6-4ACA-B176-2FCBDD04E4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8E83308E-2F80-4507-91BF-A49DC9D7FB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5B3A2499-6432-493C-9F8A-99A706B2E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49080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5E3486D-B586-48C1-B235-8D34B1FC34A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224B8F5-1484-49E8-A9EB-428FC22A9B6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F342D4-1B0D-4FF6-B99F-3E0A5C1F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4F3B76DF-DB53-421B-BD43-AEBB31E6E9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EFBEDFB2-8B77-4C22-8624-C32E45FE0B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00930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8D1F45-D48D-4102-8D43-F8D3CF0BDD7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3F693F1-9726-4E0F-BDB1-E5170C671B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F436B7E-C83D-4488-A44C-D50D9DEF72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B3813619-C3FC-4460-A4F6-88321A530E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C03294C5-66B1-4782-BB54-3951985B6D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549585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3DCA5F-4DE3-488C-8C68-C5B139363EA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692CB39-84F7-4774-91FF-B7254FB9DE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7ED4388-3575-49CC-AC48-6760A3A9BD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D4B48D5A-4339-49F5-8952-AA131843E5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1E35DF0A-9CFD-42D1-BF59-492EB99D4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527075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17E64-3210-49B8-838F-7D28482F7A4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6A387A-D31F-4BC0-A39D-75D597684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C259D19-BB8A-4ECE-8703-DE59F1E272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A667E923-7904-49B6-9728-37D5E121AF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4350C006-8674-4945-9EA0-6DF0C1C541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566899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B57781-566C-4007-9400-E1BBF2CC326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F4EE65-07F2-4FED-89C7-2149AE05459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211B50-0782-4B4A-BEEB-524ED45F0CD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32B23A6-2CCA-4317-8A74-19A7CB988B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9EDA0E9B-8F6C-420B-8300-1653926F8F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F3FB5DEB-833D-4C7A-8FCB-5153919A2F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068692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831001-A4CE-42CB-89CB-DEA29CFF79A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0CAD4D5-7F9C-43D7-B57D-E4D5AE1D14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8F8C879-4BEE-4DC2-AABB-5CD12E6CCC8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E5E142F-DD1D-4E3D-A494-37680FC4D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4DDE320-5B69-4B61-9729-91165411275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D5351A-0C18-43EC-81D0-096246E77C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8" name="页脚占位符 7">
            <a:extLst>
              <a:ext uri="{FF2B5EF4-FFF2-40B4-BE49-F238E27FC236}">
                <a16:creationId xmlns:a16="http://schemas.microsoft.com/office/drawing/2014/main" id="{13D957F6-E65F-4D01-A59E-B68EC8BF6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9" name="灯片编号占位符 8">
            <a:extLst>
              <a:ext uri="{FF2B5EF4-FFF2-40B4-BE49-F238E27FC236}">
                <a16:creationId xmlns:a16="http://schemas.microsoft.com/office/drawing/2014/main" id="{0DEBA76D-C516-4CFE-A62D-76A60715A2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4029701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C4A186-0C81-42B5-B813-31BC362CE61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99D89BC-B7D6-4C60-8426-437C813CD8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4" name="页脚占位符 3">
            <a:extLst>
              <a:ext uri="{FF2B5EF4-FFF2-40B4-BE49-F238E27FC236}">
                <a16:creationId xmlns:a16="http://schemas.microsoft.com/office/drawing/2014/main" id="{3B5FDA4D-F543-4016-A283-A480F728CE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灯片编号占位符 4">
            <a:extLst>
              <a:ext uri="{FF2B5EF4-FFF2-40B4-BE49-F238E27FC236}">
                <a16:creationId xmlns:a16="http://schemas.microsoft.com/office/drawing/2014/main" id="{D56848A0-3A64-4FCD-B73D-BA4BD8F445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732764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00D59DD-F38E-4A14-8067-584159B3FB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3" name="页脚占位符 2">
            <a:extLst>
              <a:ext uri="{FF2B5EF4-FFF2-40B4-BE49-F238E27FC236}">
                <a16:creationId xmlns:a16="http://schemas.microsoft.com/office/drawing/2014/main" id="{CCC8E271-A6DB-4EAB-A5B7-0E4F187261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4" name="灯片编号占位符 3">
            <a:extLst>
              <a:ext uri="{FF2B5EF4-FFF2-40B4-BE49-F238E27FC236}">
                <a16:creationId xmlns:a16="http://schemas.microsoft.com/office/drawing/2014/main" id="{BA554154-B1D8-4F35-89B6-8D8BDDAFDA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4231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C1699C-BEDE-4954-BEC0-ECE0ADAC90E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B9CB2C7-54DB-4A1A-94B0-BC508506F9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04E2EDD-67B9-4D8D-BDB7-19D9D48CA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8B3DD4-80DF-429F-8EE8-EA0A2E469A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81A86866-52C6-4F5D-9F79-6060128905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3F86DEDA-05A6-4B6B-B41C-84DCD63A9D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127558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3DCA5F-4DE3-488C-8C68-C5B139363EA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692CB39-84F7-4774-91FF-B7254FB9DE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7ED4388-3575-49CC-AC48-6760A3A9BD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D4B48D5A-4339-49F5-8952-AA131843E5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1E35DF0A-9CFD-42D1-BF59-492EB99D4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368470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13965B-DFCE-4DE2-821A-1D0D8E4FE0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82D6DD-FEFB-4DA0-8083-AAF53C945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14C992-7600-4FB7-A972-A2AD8D357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8E52AC9-9C30-4C59-80A8-FE9C7EF9D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10BAB249-4E30-4D86-8178-E2106689D1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5689576A-F5B9-486F-A595-9C885C00A5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423962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B08156-6517-4E88-9482-DB7EEE62492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CEF7D57-ECE5-45A9-9622-14A8B22CA52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D0F5F27-FFE6-4ACA-B176-2FCBDD04E4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8E83308E-2F80-4507-91BF-A49DC9D7FB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5B3A2499-6432-493C-9F8A-99A706B2E9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09182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5E3486D-B586-48C1-B235-8D34B1FC34A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224B8F5-1484-49E8-A9EB-428FC22A9B6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F342D4-1B0D-4FF6-B99F-3E0A5C1F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4F3B76DF-DB53-421B-BD43-AEBB31E6E9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EFBEDFB2-8B77-4C22-8624-C32E45FE0B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240975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17E64-3210-49B8-838F-7D28482F7A4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6A387A-D31F-4BC0-A39D-75D597684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C259D19-BB8A-4ECE-8703-DE59F1E272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A667E923-7904-49B6-9728-37D5E121AF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4350C006-8674-4945-9EA0-6DF0C1C541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228192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B57781-566C-4007-9400-E1BBF2CC326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F4EE65-07F2-4FED-89C7-2149AE05459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211B50-0782-4B4A-BEEB-524ED45F0CD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32B23A6-2CCA-4317-8A74-19A7CB988B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9EDA0E9B-8F6C-420B-8300-1653926F8F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F3FB5DEB-833D-4C7A-8FCB-5153919A2F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167865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831001-A4CE-42CB-89CB-DEA29CFF79A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0CAD4D5-7F9C-43D7-B57D-E4D5AE1D14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8F8C879-4BEE-4DC2-AABB-5CD12E6CCC8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E5E142F-DD1D-4E3D-A494-37680FC4D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4DDE320-5B69-4B61-9729-91165411275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D5351A-0C18-43EC-81D0-096246E77C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8" name="页脚占位符 7">
            <a:extLst>
              <a:ext uri="{FF2B5EF4-FFF2-40B4-BE49-F238E27FC236}">
                <a16:creationId xmlns:a16="http://schemas.microsoft.com/office/drawing/2014/main" id="{13D957F6-E65F-4D01-A59E-B68EC8BF6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9" name="灯片编号占位符 8">
            <a:extLst>
              <a:ext uri="{FF2B5EF4-FFF2-40B4-BE49-F238E27FC236}">
                <a16:creationId xmlns:a16="http://schemas.microsoft.com/office/drawing/2014/main" id="{0DEBA76D-C516-4CFE-A62D-76A60715A2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38010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C4A186-0C81-42B5-B813-31BC362CE61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99D89BC-B7D6-4C60-8426-437C813CD8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4" name="页脚占位符 3">
            <a:extLst>
              <a:ext uri="{FF2B5EF4-FFF2-40B4-BE49-F238E27FC236}">
                <a16:creationId xmlns:a16="http://schemas.microsoft.com/office/drawing/2014/main" id="{3B5FDA4D-F543-4016-A283-A480F728CE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灯片编号占位符 4">
            <a:extLst>
              <a:ext uri="{FF2B5EF4-FFF2-40B4-BE49-F238E27FC236}">
                <a16:creationId xmlns:a16="http://schemas.microsoft.com/office/drawing/2014/main" id="{D56848A0-3A64-4FCD-B73D-BA4BD8F445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95300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00D59DD-F38E-4A14-8067-584159B3FB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3" name="页脚占位符 2">
            <a:extLst>
              <a:ext uri="{FF2B5EF4-FFF2-40B4-BE49-F238E27FC236}">
                <a16:creationId xmlns:a16="http://schemas.microsoft.com/office/drawing/2014/main" id="{CCC8E271-A6DB-4EAB-A5B7-0E4F187261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4" name="灯片编号占位符 3">
            <a:extLst>
              <a:ext uri="{FF2B5EF4-FFF2-40B4-BE49-F238E27FC236}">
                <a16:creationId xmlns:a16="http://schemas.microsoft.com/office/drawing/2014/main" id="{BA554154-B1D8-4F35-89B6-8D8BDDAFDA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175843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C1699C-BEDE-4954-BEC0-ECE0ADAC90E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B9CB2C7-54DB-4A1A-94B0-BC508506F9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04E2EDD-67B9-4D8D-BDB7-19D9D48CA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8B3DD4-80DF-429F-8EE8-EA0A2E469A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81A86866-52C6-4F5D-9F79-6060128905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3F86DEDA-05A6-4B6B-B41C-84DCD63A9D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100354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13965B-DFCE-4DE2-821A-1D0D8E4FE02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82D6DD-FEFB-4DA0-8083-AAF53C945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14C992-7600-4FB7-A972-A2AD8D357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8E52AC9-9C30-4C59-80A8-FE9C7EF9D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10BAB249-4E30-4D86-8178-E2106689D1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5689576A-F5B9-486F-A595-9C885C00A5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29393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46B24B-D8D4-443D-AE02-01A71C1A9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6086114-884B-42FB-8AE0-0ECF75C0E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6F962D-FAE6-4DD4-99B3-FF1C5EBA9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82276D52-3E89-4E96-BC2E-6724A3211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C5C2C4C0-0BC2-41BE-88DD-5AF68F871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764456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46B24B-D8D4-443D-AE02-01A71C1A9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6086114-884B-42FB-8AE0-0ECF75C0E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6F962D-FAE6-4DD4-99B3-FF1C5EBA9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2024/9/19</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82276D52-3E89-4E96-BC2E-6724A3211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C5C2C4C0-0BC2-41BE-88DD-5AF68F871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2189025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461053" y="1015998"/>
            <a:ext cx="10127974" cy="4113038"/>
          </a:xfrm>
          <a:prstGeom prst="roundRect">
            <a:avLst/>
          </a:prstGeom>
          <a:solidFill>
            <a:schemeClr val="bg1">
              <a:alpha val="81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B122CD5-3433-1F08-35A5-1D10D721BE6B}"/>
              </a:ext>
            </a:extLst>
          </p:cNvPr>
          <p:cNvPicPr>
            <a:picLocks noChangeAspect="1"/>
          </p:cNvPicPr>
          <p:nvPr/>
        </p:nvPicPr>
        <p:blipFill rotWithShape="1">
          <a:blip r:embed="rId3"/>
          <a:srcRect l="83360" b="58182"/>
          <a:stretch/>
        </p:blipFill>
        <p:spPr>
          <a:xfrm>
            <a:off x="1278977" y="1015998"/>
            <a:ext cx="9451970" cy="4207261"/>
          </a:xfrm>
          <a:prstGeom prst="rect">
            <a:avLst/>
          </a:prstGeom>
        </p:spPr>
      </p:pic>
    </p:spTree>
    <p:extLst>
      <p:ext uri="{BB962C8B-B14F-4D97-AF65-F5344CB8AC3E}">
        <p14:creationId xmlns:p14="http://schemas.microsoft.com/office/powerpoint/2010/main" val="226735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EBD32FE-D55F-47F5-8F03-E8DE709F4E76}"/>
              </a:ext>
            </a:extLst>
          </p:cNvPr>
          <p:cNvPicPr>
            <a:picLocks noChangeAspect="1"/>
          </p:cNvPicPr>
          <p:nvPr/>
        </p:nvPicPr>
        <p:blipFill rotWithShape="1">
          <a:blip r:embed="rId3">
            <a:extLst>
              <a:ext uri="{28A0092B-C50C-407E-A947-70E740481C1C}">
                <a14:useLocalDpi xmlns:a14="http://schemas.microsoft.com/office/drawing/2010/main" val="0"/>
              </a:ext>
            </a:extLst>
          </a:blip>
          <a:srcRect l="54134" r="6174"/>
          <a:stretch/>
        </p:blipFill>
        <p:spPr>
          <a:xfrm rot="16200000">
            <a:off x="2639657" y="-2694342"/>
            <a:ext cx="6858000" cy="12246685"/>
          </a:xfrm>
          <a:prstGeom prst="rect">
            <a:avLst/>
          </a:prstGeom>
        </p:spPr>
      </p:pic>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613849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sp>
        <p:nvSpPr>
          <p:cNvPr id="10" name="矩形: 圆角 9">
            <a:extLst>
              <a:ext uri="{FF2B5EF4-FFF2-40B4-BE49-F238E27FC236}">
                <a16:creationId xmlns:a16="http://schemas.microsoft.com/office/drawing/2014/main" id="{334E088B-878C-4D5A-B043-6247F0C56D89}"/>
              </a:ext>
            </a:extLst>
          </p:cNvPr>
          <p:cNvSpPr/>
          <p:nvPr/>
        </p:nvSpPr>
        <p:spPr>
          <a:xfrm>
            <a:off x="633931" y="191703"/>
            <a:ext cx="10869452" cy="1354293"/>
          </a:xfrm>
          <a:prstGeom prst="roundRect">
            <a:avLst>
              <a:gd name="adj" fmla="val 50000"/>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2.</a:t>
            </a:r>
            <a:r>
              <a:rPr kumimoji="0" lang="en-US" altLang="zh-CN" sz="4000" b="0" i="0" u="none" strike="noStrike" kern="1200" cap="none" spc="0" normalizeH="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Viết</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đoạn</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văn</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ngắn</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giới</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thiệu</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về</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một</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địa</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danh</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nổi</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tiếng</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ở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địa</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phương</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em</a:t>
            </a:r>
            <a:endParaRPr kumimoji="0" lang="zh-CN" altLang="en-US" sz="40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endParaRPr>
          </a:p>
        </p:txBody>
      </p:sp>
      <p:sp>
        <p:nvSpPr>
          <p:cNvPr id="4" name="Rectangle 3"/>
          <p:cNvSpPr/>
          <p:nvPr/>
        </p:nvSpPr>
        <p:spPr>
          <a:xfrm>
            <a:off x="633930" y="1561927"/>
            <a:ext cx="11077423" cy="1938992"/>
          </a:xfrm>
          <a:prstGeom prst="rect">
            <a:avLst/>
          </a:prstGeom>
        </p:spPr>
        <p:txBody>
          <a:bodyPr wrap="square">
            <a:spAutoFit/>
          </a:bodyPr>
          <a:lstStyle/>
          <a:p>
            <a:pPr algn="just"/>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Em sinh ra và lớn lên ở Hà Nội. Quê hương của em có rất nhiều danh lam thắng cảnh nổi tiếng. Nhưng em thích nhất là Hồ Gươm (hay còn gọi là Hồ Hoàn Kiếm). Hồ nằm ở trung tâm thành phố. Diện tích hồ khá rộng, mực nước sâu. Nước hồ trong xanh, phẳng lặng. Thỉnh thoảng những làn gió thổi khiến mặt hồ lăn tăn gợn sóng. Gần hồ còn có đài Nghiên, tháp Bút mang vẻ đẹp cổ kính. Cùng với đó là cầu Thê Húc được sơn màu</a:t>
            </a:r>
            <a:endParaRPr lang="en-US" sz="2400" dirty="0">
              <a:latin typeface="Calibri" panose="020F0502020204030204" pitchFamily="34" charset="0"/>
              <a:cs typeface="Calibri" panose="020F0502020204030204" pitchFamily="34" charset="0"/>
            </a:endParaRPr>
          </a:p>
        </p:txBody>
      </p:sp>
      <p:pic>
        <p:nvPicPr>
          <p:cNvPr id="2050" name="Picture 2" descr="Hồ Hoàn Kiếm - Bảo tàng Phụ Nữ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081" y="3516850"/>
            <a:ext cx="3755286" cy="28556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20975" y="3383280"/>
            <a:ext cx="7114166" cy="3046988"/>
          </a:xfrm>
          <a:prstGeom prst="rect">
            <a:avLst/>
          </a:prstGeom>
        </p:spPr>
        <p:txBody>
          <a:bodyPr wrap="square">
            <a:spAutoFit/>
          </a:bodyPr>
          <a:lstStyle/>
          <a:p>
            <a:pPr algn="just"/>
            <a:r>
              <a:rPr lang="vi-VN" sz="2400" dirty="0">
                <a:latin typeface="Calibri" panose="020F0502020204030204" pitchFamily="34" charset="0"/>
                <a:cs typeface="Calibri" panose="020F0502020204030204" pitchFamily="34" charset="0"/>
              </a:rPr>
              <a:t>đỏ, cong cong như con tôm. Từ cầu Thê Húc dẫn du khách đến với đền Ngọc Sơn cổ kính, uy nghiêm. Trước cổng đền là cây đa cổ thụ đã nhiều năm tuổi. Khi đứng trên cầu Thê Húc, hướng mắt ra, ta có thể nhìn thấy tháp Rùa. Tháp nằm trên một khoảng đất trống chính giữa hồ. Trên tháp Rùa, những khóm rêu phong nổi lên khiến tháp mang một vẻ đẹp đầy cổ kính. Từ lâu, Hồ Gươm đã trở thành một biểu tượng của thủ đô Hà Nội.</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786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EBD32FE-D55F-47F5-8F03-E8DE709F4E76}"/>
              </a:ext>
            </a:extLst>
          </p:cNvPr>
          <p:cNvPicPr>
            <a:picLocks noChangeAspect="1"/>
          </p:cNvPicPr>
          <p:nvPr/>
        </p:nvPicPr>
        <p:blipFill rotWithShape="1">
          <a:blip r:embed="rId3">
            <a:extLst>
              <a:ext uri="{28A0092B-C50C-407E-A947-70E740481C1C}">
                <a14:useLocalDpi xmlns:a14="http://schemas.microsoft.com/office/drawing/2010/main" val="0"/>
              </a:ext>
            </a:extLst>
          </a:blip>
          <a:srcRect l="54134" r="6174"/>
          <a:stretch/>
        </p:blipFill>
        <p:spPr>
          <a:xfrm rot="16200000">
            <a:off x="2694343" y="-2694343"/>
            <a:ext cx="6858000" cy="12246685"/>
          </a:xfrm>
          <a:prstGeom prst="rect">
            <a:avLst/>
          </a:prstGeom>
        </p:spPr>
      </p:pic>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pic>
        <p:nvPicPr>
          <p:cNvPr id="12" name="图片 11">
            <a:extLst>
              <a:ext uri="{FF2B5EF4-FFF2-40B4-BE49-F238E27FC236}">
                <a16:creationId xmlns:a16="http://schemas.microsoft.com/office/drawing/2014/main" id="{8C3021E3-36D7-4EB5-9B71-CFF384B307B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4740" l="9961" r="89941">
                        <a14:foregroundMark x1="59375" y1="87532" x2="59375" y2="87532"/>
                        <a14:foregroundMark x1="56055" y1="94740" x2="56055" y2="94740"/>
                        <a14:foregroundMark x1="67285" y1="93636" x2="67285" y2="93636"/>
                      </a14:backgroundRemoval>
                    </a14:imgEffect>
                  </a14:imgLayer>
                </a14:imgProps>
              </a:ext>
              <a:ext uri="{28A0092B-C50C-407E-A947-70E740481C1C}">
                <a14:useLocalDpi xmlns:a14="http://schemas.microsoft.com/office/drawing/2010/main" val="0"/>
              </a:ext>
            </a:extLst>
          </a:blip>
          <a:stretch>
            <a:fillRect/>
          </a:stretch>
        </p:blipFill>
        <p:spPr>
          <a:xfrm>
            <a:off x="8941789" y="-3533591"/>
            <a:ext cx="4396811" cy="6612391"/>
          </a:xfrm>
          <a:prstGeom prst="rect">
            <a:avLst/>
          </a:prstGeom>
        </p:spPr>
      </p:pic>
      <p:pic>
        <p:nvPicPr>
          <p:cNvPr id="15" name="图片 14">
            <a:extLst>
              <a:ext uri="{FF2B5EF4-FFF2-40B4-BE49-F238E27FC236}">
                <a16:creationId xmlns:a16="http://schemas.microsoft.com/office/drawing/2014/main" id="{5CE3621F-38AC-4A0C-A978-8EBB20FC1E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2834" b="43056"/>
          <a:stretch/>
        </p:blipFill>
        <p:spPr>
          <a:xfrm>
            <a:off x="0" y="-1220805"/>
            <a:ext cx="4396810" cy="3089310"/>
          </a:xfrm>
          <a:prstGeom prst="rect">
            <a:avLst/>
          </a:prstGeom>
        </p:spPr>
      </p:pic>
      <p:pic>
        <p:nvPicPr>
          <p:cNvPr id="20" name="图片 19">
            <a:extLst>
              <a:ext uri="{FF2B5EF4-FFF2-40B4-BE49-F238E27FC236}">
                <a16:creationId xmlns:a16="http://schemas.microsoft.com/office/drawing/2014/main" id="{DCFF304A-73AB-4E84-9B53-100B132598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5049078"/>
            <a:ext cx="15240000" cy="2225776"/>
          </a:xfrm>
          <a:prstGeom prst="rect">
            <a:avLst/>
          </a:prstGeom>
        </p:spPr>
      </p:pic>
      <p:pic>
        <p:nvPicPr>
          <p:cNvPr id="14" name="图片 13">
            <a:extLst>
              <a:ext uri="{FF2B5EF4-FFF2-40B4-BE49-F238E27FC236}">
                <a16:creationId xmlns:a16="http://schemas.microsoft.com/office/drawing/2014/main" id="{A46A4B30-29CE-4760-B85D-908AD40242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2834" b="43056"/>
          <a:stretch/>
        </p:blipFill>
        <p:spPr>
          <a:xfrm>
            <a:off x="7247503" y="2380980"/>
            <a:ext cx="6426073" cy="4515121"/>
          </a:xfrm>
          <a:prstGeom prst="rect">
            <a:avLst/>
          </a:prstGeom>
        </p:spPr>
      </p:pic>
      <p:pic>
        <p:nvPicPr>
          <p:cNvPr id="17" name="图片 16">
            <a:extLst>
              <a:ext uri="{FF2B5EF4-FFF2-40B4-BE49-F238E27FC236}">
                <a16:creationId xmlns:a16="http://schemas.microsoft.com/office/drawing/2014/main" id="{14D74C4A-668D-4293-AD20-161E117737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0831" y="2908543"/>
            <a:ext cx="5263265" cy="5263265"/>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9569" y="1394050"/>
            <a:ext cx="9010669" cy="3682303"/>
          </a:xfrm>
          <a:prstGeom prst="rect">
            <a:avLst/>
          </a:prstGeom>
        </p:spPr>
      </p:pic>
    </p:spTree>
    <p:extLst>
      <p:ext uri="{BB962C8B-B14F-4D97-AF65-F5344CB8AC3E}">
        <p14:creationId xmlns:p14="http://schemas.microsoft.com/office/powerpoint/2010/main" val="356949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pic>
        <p:nvPicPr>
          <p:cNvPr id="11" name="图片 10">
            <a:extLst>
              <a:ext uri="{FF2B5EF4-FFF2-40B4-BE49-F238E27FC236}">
                <a16:creationId xmlns:a16="http://schemas.microsoft.com/office/drawing/2014/main" id="{B46789DE-0F17-4048-9ED0-690CB990C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4195"/>
            <a:ext cx="1779689" cy="1350202"/>
          </a:xfrm>
          <a:prstGeom prst="rect">
            <a:avLst/>
          </a:prstGeom>
        </p:spPr>
      </p:pic>
      <p:sp>
        <p:nvSpPr>
          <p:cNvPr id="6" name="TextBox 5">
            <a:extLst>
              <a:ext uri="{FF2B5EF4-FFF2-40B4-BE49-F238E27FC236}">
                <a16:creationId xmlns:a16="http://schemas.microsoft.com/office/drawing/2014/main" id="{A06645AC-BF05-2278-273E-79D092E4912E}"/>
              </a:ext>
            </a:extLst>
          </p:cNvPr>
          <p:cNvSpPr txBox="1"/>
          <p:nvPr/>
        </p:nvSpPr>
        <p:spPr>
          <a:xfrm>
            <a:off x="892617" y="1829938"/>
            <a:ext cx="10521065" cy="2246769"/>
          </a:xfrm>
          <a:prstGeom prst="rect">
            <a:avLst/>
          </a:prstGeom>
          <a:noFill/>
        </p:spPr>
        <p:txBody>
          <a:bodyPr wrap="square">
            <a:spAutoFit/>
          </a:bodyPr>
          <a:lstStyle/>
          <a:p>
            <a:pPr algn="ctr">
              <a:tabLst>
                <a:tab pos="2971800" algn="ctr"/>
                <a:tab pos="5943600" algn="r"/>
              </a:tabLst>
            </a:pPr>
            <a:r>
              <a:rPr lang="nl-NL" sz="6000" dirty="0">
                <a:solidFill>
                  <a:srgbClr val="0070C0"/>
                </a:solidFill>
                <a:effectLst/>
                <a:latin typeface="SVN-SAF" panose="02040603050506020204" pitchFamily="18" charset="0"/>
                <a:ea typeface="Calibri" panose="020F0502020204030204" pitchFamily="34" charset="0"/>
              </a:rPr>
              <a:t>Hoạt động 1</a:t>
            </a:r>
          </a:p>
          <a:p>
            <a:pPr algn="ctr">
              <a:tabLst>
                <a:tab pos="2971800" algn="ctr"/>
                <a:tab pos="5943600" algn="r"/>
              </a:tabLst>
            </a:pPr>
            <a:r>
              <a:rPr lang="nl-NL" sz="8000" b="1" dirty="0">
                <a:solidFill>
                  <a:srgbClr val="FF0000"/>
                </a:solidFill>
                <a:effectLst/>
                <a:latin typeface="SVN-SAF" panose="02040603050506020204" pitchFamily="18" charset="0"/>
                <a:ea typeface="Calibri" panose="020F0502020204030204" pitchFamily="34" charset="0"/>
              </a:rPr>
              <a:t>TÌM HIỂU VỀ KINH TẾ</a:t>
            </a:r>
            <a:endParaRPr lang="en-US" sz="7200" dirty="0">
              <a:solidFill>
                <a:srgbClr val="FF0000"/>
              </a:solidFill>
              <a:effectLst/>
              <a:latin typeface="SVN-SAF"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3983762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12DB50-4A0E-D1E1-5E73-43C3CB048708}"/>
              </a:ext>
            </a:extLst>
          </p:cNvPr>
          <p:cNvGrpSpPr/>
          <p:nvPr/>
        </p:nvGrpSpPr>
        <p:grpSpPr>
          <a:xfrm>
            <a:off x="5827512" y="1956068"/>
            <a:ext cx="5737216" cy="988473"/>
            <a:chOff x="5409377" y="1706686"/>
            <a:chExt cx="4807974" cy="988473"/>
          </a:xfrm>
        </p:grpSpPr>
        <p:sp>
          <p:nvSpPr>
            <p:cNvPr id="8" name="Rectangle: Rounded Corners 7">
              <a:extLst>
                <a:ext uri="{FF2B5EF4-FFF2-40B4-BE49-F238E27FC236}">
                  <a16:creationId xmlns:a16="http://schemas.microsoft.com/office/drawing/2014/main" id="{2989E6B3-3033-9339-A46E-7C39A0EBE453}"/>
                </a:ext>
              </a:extLst>
            </p:cNvPr>
            <p:cNvSpPr/>
            <p:nvPr/>
          </p:nvSpPr>
          <p:spPr>
            <a:xfrm>
              <a:off x="5409377" y="1706686"/>
              <a:ext cx="4807974" cy="653056"/>
            </a:xfrm>
            <a:prstGeom prst="roundRect">
              <a:avLst/>
            </a:prstGeom>
            <a:solidFill>
              <a:srgbClr val="FBE8CF"/>
            </a:solidFill>
            <a:ln w="28575">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2348B0-7642-A04D-15A1-208F4E1B8080}"/>
                </a:ext>
              </a:extLst>
            </p:cNvPr>
            <p:cNvSpPr txBox="1"/>
            <p:nvPr/>
          </p:nvSpPr>
          <p:spPr>
            <a:xfrm>
              <a:off x="5521097" y="1741052"/>
              <a:ext cx="4696253" cy="954107"/>
            </a:xfrm>
            <a:prstGeom prst="rect">
              <a:avLst/>
            </a:prstGeom>
            <a:noFill/>
          </p:spPr>
          <p:txBody>
            <a:bodyPr wrap="square">
              <a:spAutoFit/>
            </a:bodyPr>
            <a:lstStyle/>
            <a:p>
              <a:pPr algn="just"/>
              <a:r>
                <a:rPr lang="en-US" sz="2800" b="1" dirty="0" err="1">
                  <a:solidFill>
                    <a:srgbClr val="333333"/>
                  </a:solidFill>
                  <a:latin typeface="Cambria" panose="02040503050406030204" pitchFamily="18" charset="0"/>
                </a:rPr>
                <a:t>Nhóm</a:t>
              </a:r>
              <a:r>
                <a:rPr lang="en-US" sz="2800" b="1" dirty="0">
                  <a:solidFill>
                    <a:srgbClr val="333333"/>
                  </a:solidFill>
                  <a:latin typeface="Cambria" panose="02040503050406030204" pitchFamily="18" charset="0"/>
                </a:rPr>
                <a:t> 1: </a:t>
              </a:r>
              <a:r>
                <a:rPr lang="en-US" sz="2800" b="1" dirty="0" err="1">
                  <a:solidFill>
                    <a:srgbClr val="333333"/>
                  </a:solidFill>
                  <a:latin typeface="Cambria" panose="02040503050406030204" pitchFamily="18" charset="0"/>
                </a:rPr>
                <a:t>Hoạt</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động</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nông</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nghiệp</a:t>
              </a:r>
              <a:endParaRPr lang="vi-VN" sz="2800" b="1" i="0" dirty="0">
                <a:solidFill>
                  <a:srgbClr val="333333"/>
                </a:solidFill>
                <a:effectLst/>
                <a:latin typeface="Cambria" panose="02040503050406030204" pitchFamily="18" charset="0"/>
              </a:endParaRPr>
            </a:p>
          </p:txBody>
        </p:sp>
      </p:grpSp>
      <p:grpSp>
        <p:nvGrpSpPr>
          <p:cNvPr id="12" name="Group 11">
            <a:extLst>
              <a:ext uri="{FF2B5EF4-FFF2-40B4-BE49-F238E27FC236}">
                <a16:creationId xmlns:a16="http://schemas.microsoft.com/office/drawing/2014/main" id="{812A8E7D-31CB-7833-A9B4-9256FC8003B9}"/>
              </a:ext>
            </a:extLst>
          </p:cNvPr>
          <p:cNvGrpSpPr/>
          <p:nvPr/>
        </p:nvGrpSpPr>
        <p:grpSpPr>
          <a:xfrm>
            <a:off x="5827511" y="2985997"/>
            <a:ext cx="5737216" cy="988473"/>
            <a:chOff x="5409377" y="1706686"/>
            <a:chExt cx="4807974" cy="988473"/>
          </a:xfrm>
        </p:grpSpPr>
        <p:sp>
          <p:nvSpPr>
            <p:cNvPr id="13" name="Rectangle: Rounded Corners 12">
              <a:extLst>
                <a:ext uri="{FF2B5EF4-FFF2-40B4-BE49-F238E27FC236}">
                  <a16:creationId xmlns:a16="http://schemas.microsoft.com/office/drawing/2014/main" id="{EA6FED53-89B6-9697-4201-1D604352C4F3}"/>
                </a:ext>
              </a:extLst>
            </p:cNvPr>
            <p:cNvSpPr/>
            <p:nvPr/>
          </p:nvSpPr>
          <p:spPr>
            <a:xfrm>
              <a:off x="5409377" y="1706686"/>
              <a:ext cx="4807974" cy="653056"/>
            </a:xfrm>
            <a:prstGeom prst="roundRect">
              <a:avLst/>
            </a:prstGeom>
            <a:solidFill>
              <a:srgbClr val="FBE8CF"/>
            </a:solidFill>
            <a:ln w="28575">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41998BD-D367-0394-ACED-5EB1CEF4A063}"/>
                </a:ext>
              </a:extLst>
            </p:cNvPr>
            <p:cNvSpPr txBox="1"/>
            <p:nvPr/>
          </p:nvSpPr>
          <p:spPr>
            <a:xfrm>
              <a:off x="5521097" y="1741052"/>
              <a:ext cx="4696253" cy="954107"/>
            </a:xfrm>
            <a:prstGeom prst="rect">
              <a:avLst/>
            </a:prstGeom>
            <a:noFill/>
          </p:spPr>
          <p:txBody>
            <a:bodyPr wrap="square">
              <a:spAutoFit/>
            </a:bodyPr>
            <a:lstStyle/>
            <a:p>
              <a:pPr algn="just"/>
              <a:r>
                <a:rPr lang="en-US" sz="2800" b="1" dirty="0" err="1">
                  <a:solidFill>
                    <a:srgbClr val="333333"/>
                  </a:solidFill>
                  <a:latin typeface="Cambria" panose="02040503050406030204" pitchFamily="18" charset="0"/>
                </a:rPr>
                <a:t>Nhóm</a:t>
              </a:r>
              <a:r>
                <a:rPr lang="en-US" sz="2800" b="1" dirty="0">
                  <a:solidFill>
                    <a:srgbClr val="333333"/>
                  </a:solidFill>
                  <a:latin typeface="Cambria" panose="02040503050406030204" pitchFamily="18" charset="0"/>
                </a:rPr>
                <a:t> 2: </a:t>
              </a:r>
              <a:r>
                <a:rPr lang="en-US" sz="2800" b="1" dirty="0" err="1">
                  <a:solidFill>
                    <a:srgbClr val="333333"/>
                  </a:solidFill>
                  <a:latin typeface="Cambria" panose="02040503050406030204" pitchFamily="18" charset="0"/>
                </a:rPr>
                <a:t>Hoạt</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động</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công</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nghiệp</a:t>
              </a:r>
              <a:endParaRPr lang="vi-VN" sz="2800" b="1" i="0" dirty="0">
                <a:solidFill>
                  <a:srgbClr val="333333"/>
                </a:solidFill>
                <a:effectLst/>
                <a:latin typeface="Cambria" panose="02040503050406030204" pitchFamily="18" charset="0"/>
              </a:endParaRPr>
            </a:p>
          </p:txBody>
        </p:sp>
      </p:grpSp>
      <p:grpSp>
        <p:nvGrpSpPr>
          <p:cNvPr id="15" name="Group 14">
            <a:extLst>
              <a:ext uri="{FF2B5EF4-FFF2-40B4-BE49-F238E27FC236}">
                <a16:creationId xmlns:a16="http://schemas.microsoft.com/office/drawing/2014/main" id="{00BA8CD5-04AC-1F61-5A94-842BDFC4FE70}"/>
              </a:ext>
            </a:extLst>
          </p:cNvPr>
          <p:cNvGrpSpPr/>
          <p:nvPr/>
        </p:nvGrpSpPr>
        <p:grpSpPr>
          <a:xfrm>
            <a:off x="5827511" y="3984584"/>
            <a:ext cx="5681361" cy="653057"/>
            <a:chOff x="5409377" y="1706686"/>
            <a:chExt cx="4807974" cy="653056"/>
          </a:xfrm>
        </p:grpSpPr>
        <p:sp>
          <p:nvSpPr>
            <p:cNvPr id="16" name="Rectangle: Rounded Corners 15">
              <a:extLst>
                <a:ext uri="{FF2B5EF4-FFF2-40B4-BE49-F238E27FC236}">
                  <a16:creationId xmlns:a16="http://schemas.microsoft.com/office/drawing/2014/main" id="{F4ECBC14-C01B-8BD7-F22A-4022C3010A60}"/>
                </a:ext>
              </a:extLst>
            </p:cNvPr>
            <p:cNvSpPr/>
            <p:nvPr/>
          </p:nvSpPr>
          <p:spPr>
            <a:xfrm>
              <a:off x="5409377" y="1706686"/>
              <a:ext cx="4807974" cy="653056"/>
            </a:xfrm>
            <a:prstGeom prst="roundRect">
              <a:avLst/>
            </a:prstGeom>
            <a:solidFill>
              <a:srgbClr val="FBE8CF"/>
            </a:solidFill>
            <a:ln w="28575">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BB50038-EFA6-28E5-ADD9-696B680097C1}"/>
                </a:ext>
              </a:extLst>
            </p:cNvPr>
            <p:cNvSpPr txBox="1"/>
            <p:nvPr/>
          </p:nvSpPr>
          <p:spPr>
            <a:xfrm>
              <a:off x="5521097" y="1741052"/>
              <a:ext cx="4696253" cy="309014"/>
            </a:xfrm>
            <a:prstGeom prst="rect">
              <a:avLst/>
            </a:prstGeom>
            <a:noFill/>
          </p:spPr>
          <p:txBody>
            <a:bodyPr wrap="square">
              <a:spAutoFit/>
            </a:bodyPr>
            <a:lstStyle/>
            <a:p>
              <a:pPr algn="just"/>
              <a:r>
                <a:rPr lang="en-US" sz="2800" b="1" dirty="0" err="1">
                  <a:solidFill>
                    <a:srgbClr val="333333"/>
                  </a:solidFill>
                  <a:latin typeface="Cambria" panose="02040503050406030204" pitchFamily="18" charset="0"/>
                </a:rPr>
                <a:t>Nhóm</a:t>
              </a:r>
              <a:r>
                <a:rPr lang="en-US" sz="2800" b="1" dirty="0">
                  <a:solidFill>
                    <a:srgbClr val="333333"/>
                  </a:solidFill>
                  <a:latin typeface="Cambria" panose="02040503050406030204" pitchFamily="18" charset="0"/>
                </a:rPr>
                <a:t> 2: </a:t>
              </a:r>
              <a:r>
                <a:rPr lang="en-US" sz="2800" b="1" dirty="0" err="1">
                  <a:solidFill>
                    <a:srgbClr val="333333"/>
                  </a:solidFill>
                  <a:latin typeface="Cambria" panose="02040503050406030204" pitchFamily="18" charset="0"/>
                </a:rPr>
                <a:t>Hoạt</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động</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dịch</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vụ</a:t>
              </a:r>
              <a:endParaRPr lang="vi-VN" sz="2800" b="1" i="0" dirty="0">
                <a:solidFill>
                  <a:srgbClr val="333333"/>
                </a:solidFill>
                <a:effectLst/>
                <a:latin typeface="Cambria" panose="02040503050406030204" pitchFamily="18" charset="0"/>
              </a:endParaRPr>
            </a:p>
          </p:txBody>
        </p:sp>
      </p:grpSp>
      <p:pic>
        <p:nvPicPr>
          <p:cNvPr id="2" name="Picture 1">
            <a:extLst>
              <a:ext uri="{FF2B5EF4-FFF2-40B4-BE49-F238E27FC236}">
                <a16:creationId xmlns:a16="http://schemas.microsoft.com/office/drawing/2014/main" id="{4A87E00B-4F28-235D-8A3E-0EA66F118545}"/>
              </a:ext>
            </a:extLst>
          </p:cNvPr>
          <p:cNvPicPr>
            <a:picLocks noChangeAspect="1"/>
          </p:cNvPicPr>
          <p:nvPr/>
        </p:nvPicPr>
        <p:blipFill>
          <a:blip r:embed="rId2"/>
          <a:stretch>
            <a:fillRect/>
          </a:stretch>
        </p:blipFill>
        <p:spPr>
          <a:xfrm>
            <a:off x="2693895" y="631301"/>
            <a:ext cx="6267231" cy="951058"/>
          </a:xfrm>
          <a:prstGeom prst="rect">
            <a:avLst/>
          </a:prstGeom>
        </p:spPr>
      </p:pic>
      <p:pic>
        <p:nvPicPr>
          <p:cNvPr id="1026" name="Picture 2" descr="Học Tập Và Giáo Dục Cho Trẻ Em Hình ảnh  Định dạng hình ảnh PSD 400196827  vnlovepikcom">
            <a:extLst>
              <a:ext uri="{FF2B5EF4-FFF2-40B4-BE49-F238E27FC236}">
                <a16:creationId xmlns:a16="http://schemas.microsoft.com/office/drawing/2014/main" id="{13FEE20B-0137-6915-3116-C9235A93A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98" y="1300561"/>
            <a:ext cx="5034145" cy="374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10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pic>
        <p:nvPicPr>
          <p:cNvPr id="11" name="图片 10">
            <a:extLst>
              <a:ext uri="{FF2B5EF4-FFF2-40B4-BE49-F238E27FC236}">
                <a16:creationId xmlns:a16="http://schemas.microsoft.com/office/drawing/2014/main" id="{B46789DE-0F17-4048-9ED0-690CB990C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4195"/>
            <a:ext cx="1779689" cy="1350202"/>
          </a:xfrm>
          <a:prstGeom prst="rect">
            <a:avLst/>
          </a:prstGeom>
        </p:spPr>
      </p:pic>
      <p:sp>
        <p:nvSpPr>
          <p:cNvPr id="10" name="矩形: 圆角 9">
            <a:extLst>
              <a:ext uri="{FF2B5EF4-FFF2-40B4-BE49-F238E27FC236}">
                <a16:creationId xmlns:a16="http://schemas.microsoft.com/office/drawing/2014/main" id="{334E088B-878C-4D5A-B043-6247F0C56D89}"/>
              </a:ext>
            </a:extLst>
          </p:cNvPr>
          <p:cNvSpPr/>
          <p:nvPr/>
        </p:nvSpPr>
        <p:spPr>
          <a:xfrm>
            <a:off x="889844" y="275260"/>
            <a:ext cx="10232703" cy="630249"/>
          </a:xfrm>
          <a:prstGeom prst="roundRect">
            <a:avLst>
              <a:gd name="adj" fmla="val 50000"/>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err="1">
                <a:solidFill>
                  <a:srgbClr val="333333"/>
                </a:solidFill>
                <a:latin typeface="Cambria" panose="02040503050406030204" pitchFamily="18" charset="0"/>
              </a:rPr>
              <a:t>Đặc</a:t>
            </a:r>
            <a:r>
              <a:rPr lang="en-US" sz="4000" b="1" dirty="0">
                <a:solidFill>
                  <a:srgbClr val="333333"/>
                </a:solidFill>
                <a:latin typeface="Cambria" panose="02040503050406030204" pitchFamily="18" charset="0"/>
              </a:rPr>
              <a:t> </a:t>
            </a:r>
            <a:r>
              <a:rPr lang="en-US" sz="4000" b="1" dirty="0" err="1">
                <a:solidFill>
                  <a:srgbClr val="333333"/>
                </a:solidFill>
                <a:latin typeface="Cambria" panose="02040503050406030204" pitchFamily="18" charset="0"/>
              </a:rPr>
              <a:t>điểm</a:t>
            </a:r>
            <a:r>
              <a:rPr lang="en-US" sz="4000" b="1" dirty="0">
                <a:solidFill>
                  <a:srgbClr val="333333"/>
                </a:solidFill>
                <a:latin typeface="Cambria" panose="02040503050406030204" pitchFamily="18" charset="0"/>
              </a:rPr>
              <a:t> </a:t>
            </a:r>
            <a:r>
              <a:rPr lang="en-US" sz="4000" b="1" dirty="0" err="1">
                <a:solidFill>
                  <a:srgbClr val="333333"/>
                </a:solidFill>
                <a:latin typeface="Cambria" panose="02040503050406030204" pitchFamily="18" charset="0"/>
              </a:rPr>
              <a:t>kinh</a:t>
            </a:r>
            <a:r>
              <a:rPr lang="en-US" sz="4000" b="1" dirty="0">
                <a:solidFill>
                  <a:srgbClr val="333333"/>
                </a:solidFill>
                <a:latin typeface="Cambria" panose="02040503050406030204" pitchFamily="18" charset="0"/>
              </a:rPr>
              <a:t> </a:t>
            </a:r>
            <a:r>
              <a:rPr lang="en-US" sz="4000" b="1" dirty="0" err="1">
                <a:solidFill>
                  <a:srgbClr val="333333"/>
                </a:solidFill>
                <a:latin typeface="Cambria" panose="02040503050406030204" pitchFamily="18" charset="0"/>
              </a:rPr>
              <a:t>tế</a:t>
            </a:r>
            <a:r>
              <a:rPr lang="en-US" sz="4000" b="1" dirty="0">
                <a:solidFill>
                  <a:srgbClr val="333333"/>
                </a:solidFill>
                <a:latin typeface="Cambria" panose="02040503050406030204" pitchFamily="18" charset="0"/>
              </a:rPr>
              <a:t> </a:t>
            </a:r>
            <a:r>
              <a:rPr lang="en-US" sz="4000" b="1" dirty="0" err="1">
                <a:solidFill>
                  <a:srgbClr val="333333"/>
                </a:solidFill>
                <a:latin typeface="Cambria" panose="02040503050406030204" pitchFamily="18" charset="0"/>
              </a:rPr>
              <a:t>của</a:t>
            </a:r>
            <a:r>
              <a:rPr lang="en-US" sz="4000" b="1" dirty="0">
                <a:solidFill>
                  <a:srgbClr val="333333"/>
                </a:solidFill>
                <a:latin typeface="Cambria" panose="02040503050406030204" pitchFamily="18" charset="0"/>
              </a:rPr>
              <a:t> </a:t>
            </a:r>
            <a:r>
              <a:rPr lang="en-US" sz="4000" b="1" dirty="0" err="1">
                <a:solidFill>
                  <a:srgbClr val="333333"/>
                </a:solidFill>
                <a:latin typeface="Cambria" panose="02040503050406030204" pitchFamily="18" charset="0"/>
              </a:rPr>
              <a:t>thành</a:t>
            </a:r>
            <a:r>
              <a:rPr lang="en-US" sz="4000" b="1" dirty="0">
                <a:solidFill>
                  <a:srgbClr val="333333"/>
                </a:solidFill>
                <a:latin typeface="Cambria" panose="02040503050406030204" pitchFamily="18" charset="0"/>
              </a:rPr>
              <a:t> </a:t>
            </a:r>
            <a:r>
              <a:rPr lang="en-US" sz="4000" b="1" dirty="0" err="1">
                <a:solidFill>
                  <a:srgbClr val="333333"/>
                </a:solidFill>
                <a:latin typeface="Cambria" panose="02040503050406030204" pitchFamily="18" charset="0"/>
              </a:rPr>
              <a:t>phố</a:t>
            </a:r>
            <a:r>
              <a:rPr lang="en-US" sz="4000" b="1" dirty="0">
                <a:solidFill>
                  <a:srgbClr val="333333"/>
                </a:solidFill>
                <a:latin typeface="Cambria" panose="02040503050406030204" pitchFamily="18" charset="0"/>
              </a:rPr>
              <a:t> Hà </a:t>
            </a:r>
            <a:r>
              <a:rPr lang="en-US" sz="4000" b="1" dirty="0" err="1">
                <a:solidFill>
                  <a:srgbClr val="333333"/>
                </a:solidFill>
                <a:latin typeface="Cambria" panose="02040503050406030204" pitchFamily="18" charset="0"/>
              </a:rPr>
              <a:t>Nội</a:t>
            </a:r>
            <a:endParaRPr lang="en-US" sz="4000" b="1" dirty="0">
              <a:solidFill>
                <a:srgbClr val="333333"/>
              </a:solidFill>
              <a:latin typeface="Cambria" panose="02040503050406030204" pitchFamily="18" charset="0"/>
            </a:endParaRPr>
          </a:p>
        </p:txBody>
      </p:sp>
      <p:graphicFrame>
        <p:nvGraphicFramePr>
          <p:cNvPr id="2" name="Table 2">
            <a:extLst>
              <a:ext uri="{FF2B5EF4-FFF2-40B4-BE49-F238E27FC236}">
                <a16:creationId xmlns:a16="http://schemas.microsoft.com/office/drawing/2014/main" id="{9FF7E16C-75EF-AB8B-A405-769D7021B066}"/>
              </a:ext>
            </a:extLst>
          </p:cNvPr>
          <p:cNvGraphicFramePr>
            <a:graphicFrameLocks noGrp="1"/>
          </p:cNvGraphicFramePr>
          <p:nvPr>
            <p:extLst>
              <p:ext uri="{D42A27DB-BD31-4B8C-83A1-F6EECF244321}">
                <p14:modId xmlns:p14="http://schemas.microsoft.com/office/powerpoint/2010/main" val="3857980595"/>
              </p:ext>
            </p:extLst>
          </p:nvPr>
        </p:nvGraphicFramePr>
        <p:xfrm>
          <a:off x="544060" y="1113119"/>
          <a:ext cx="11103880" cy="5022921"/>
        </p:xfrm>
        <a:graphic>
          <a:graphicData uri="http://schemas.openxmlformats.org/drawingml/2006/table">
            <a:tbl>
              <a:tblPr firstRow="1" bandRow="1">
                <a:tableStyleId>{5C22544A-7EE6-4342-B048-85BDC9FD1C3A}</a:tableStyleId>
              </a:tblPr>
              <a:tblGrid>
                <a:gridCol w="2126135">
                  <a:extLst>
                    <a:ext uri="{9D8B030D-6E8A-4147-A177-3AD203B41FA5}">
                      <a16:colId xmlns:a16="http://schemas.microsoft.com/office/drawing/2014/main" val="580390738"/>
                    </a:ext>
                  </a:extLst>
                </a:gridCol>
                <a:gridCol w="8977745">
                  <a:extLst>
                    <a:ext uri="{9D8B030D-6E8A-4147-A177-3AD203B41FA5}">
                      <a16:colId xmlns:a16="http://schemas.microsoft.com/office/drawing/2014/main" val="2256030915"/>
                    </a:ext>
                  </a:extLst>
                </a:gridCol>
              </a:tblGrid>
              <a:tr h="614416">
                <a:tc>
                  <a:txBody>
                    <a:bodyPr/>
                    <a:lstStyle/>
                    <a:p>
                      <a:pPr algn="ctr"/>
                      <a:r>
                        <a:rPr lang="en-US" sz="2800" b="1" dirty="0" err="1">
                          <a:solidFill>
                            <a:schemeClr val="tx1"/>
                          </a:solidFill>
                          <a:latin typeface="Cambria" panose="02040503050406030204" pitchFamily="18" charset="0"/>
                        </a:rPr>
                        <a:t>Hoạt</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động</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kinh</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tế</a:t>
                      </a:r>
                      <a:endParaRPr lang="en-US" sz="2800" b="1" dirty="0">
                        <a:solidFill>
                          <a:schemeClr val="tx1"/>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4">
                        <a:lumMod val="40000"/>
                        <a:lumOff val="60000"/>
                      </a:schemeClr>
                    </a:solidFill>
                  </a:tcPr>
                </a:tc>
                <a:tc>
                  <a:txBody>
                    <a:bodyPr/>
                    <a:lstStyle/>
                    <a:p>
                      <a:pPr algn="ctr"/>
                      <a:r>
                        <a:rPr lang="en-US" sz="2800" b="1" dirty="0" err="1">
                          <a:solidFill>
                            <a:schemeClr val="tx1"/>
                          </a:solidFill>
                          <a:latin typeface="Cambria" panose="02040503050406030204" pitchFamily="18" charset="0"/>
                        </a:rPr>
                        <a:t>Đặc</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điểm</a:t>
                      </a:r>
                      <a:endParaRPr lang="en-US" sz="2800" b="1" dirty="0">
                        <a:solidFill>
                          <a:schemeClr val="tx1"/>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629972310"/>
                  </a:ext>
                </a:extLst>
              </a:tr>
              <a:tr h="1191502">
                <a:tc>
                  <a:txBody>
                    <a:bodyPr/>
                    <a:lstStyle/>
                    <a:p>
                      <a:pPr algn="ctr"/>
                      <a:r>
                        <a:rPr lang="en-US" sz="2800" b="1" dirty="0" err="1">
                          <a:solidFill>
                            <a:schemeClr val="tx1"/>
                          </a:solidFill>
                          <a:latin typeface="Cambria" panose="02040503050406030204" pitchFamily="18" charset="0"/>
                        </a:rPr>
                        <a:t>Nông</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nghiệp</a:t>
                      </a:r>
                      <a:endParaRPr lang="en-US" sz="2800" b="1" dirty="0">
                        <a:solidFill>
                          <a:schemeClr val="tx1"/>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C00000"/>
                          </a:solidFill>
                          <a:latin typeface="Cambria" panose="02040503050406030204" pitchFamily="18" charset="0"/>
                        </a:rPr>
                        <a:t>trồng</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trọt</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chăn</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nuôi</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lâm</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nghiệp</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thuỷ</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sản</a:t>
                      </a:r>
                      <a:endParaRPr lang="en-US" sz="2800" b="1" dirty="0">
                        <a:solidFill>
                          <a:srgbClr val="C00000"/>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7855404"/>
                  </a:ext>
                </a:extLst>
              </a:tr>
              <a:tr h="1729599">
                <a:tc>
                  <a:txBody>
                    <a:bodyPr/>
                    <a:lstStyle/>
                    <a:p>
                      <a:pPr algn="ctr"/>
                      <a:r>
                        <a:rPr lang="en-US" sz="2800" b="1" dirty="0" err="1">
                          <a:solidFill>
                            <a:schemeClr val="tx1"/>
                          </a:solidFill>
                          <a:latin typeface="Cambria" panose="02040503050406030204" pitchFamily="18" charset="0"/>
                        </a:rPr>
                        <a:t>Công</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nghiệp</a:t>
                      </a:r>
                      <a:endParaRPr lang="en-US" sz="2800" b="1" dirty="0">
                        <a:solidFill>
                          <a:schemeClr val="tx1"/>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2">
                        <a:lumMod val="20000"/>
                        <a:lumOff val="80000"/>
                      </a:schemeClr>
                    </a:solidFill>
                  </a:tcPr>
                </a:tc>
                <a:tc>
                  <a:txBody>
                    <a:bodyPr/>
                    <a:lstStyle/>
                    <a:p>
                      <a:pPr algn="ctr"/>
                      <a:r>
                        <a:rPr lang="vi-VN" sz="2800" b="1" dirty="0">
                          <a:solidFill>
                            <a:srgbClr val="C00000"/>
                          </a:solidFill>
                          <a:latin typeface="Cambria" panose="02040503050406030204" pitchFamily="18" charset="0"/>
                        </a:rPr>
                        <a:t>khai thác khoáng sản. sản xuất điện, chế biến lương thực. dệt may</a:t>
                      </a:r>
                      <a:endParaRPr lang="en-US" sz="2800" b="1" dirty="0">
                        <a:solidFill>
                          <a:srgbClr val="C00000"/>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74071359"/>
                  </a:ext>
                </a:extLst>
              </a:tr>
              <a:tr h="1156940">
                <a:tc>
                  <a:txBody>
                    <a:bodyPr/>
                    <a:lstStyle/>
                    <a:p>
                      <a:pPr algn="ctr"/>
                      <a:r>
                        <a:rPr lang="en-US" sz="2800" b="1" dirty="0" err="1">
                          <a:solidFill>
                            <a:schemeClr val="tx1"/>
                          </a:solidFill>
                          <a:latin typeface="Cambria" panose="02040503050406030204" pitchFamily="18" charset="0"/>
                        </a:rPr>
                        <a:t>Dịch</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vụ</a:t>
                      </a:r>
                      <a:endParaRPr lang="en-US" sz="2800" b="1" dirty="0">
                        <a:solidFill>
                          <a:schemeClr val="tx1"/>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2">
                        <a:lumMod val="20000"/>
                        <a:lumOff val="80000"/>
                      </a:schemeClr>
                    </a:solidFill>
                  </a:tcPr>
                </a:tc>
                <a:tc>
                  <a:txBody>
                    <a:bodyPr/>
                    <a:lstStyle/>
                    <a:p>
                      <a:pPr algn="ctr"/>
                      <a:r>
                        <a:rPr lang="vi-VN" sz="2800" b="1" dirty="0">
                          <a:solidFill>
                            <a:srgbClr val="C00000"/>
                          </a:solidFill>
                          <a:latin typeface="Cambria" panose="02040503050406030204" pitchFamily="18" charset="0"/>
                        </a:rPr>
                        <a:t>du lịch, thương mại, giao thông vận tải,…</a:t>
                      </a:r>
                      <a:endParaRPr lang="en-US" sz="2800" b="1" dirty="0">
                        <a:solidFill>
                          <a:srgbClr val="C00000"/>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23380928"/>
                  </a:ext>
                </a:extLst>
              </a:tr>
            </a:tbl>
          </a:graphicData>
        </a:graphic>
      </p:graphicFrame>
    </p:spTree>
    <p:extLst>
      <p:ext uri="{BB962C8B-B14F-4D97-AF65-F5344CB8AC3E}">
        <p14:creationId xmlns:p14="http://schemas.microsoft.com/office/powerpoint/2010/main" val="3087193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pic>
        <p:nvPicPr>
          <p:cNvPr id="11" name="图片 10">
            <a:extLst>
              <a:ext uri="{FF2B5EF4-FFF2-40B4-BE49-F238E27FC236}">
                <a16:creationId xmlns:a16="http://schemas.microsoft.com/office/drawing/2014/main" id="{B46789DE-0F17-4048-9ED0-690CB990C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4195"/>
            <a:ext cx="1779689" cy="1350202"/>
          </a:xfrm>
          <a:prstGeom prst="rect">
            <a:avLst/>
          </a:prstGeom>
        </p:spPr>
      </p:pic>
      <p:sp>
        <p:nvSpPr>
          <p:cNvPr id="6" name="TextBox 5">
            <a:extLst>
              <a:ext uri="{FF2B5EF4-FFF2-40B4-BE49-F238E27FC236}">
                <a16:creationId xmlns:a16="http://schemas.microsoft.com/office/drawing/2014/main" id="{A06645AC-BF05-2278-273E-79D092E4912E}"/>
              </a:ext>
            </a:extLst>
          </p:cNvPr>
          <p:cNvSpPr txBox="1"/>
          <p:nvPr/>
        </p:nvSpPr>
        <p:spPr>
          <a:xfrm>
            <a:off x="892617" y="1829938"/>
            <a:ext cx="10521065" cy="3477875"/>
          </a:xfrm>
          <a:prstGeom prst="rect">
            <a:avLst/>
          </a:prstGeom>
          <a:noFill/>
        </p:spPr>
        <p:txBody>
          <a:bodyPr wrap="square">
            <a:spAutoFit/>
          </a:bodyPr>
          <a:lstStyle/>
          <a:p>
            <a:pPr algn="ctr">
              <a:tabLst>
                <a:tab pos="2971800" algn="ctr"/>
                <a:tab pos="5943600" algn="r"/>
              </a:tabLst>
            </a:pPr>
            <a:r>
              <a:rPr lang="nl-NL" sz="6000" dirty="0">
                <a:solidFill>
                  <a:srgbClr val="0070C0"/>
                </a:solidFill>
                <a:effectLst/>
                <a:latin typeface="SVN-SAF" panose="02040603050506020204" pitchFamily="18" charset="0"/>
                <a:ea typeface="Calibri" panose="020F0502020204030204" pitchFamily="34" charset="0"/>
              </a:rPr>
              <a:t>Hoạt động 1</a:t>
            </a:r>
          </a:p>
          <a:p>
            <a:pPr algn="ctr">
              <a:tabLst>
                <a:tab pos="2971800" algn="ctr"/>
                <a:tab pos="5943600" algn="r"/>
              </a:tabLst>
            </a:pPr>
            <a:r>
              <a:rPr lang="nl-NL" sz="8000" b="1" dirty="0">
                <a:solidFill>
                  <a:srgbClr val="FF0000"/>
                </a:solidFill>
                <a:effectLst/>
                <a:latin typeface="SVN-SAF" panose="02040603050506020204" pitchFamily="18" charset="0"/>
                <a:ea typeface="Calibri" panose="020F0502020204030204" pitchFamily="34" charset="0"/>
              </a:rPr>
              <a:t>TÌM HIỂU VỀ BẢO VỆ MÔI TRƯỜNG</a:t>
            </a:r>
            <a:endParaRPr lang="en-US" sz="7200" dirty="0">
              <a:solidFill>
                <a:srgbClr val="FF0000"/>
              </a:solidFill>
              <a:effectLst/>
              <a:latin typeface="SVN-SAF"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30742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0" descr="组 55">
            <a:extLst>
              <a:ext uri="{FF2B5EF4-FFF2-40B4-BE49-F238E27FC236}">
                <a16:creationId xmlns:a16="http://schemas.microsoft.com/office/drawing/2014/main" id="{54FC24A9-3400-0F17-D537-8858BB2F82AD}"/>
              </a:ext>
            </a:extLst>
          </p:cNvPr>
          <p:cNvPicPr>
            <a:picLocks noChangeAspect="1"/>
          </p:cNvPicPr>
          <p:nvPr/>
        </p:nvPicPr>
        <p:blipFill>
          <a:blip r:embed="rId2"/>
          <a:stretch>
            <a:fillRect/>
          </a:stretch>
        </p:blipFill>
        <p:spPr>
          <a:xfrm>
            <a:off x="0" y="0"/>
            <a:ext cx="12191365" cy="6858000"/>
          </a:xfrm>
          <a:prstGeom prst="rect">
            <a:avLst/>
          </a:prstGeom>
        </p:spPr>
      </p:pic>
      <p:grpSp>
        <p:nvGrpSpPr>
          <p:cNvPr id="11" name="Group 10">
            <a:extLst>
              <a:ext uri="{FF2B5EF4-FFF2-40B4-BE49-F238E27FC236}">
                <a16:creationId xmlns:a16="http://schemas.microsoft.com/office/drawing/2014/main" id="{3612DB50-4A0E-D1E1-5E73-43C3CB048708}"/>
              </a:ext>
            </a:extLst>
          </p:cNvPr>
          <p:cNvGrpSpPr/>
          <p:nvPr/>
        </p:nvGrpSpPr>
        <p:grpSpPr>
          <a:xfrm>
            <a:off x="2439741" y="1743662"/>
            <a:ext cx="7312517" cy="3370676"/>
            <a:chOff x="5409377" y="1706685"/>
            <a:chExt cx="5380053" cy="2688503"/>
          </a:xfrm>
          <a:solidFill>
            <a:schemeClr val="bg1"/>
          </a:solidFill>
        </p:grpSpPr>
        <p:sp>
          <p:nvSpPr>
            <p:cNvPr id="8" name="Rectangle: Rounded Corners 7">
              <a:extLst>
                <a:ext uri="{FF2B5EF4-FFF2-40B4-BE49-F238E27FC236}">
                  <a16:creationId xmlns:a16="http://schemas.microsoft.com/office/drawing/2014/main" id="{2989E6B3-3033-9339-A46E-7C39A0EBE453}"/>
                </a:ext>
              </a:extLst>
            </p:cNvPr>
            <p:cNvSpPr/>
            <p:nvPr/>
          </p:nvSpPr>
          <p:spPr>
            <a:xfrm>
              <a:off x="5409377" y="1706685"/>
              <a:ext cx="5380053" cy="2688503"/>
            </a:xfrm>
            <a:prstGeom prst="roundRect">
              <a:avLst/>
            </a:prstGeom>
            <a:grpFill/>
            <a:ln w="28575">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2348B0-7642-A04D-15A1-208F4E1B8080}"/>
                </a:ext>
              </a:extLst>
            </p:cNvPr>
            <p:cNvSpPr txBox="1"/>
            <p:nvPr/>
          </p:nvSpPr>
          <p:spPr>
            <a:xfrm>
              <a:off x="5691866" y="2001069"/>
              <a:ext cx="4815074" cy="2099735"/>
            </a:xfrm>
            <a:prstGeom prst="rect">
              <a:avLst/>
            </a:prstGeom>
            <a:grpFill/>
          </p:spPr>
          <p:txBody>
            <a:bodyPr wrap="square">
              <a:spAutoFit/>
            </a:bodyPr>
            <a:lstStyle/>
            <a:p>
              <a:pPr algn="just">
                <a:lnSpc>
                  <a:spcPct val="120000"/>
                </a:lnSpc>
              </a:pPr>
              <a:r>
                <a:rPr lang="en-US" sz="2800" dirty="0">
                  <a:effectLst/>
                  <a:latin typeface="Times New Roman" panose="02020603050405020304" pitchFamily="18" charset="0"/>
                  <a:ea typeface="Times New Roman" panose="02020603050405020304" pitchFamily="18" charset="0"/>
                </a:rPr>
                <a:t>L</a:t>
              </a:r>
              <a:r>
                <a:rPr lang="vi-VN" sz="2800" dirty="0">
                  <a:effectLst/>
                  <a:latin typeface="Times New Roman" panose="02020603050405020304" pitchFamily="18" charset="0"/>
                  <a:ea typeface="Times New Roman" panose="02020603050405020304" pitchFamily="18" charset="0"/>
                </a:rPr>
                <a:t>àm việc theo </a:t>
              </a:r>
              <a:r>
                <a:rPr lang="en-US" sz="2800" dirty="0" err="1">
                  <a:latin typeface="Times New Roman" panose="02020603050405020304" pitchFamily="18" charset="0"/>
                  <a:ea typeface="Times New Roman" panose="02020603050405020304" pitchFamily="18" charset="0"/>
                </a:rPr>
                <a:t>nhóm</a:t>
              </a:r>
              <a:r>
                <a:rPr lang="vi-VN" sz="2800" dirty="0">
                  <a:effectLst/>
                  <a:latin typeface="Times New Roman" panose="02020603050405020304" pitchFamily="18" charset="0"/>
                  <a:ea typeface="Times New Roman" panose="02020603050405020304" pitchFamily="18" charset="0"/>
                </a:rPr>
                <a:t> đôi và tìm hiểu về</a:t>
              </a:r>
              <a:endParaRPr lang="en-US" sz="2800" dirty="0">
                <a:effectLst/>
                <a:latin typeface="Times New Roman" panose="02020603050405020304" pitchFamily="18" charset="0"/>
                <a:ea typeface="Times New Roman" panose="02020603050405020304" pitchFamily="18" charset="0"/>
              </a:endParaRPr>
            </a:p>
            <a:p>
              <a:pPr algn="just">
                <a:lnSpc>
                  <a:spcPct val="120000"/>
                </a:lnSpc>
              </a:pPr>
              <a:r>
                <a:rPr lang="vi-VN" sz="2800" dirty="0">
                  <a:effectLst/>
                  <a:latin typeface="Times New Roman" panose="02020603050405020304" pitchFamily="18" charset="0"/>
                  <a:ea typeface="Times New Roman" panose="02020603050405020304" pitchFamily="18" charset="0"/>
                </a:rPr>
                <a:t>- Hiện trạng môi trường: đất, nước, không khí….</a:t>
              </a:r>
              <a:endParaRPr lang="en-US" sz="2800" dirty="0">
                <a:effectLst/>
                <a:latin typeface="Times New Roman" panose="02020603050405020304" pitchFamily="18" charset="0"/>
                <a:ea typeface="Times New Roman" panose="02020603050405020304" pitchFamily="18" charset="0"/>
              </a:endParaRPr>
            </a:p>
            <a:p>
              <a:pPr algn="just">
                <a:lnSpc>
                  <a:spcPct val="120000"/>
                </a:lnSpc>
              </a:pPr>
              <a:r>
                <a:rPr lang="vi-VN" sz="2800" dirty="0">
                  <a:effectLst/>
                  <a:latin typeface="Times New Roman" panose="02020603050405020304" pitchFamily="18" charset="0"/>
                  <a:ea typeface="Times New Roman" panose="02020603050405020304" pitchFamily="18" charset="0"/>
                </a:rPr>
                <a:t>- Hành động bảo vệ môi trường của bản thân và gia đình</a:t>
              </a:r>
              <a:endParaRPr lang="en-US" sz="28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884174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CFA547C-E607-CB07-2B18-7D94FF9CFB45}"/>
              </a:ext>
            </a:extLst>
          </p:cNvPr>
          <p:cNvGrpSpPr/>
          <p:nvPr/>
        </p:nvGrpSpPr>
        <p:grpSpPr>
          <a:xfrm>
            <a:off x="720202" y="1547672"/>
            <a:ext cx="3567915" cy="4696807"/>
            <a:chOff x="720202" y="1547672"/>
            <a:chExt cx="3567915" cy="4696807"/>
          </a:xfrm>
        </p:grpSpPr>
        <p:grpSp>
          <p:nvGrpSpPr>
            <p:cNvPr id="3" name="组合 2"/>
            <p:cNvGrpSpPr/>
            <p:nvPr/>
          </p:nvGrpSpPr>
          <p:grpSpPr>
            <a:xfrm>
              <a:off x="720202" y="1547672"/>
              <a:ext cx="3567915" cy="4696807"/>
              <a:chOff x="1862" y="3833"/>
              <a:chExt cx="4794" cy="4449"/>
            </a:xfrm>
          </p:grpSpPr>
          <p:sp>
            <p:nvSpPr>
              <p:cNvPr id="5" name="矩形: 圆角 11"/>
              <p:cNvSpPr/>
              <p:nvPr>
                <p:custDataLst>
                  <p:tags r:id="rId5"/>
                </p:custDataLst>
              </p:nvPr>
            </p:nvSpPr>
            <p:spPr>
              <a:xfrm>
                <a:off x="1870" y="3833"/>
                <a:ext cx="4777" cy="3833"/>
              </a:xfrm>
              <a:prstGeom prst="roundRect">
                <a:avLst>
                  <a:gd name="adj" fmla="val 7807"/>
                </a:avLst>
              </a:prstGeom>
              <a:solidFill>
                <a:srgbClr val="FFFAF3"/>
              </a:solidFill>
              <a:ln>
                <a:solidFill>
                  <a:srgbClr val="F1A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任意多边形 6"/>
              <p:cNvSpPr/>
              <p:nvPr>
                <p:custDataLst>
                  <p:tags r:id="rId6"/>
                </p:custDataLst>
              </p:nvPr>
            </p:nvSpPr>
            <p:spPr>
              <a:xfrm flipV="1">
                <a:off x="1862" y="7903"/>
                <a:ext cx="4794" cy="379"/>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794" h="379">
                    <a:moveTo>
                      <a:pt x="2201" y="176"/>
                    </a:moveTo>
                    <a:lnTo>
                      <a:pt x="2397" y="0"/>
                    </a:lnTo>
                    <a:lnTo>
                      <a:pt x="2594" y="176"/>
                    </a:lnTo>
                    <a:lnTo>
                      <a:pt x="2201" y="176"/>
                    </a:lnTo>
                    <a:close/>
                    <a:moveTo>
                      <a:pt x="0" y="379"/>
                    </a:moveTo>
                    <a:lnTo>
                      <a:pt x="4794" y="379"/>
                    </a:lnTo>
                    <a:lnTo>
                      <a:pt x="4794" y="177"/>
                    </a:lnTo>
                    <a:lnTo>
                      <a:pt x="0" y="177"/>
                    </a:lnTo>
                    <a:lnTo>
                      <a:pt x="0" y="379"/>
                    </a:lnTo>
                    <a:close/>
                  </a:path>
                </a:pathLst>
              </a:custGeom>
              <a:solidFill>
                <a:srgbClr val="F1A0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4" name="TextBox 3">
              <a:extLst>
                <a:ext uri="{FF2B5EF4-FFF2-40B4-BE49-F238E27FC236}">
                  <a16:creationId xmlns:a16="http://schemas.microsoft.com/office/drawing/2014/main" id="{5DD1EAE2-67BC-7C41-B58B-21033AA711ED}"/>
                </a:ext>
              </a:extLst>
            </p:cNvPr>
            <p:cNvSpPr txBox="1"/>
            <p:nvPr/>
          </p:nvSpPr>
          <p:spPr>
            <a:xfrm>
              <a:off x="720202" y="1569925"/>
              <a:ext cx="3425213" cy="3539430"/>
            </a:xfrm>
            <a:prstGeom prst="rect">
              <a:avLst/>
            </a:prstGeom>
            <a:noFill/>
          </p:spPr>
          <p:txBody>
            <a:bodyPr wrap="square">
              <a:spAutoFit/>
            </a:bodyPr>
            <a:lstStyle/>
            <a:p>
              <a:pPr algn="just"/>
              <a:r>
                <a:rPr lang="vi-VN" sz="2800" dirty="0">
                  <a:latin typeface="Cambria" panose="02040503050406030204" pitchFamily="18" charset="0"/>
                </a:rPr>
                <a:t>Đảm bảo các yêu cầu về chất lượng môi trường</a:t>
              </a:r>
              <a:r>
                <a:rPr lang="en-US" sz="2800" dirty="0">
                  <a:latin typeface="Cambria" panose="02040503050406030204" pitchFamily="18" charset="0"/>
                </a:rPr>
                <a:t> </a:t>
              </a:r>
              <a:r>
                <a:rPr lang="vi-VN" sz="2800" dirty="0">
                  <a:latin typeface="Cambria" panose="02040503050406030204" pitchFamily="18" charset="0"/>
                </a:rPr>
                <a:t>đất, nước, không khí, tạo sự an toàn về sức khoẻ</a:t>
              </a:r>
              <a:r>
                <a:rPr lang="en-US" sz="2800" dirty="0">
                  <a:latin typeface="Cambria" panose="02040503050406030204" pitchFamily="18" charset="0"/>
                </a:rPr>
                <a:t> </a:t>
              </a:r>
              <a:r>
                <a:rPr lang="vi-VN" sz="2800" dirty="0">
                  <a:latin typeface="Cambria" panose="02040503050406030204" pitchFamily="18" charset="0"/>
                </a:rPr>
                <a:t>và môi trường cho người dân, các nhà đầu tư,</a:t>
              </a:r>
              <a:r>
                <a:rPr lang="en-US" sz="2800" dirty="0">
                  <a:latin typeface="Cambria" panose="02040503050406030204" pitchFamily="18" charset="0"/>
                </a:rPr>
                <a:t> </a:t>
              </a:r>
              <a:r>
                <a:rPr lang="vi-VN" sz="2800" dirty="0">
                  <a:latin typeface="Cambria" panose="02040503050406030204" pitchFamily="18" charset="0"/>
                </a:rPr>
                <a:t>cho du khách;</a:t>
              </a:r>
              <a:endParaRPr lang="en-US" sz="2800" dirty="0">
                <a:latin typeface="Cambria" panose="02040503050406030204" pitchFamily="18" charset="0"/>
              </a:endParaRPr>
            </a:p>
          </p:txBody>
        </p:sp>
      </p:grpSp>
      <p:grpSp>
        <p:nvGrpSpPr>
          <p:cNvPr id="11" name="Group 10">
            <a:extLst>
              <a:ext uri="{FF2B5EF4-FFF2-40B4-BE49-F238E27FC236}">
                <a16:creationId xmlns:a16="http://schemas.microsoft.com/office/drawing/2014/main" id="{3DCF070E-5F9D-8364-A92C-277784103993}"/>
              </a:ext>
            </a:extLst>
          </p:cNvPr>
          <p:cNvGrpSpPr/>
          <p:nvPr/>
        </p:nvGrpSpPr>
        <p:grpSpPr>
          <a:xfrm>
            <a:off x="4431142" y="1547672"/>
            <a:ext cx="3567915" cy="4696807"/>
            <a:chOff x="4431142" y="1547672"/>
            <a:chExt cx="3567915" cy="4696807"/>
          </a:xfrm>
        </p:grpSpPr>
        <p:grpSp>
          <p:nvGrpSpPr>
            <p:cNvPr id="10" name="组合 9"/>
            <p:cNvGrpSpPr/>
            <p:nvPr/>
          </p:nvGrpSpPr>
          <p:grpSpPr>
            <a:xfrm>
              <a:off x="4431142" y="1547672"/>
              <a:ext cx="3567915" cy="4696807"/>
              <a:chOff x="1862" y="3833"/>
              <a:chExt cx="4794" cy="4449"/>
            </a:xfrm>
          </p:grpSpPr>
          <p:sp>
            <p:nvSpPr>
              <p:cNvPr id="12" name="矩形: 圆角 11"/>
              <p:cNvSpPr/>
              <p:nvPr>
                <p:custDataLst>
                  <p:tags r:id="rId3"/>
                </p:custDataLst>
              </p:nvPr>
            </p:nvSpPr>
            <p:spPr>
              <a:xfrm>
                <a:off x="1870" y="3833"/>
                <a:ext cx="4777" cy="3833"/>
              </a:xfrm>
              <a:prstGeom prst="roundRect">
                <a:avLst>
                  <a:gd name="adj" fmla="val 7807"/>
                </a:avLst>
              </a:prstGeom>
              <a:solidFill>
                <a:srgbClr val="FFFAF3"/>
              </a:solidFill>
              <a:ln>
                <a:solidFill>
                  <a:srgbClr val="F1A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4" name="任意多边形 13"/>
              <p:cNvSpPr/>
              <p:nvPr>
                <p:custDataLst>
                  <p:tags r:id="rId4"/>
                </p:custDataLst>
              </p:nvPr>
            </p:nvSpPr>
            <p:spPr>
              <a:xfrm flipV="1">
                <a:off x="1862" y="7903"/>
                <a:ext cx="4794" cy="379"/>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794" h="379">
                    <a:moveTo>
                      <a:pt x="2201" y="176"/>
                    </a:moveTo>
                    <a:lnTo>
                      <a:pt x="2397" y="0"/>
                    </a:lnTo>
                    <a:lnTo>
                      <a:pt x="2594" y="176"/>
                    </a:lnTo>
                    <a:lnTo>
                      <a:pt x="2201" y="176"/>
                    </a:lnTo>
                    <a:close/>
                    <a:moveTo>
                      <a:pt x="0" y="379"/>
                    </a:moveTo>
                    <a:lnTo>
                      <a:pt x="4794" y="379"/>
                    </a:lnTo>
                    <a:lnTo>
                      <a:pt x="4794" y="177"/>
                    </a:lnTo>
                    <a:lnTo>
                      <a:pt x="0" y="177"/>
                    </a:lnTo>
                    <a:lnTo>
                      <a:pt x="0" y="379"/>
                    </a:lnTo>
                    <a:close/>
                  </a:path>
                </a:pathLst>
              </a:custGeom>
              <a:solidFill>
                <a:srgbClr val="F1A0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6" name="TextBox 5">
              <a:extLst>
                <a:ext uri="{FF2B5EF4-FFF2-40B4-BE49-F238E27FC236}">
                  <a16:creationId xmlns:a16="http://schemas.microsoft.com/office/drawing/2014/main" id="{77B8DE6D-617A-4E4E-43D8-C68FB071B454}"/>
                </a:ext>
              </a:extLst>
            </p:cNvPr>
            <p:cNvSpPr txBox="1"/>
            <p:nvPr/>
          </p:nvSpPr>
          <p:spPr>
            <a:xfrm>
              <a:off x="4529974" y="1640444"/>
              <a:ext cx="3425213" cy="2677656"/>
            </a:xfrm>
            <a:prstGeom prst="rect">
              <a:avLst/>
            </a:prstGeom>
            <a:noFill/>
          </p:spPr>
          <p:txBody>
            <a:bodyPr wrap="square">
              <a:spAutoFit/>
            </a:bodyPr>
            <a:lstStyle/>
            <a:p>
              <a:pPr algn="just"/>
              <a:r>
                <a:rPr lang="vi-VN" sz="2800" dirty="0">
                  <a:latin typeface="Cambria" panose="02040503050406030204" pitchFamily="18" charset="0"/>
                </a:rPr>
                <a:t>Ngăn ngừa ô nhiễm và suy thoái môi trường, có đủ năng lực xử lý và khắc phục các sự cố môi trường</a:t>
              </a:r>
              <a:endParaRPr lang="en-US" sz="2800" dirty="0">
                <a:latin typeface="Cambria" panose="02040503050406030204" pitchFamily="18" charset="0"/>
              </a:endParaRPr>
            </a:p>
          </p:txBody>
        </p:sp>
      </p:grpSp>
      <p:grpSp>
        <p:nvGrpSpPr>
          <p:cNvPr id="13" name="Group 12">
            <a:extLst>
              <a:ext uri="{FF2B5EF4-FFF2-40B4-BE49-F238E27FC236}">
                <a16:creationId xmlns:a16="http://schemas.microsoft.com/office/drawing/2014/main" id="{BE776F4B-2A56-4B8A-B669-6AF3B512BCEA}"/>
              </a:ext>
            </a:extLst>
          </p:cNvPr>
          <p:cNvGrpSpPr/>
          <p:nvPr/>
        </p:nvGrpSpPr>
        <p:grpSpPr>
          <a:xfrm>
            <a:off x="8142082" y="1547672"/>
            <a:ext cx="3567915" cy="4696807"/>
            <a:chOff x="8142082" y="1547672"/>
            <a:chExt cx="3567915" cy="4696807"/>
          </a:xfrm>
        </p:grpSpPr>
        <p:grpSp>
          <p:nvGrpSpPr>
            <p:cNvPr id="17" name="组合 16"/>
            <p:cNvGrpSpPr/>
            <p:nvPr/>
          </p:nvGrpSpPr>
          <p:grpSpPr>
            <a:xfrm>
              <a:off x="8142082" y="1547672"/>
              <a:ext cx="3567915" cy="4696807"/>
              <a:chOff x="1862" y="3833"/>
              <a:chExt cx="4794" cy="4449"/>
            </a:xfrm>
          </p:grpSpPr>
          <p:sp>
            <p:nvSpPr>
              <p:cNvPr id="23" name="矩形: 圆角 11"/>
              <p:cNvSpPr/>
              <p:nvPr>
                <p:custDataLst>
                  <p:tags r:id="rId1"/>
                </p:custDataLst>
              </p:nvPr>
            </p:nvSpPr>
            <p:spPr>
              <a:xfrm>
                <a:off x="1870" y="3833"/>
                <a:ext cx="4777" cy="3833"/>
              </a:xfrm>
              <a:prstGeom prst="roundRect">
                <a:avLst>
                  <a:gd name="adj" fmla="val 7807"/>
                </a:avLst>
              </a:prstGeom>
              <a:solidFill>
                <a:srgbClr val="FFFAF3"/>
              </a:solidFill>
              <a:ln>
                <a:solidFill>
                  <a:srgbClr val="F1A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任意多边形 24"/>
              <p:cNvSpPr/>
              <p:nvPr>
                <p:custDataLst>
                  <p:tags r:id="rId2"/>
                </p:custDataLst>
              </p:nvPr>
            </p:nvSpPr>
            <p:spPr>
              <a:xfrm flipV="1">
                <a:off x="1862" y="7903"/>
                <a:ext cx="4794" cy="379"/>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794" h="379">
                    <a:moveTo>
                      <a:pt x="2201" y="176"/>
                    </a:moveTo>
                    <a:lnTo>
                      <a:pt x="2397" y="0"/>
                    </a:lnTo>
                    <a:lnTo>
                      <a:pt x="2594" y="176"/>
                    </a:lnTo>
                    <a:lnTo>
                      <a:pt x="2201" y="176"/>
                    </a:lnTo>
                    <a:close/>
                    <a:moveTo>
                      <a:pt x="0" y="379"/>
                    </a:moveTo>
                    <a:lnTo>
                      <a:pt x="4794" y="379"/>
                    </a:lnTo>
                    <a:lnTo>
                      <a:pt x="4794" y="177"/>
                    </a:lnTo>
                    <a:lnTo>
                      <a:pt x="0" y="177"/>
                    </a:lnTo>
                    <a:lnTo>
                      <a:pt x="0" y="379"/>
                    </a:lnTo>
                    <a:close/>
                  </a:path>
                </a:pathLst>
              </a:custGeom>
              <a:solidFill>
                <a:srgbClr val="F1A0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9" name="TextBox 8">
              <a:extLst>
                <a:ext uri="{FF2B5EF4-FFF2-40B4-BE49-F238E27FC236}">
                  <a16:creationId xmlns:a16="http://schemas.microsoft.com/office/drawing/2014/main" id="{591D1A94-4A07-2055-7E90-D7CB7D051786}"/>
                </a:ext>
              </a:extLst>
            </p:cNvPr>
            <p:cNvSpPr txBox="1"/>
            <p:nvPr/>
          </p:nvSpPr>
          <p:spPr>
            <a:xfrm>
              <a:off x="8359303" y="1640444"/>
              <a:ext cx="3106541" cy="2677656"/>
            </a:xfrm>
            <a:prstGeom prst="rect">
              <a:avLst/>
            </a:prstGeom>
            <a:noFill/>
          </p:spPr>
          <p:txBody>
            <a:bodyPr wrap="square">
              <a:spAutoFit/>
            </a:bodyPr>
            <a:lstStyle/>
            <a:p>
              <a:pPr algn="just"/>
              <a:r>
                <a:rPr lang="vi-VN" sz="2800" dirty="0">
                  <a:latin typeface="Cambria" panose="02040503050406030204" pitchFamily="18" charset="0"/>
                </a:rPr>
                <a:t>Ngăn ngừa ô nhiễm và suy thoái môi trường, có đủ năng lực xử lý và khắc phục các sự cố môi trường</a:t>
              </a:r>
              <a:r>
                <a:rPr lang="en-US" sz="2800" dirty="0">
                  <a:latin typeface="Cambria" panose="02040503050406030204" pitchFamily="18" charset="0"/>
                </a:rPr>
                <a:t>.</a:t>
              </a:r>
            </a:p>
          </p:txBody>
        </p:sp>
      </p:grpSp>
      <p:pic>
        <p:nvPicPr>
          <p:cNvPr id="2" name="Picture 1">
            <a:extLst>
              <a:ext uri="{FF2B5EF4-FFF2-40B4-BE49-F238E27FC236}">
                <a16:creationId xmlns:a16="http://schemas.microsoft.com/office/drawing/2014/main" id="{7ED42FD1-300B-DCBE-9644-4B75FFBEE187}"/>
              </a:ext>
            </a:extLst>
          </p:cNvPr>
          <p:cNvPicPr>
            <a:picLocks noChangeAspect="1"/>
          </p:cNvPicPr>
          <p:nvPr/>
        </p:nvPicPr>
        <p:blipFill>
          <a:blip r:embed="rId8"/>
          <a:stretch>
            <a:fillRect/>
          </a:stretch>
        </p:blipFill>
        <p:spPr>
          <a:xfrm>
            <a:off x="1925974" y="554101"/>
            <a:ext cx="8340051" cy="8230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EBD32FE-D55F-47F5-8F03-E8DE709F4E76}"/>
              </a:ext>
            </a:extLst>
          </p:cNvPr>
          <p:cNvPicPr>
            <a:picLocks noChangeAspect="1"/>
          </p:cNvPicPr>
          <p:nvPr/>
        </p:nvPicPr>
        <p:blipFill rotWithShape="1">
          <a:blip r:embed="rId3">
            <a:extLst>
              <a:ext uri="{28A0092B-C50C-407E-A947-70E740481C1C}">
                <a14:useLocalDpi xmlns:a14="http://schemas.microsoft.com/office/drawing/2010/main" val="0"/>
              </a:ext>
            </a:extLst>
          </a:blip>
          <a:srcRect l="54134" r="6174"/>
          <a:stretch/>
        </p:blipFill>
        <p:spPr>
          <a:xfrm rot="16200000">
            <a:off x="2694343" y="-2694343"/>
            <a:ext cx="6858000" cy="12246685"/>
          </a:xfrm>
          <a:prstGeom prst="rect">
            <a:avLst/>
          </a:prstGeom>
        </p:spPr>
      </p:pic>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pic>
        <p:nvPicPr>
          <p:cNvPr id="12" name="图片 11">
            <a:extLst>
              <a:ext uri="{FF2B5EF4-FFF2-40B4-BE49-F238E27FC236}">
                <a16:creationId xmlns:a16="http://schemas.microsoft.com/office/drawing/2014/main" id="{8C3021E3-36D7-4EB5-9B71-CFF384B307B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4740" l="9961" r="89941">
                        <a14:foregroundMark x1="59375" y1="87532" x2="59375" y2="87532"/>
                        <a14:foregroundMark x1="56055" y1="94740" x2="56055" y2="94740"/>
                        <a14:foregroundMark x1="67285" y1="93636" x2="67285" y2="93636"/>
                      </a14:backgroundRemoval>
                    </a14:imgEffect>
                  </a14:imgLayer>
                </a14:imgProps>
              </a:ext>
              <a:ext uri="{28A0092B-C50C-407E-A947-70E740481C1C}">
                <a14:useLocalDpi xmlns:a14="http://schemas.microsoft.com/office/drawing/2010/main" val="0"/>
              </a:ext>
            </a:extLst>
          </a:blip>
          <a:stretch>
            <a:fillRect/>
          </a:stretch>
        </p:blipFill>
        <p:spPr>
          <a:xfrm>
            <a:off x="8941789" y="-3533591"/>
            <a:ext cx="4396811" cy="6612391"/>
          </a:xfrm>
          <a:prstGeom prst="rect">
            <a:avLst/>
          </a:prstGeom>
        </p:spPr>
      </p:pic>
      <p:pic>
        <p:nvPicPr>
          <p:cNvPr id="15" name="图片 14">
            <a:extLst>
              <a:ext uri="{FF2B5EF4-FFF2-40B4-BE49-F238E27FC236}">
                <a16:creationId xmlns:a16="http://schemas.microsoft.com/office/drawing/2014/main" id="{5CE3621F-38AC-4A0C-A978-8EBB20FC1E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2834" b="43056"/>
          <a:stretch/>
        </p:blipFill>
        <p:spPr>
          <a:xfrm>
            <a:off x="0" y="-1220805"/>
            <a:ext cx="4396810" cy="3089310"/>
          </a:xfrm>
          <a:prstGeom prst="rect">
            <a:avLst/>
          </a:prstGeom>
        </p:spPr>
      </p:pic>
      <p:pic>
        <p:nvPicPr>
          <p:cNvPr id="20" name="图片 19">
            <a:extLst>
              <a:ext uri="{FF2B5EF4-FFF2-40B4-BE49-F238E27FC236}">
                <a16:creationId xmlns:a16="http://schemas.microsoft.com/office/drawing/2014/main" id="{DCFF304A-73AB-4E84-9B53-100B132598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5049078"/>
            <a:ext cx="15240000" cy="2225776"/>
          </a:xfrm>
          <a:prstGeom prst="rect">
            <a:avLst/>
          </a:prstGeom>
        </p:spPr>
      </p:pic>
      <p:pic>
        <p:nvPicPr>
          <p:cNvPr id="14" name="图片 13">
            <a:extLst>
              <a:ext uri="{FF2B5EF4-FFF2-40B4-BE49-F238E27FC236}">
                <a16:creationId xmlns:a16="http://schemas.microsoft.com/office/drawing/2014/main" id="{A46A4B30-29CE-4760-B85D-908AD402427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2834" b="43056"/>
          <a:stretch/>
        </p:blipFill>
        <p:spPr>
          <a:xfrm>
            <a:off x="7247503" y="2380980"/>
            <a:ext cx="6426073" cy="4515121"/>
          </a:xfrm>
          <a:prstGeom prst="rect">
            <a:avLst/>
          </a:prstGeom>
        </p:spPr>
      </p:pic>
      <p:pic>
        <p:nvPicPr>
          <p:cNvPr id="17" name="图片 16">
            <a:extLst>
              <a:ext uri="{FF2B5EF4-FFF2-40B4-BE49-F238E27FC236}">
                <a16:creationId xmlns:a16="http://schemas.microsoft.com/office/drawing/2014/main" id="{14D74C4A-668D-4293-AD20-161E117737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0831" y="2908543"/>
            <a:ext cx="5263265" cy="5263265"/>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71473" y="1353956"/>
            <a:ext cx="9199661" cy="3840813"/>
          </a:xfrm>
          <a:prstGeom prst="rect">
            <a:avLst/>
          </a:prstGeom>
        </p:spPr>
      </p:pic>
    </p:spTree>
    <p:extLst>
      <p:ext uri="{BB962C8B-B14F-4D97-AF65-F5344CB8AC3E}">
        <p14:creationId xmlns:p14="http://schemas.microsoft.com/office/powerpoint/2010/main" val="81940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uhvtmim">
      <a:majorFont>
        <a:latin typeface="" panose="020F0302020204030204"/>
        <a:ea typeface="仓耳玄三M W05"/>
        <a:cs typeface=""/>
      </a:majorFont>
      <a:minorFont>
        <a:latin typeface="" panose="020F0502020204030204"/>
        <a:ea typeface="仓耳玄三M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uhvtmim">
      <a:majorFont>
        <a:latin typeface="" panose="020F0302020204030204"/>
        <a:ea typeface="仓耳玄三M W05"/>
        <a:cs typeface=""/>
      </a:majorFont>
      <a:minorFont>
        <a:latin typeface="" panose="020F0502020204030204"/>
        <a:ea typeface="仓耳玄三M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TotalTime>
  <Words>453</Words>
  <Application>Microsoft Office PowerPoint</Application>
  <PresentationFormat>Widescreen</PresentationFormat>
  <Paragraphs>25</Paragraphs>
  <Slides>10</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#9Slide07 HoneyCream</vt:lpstr>
      <vt:lpstr>Arial</vt:lpstr>
      <vt:lpstr>Calibri</vt:lpstr>
      <vt:lpstr>Cambria</vt:lpstr>
      <vt:lpstr>SVN-Newton</vt:lpstr>
      <vt:lpstr>SVN-SAF</vt:lpstr>
      <vt:lpstr>Times New Roman</vt:lpstr>
      <vt:lpstr>仓耳玄三M W05</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Administrator</cp:lastModifiedBy>
  <cp:revision>6</cp:revision>
  <dcterms:created xsi:type="dcterms:W3CDTF">2023-06-24T09:53:12Z</dcterms:created>
  <dcterms:modified xsi:type="dcterms:W3CDTF">2024-09-19T06:58:49Z</dcterms:modified>
  <cp:version>MNT37</cp:version>
</cp:coreProperties>
</file>