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677" r:id="rId4"/>
    <p:sldId id="259" r:id="rId5"/>
    <p:sldId id="322" r:id="rId6"/>
    <p:sldId id="350" r:id="rId7"/>
    <p:sldId id="675" r:id="rId8"/>
    <p:sldId id="312" r:id="rId9"/>
    <p:sldId id="666" r:id="rId10"/>
    <p:sldId id="260" r:id="rId11"/>
    <p:sldId id="344" r:id="rId12"/>
    <p:sldId id="667" r:id="rId13"/>
    <p:sldId id="262" r:id="rId14"/>
    <p:sldId id="328" r:id="rId15"/>
    <p:sldId id="349" r:id="rId16"/>
    <p:sldId id="310" r:id="rId17"/>
    <p:sldId id="330" r:id="rId18"/>
    <p:sldId id="364" r:id="rId19"/>
    <p:sldId id="341" r:id="rId20"/>
  </p:sldIdLst>
  <p:sldSz cx="12161838" cy="6858000"/>
  <p:notesSz cx="6858000" cy="9144000"/>
  <p:embeddedFontLst>
    <p:embeddedFont>
      <p:font typeface="Anaheim" panose="020B0604020202020204" charset="0"/>
      <p:regular r:id="rId22"/>
    </p:embeddedFont>
    <p:embeddedFont>
      <p:font typeface="Annie Use Your Telescope" panose="020B0604020202020204" charset="0"/>
      <p:regular r:id="rId23"/>
    </p:embeddedFont>
    <p:embeddedFont>
      <p:font typeface="Arial-Rounded" panose="020B0500000000000000" charset="0"/>
      <p:regular r:id="rId24"/>
    </p:embeddedFont>
    <p:embeddedFont>
      <p:font typeface="Barlow Condensed" panose="00000506000000000000" pitchFamily="2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Exo" panose="020B0604020202020204" charset="0"/>
      <p:regular r:id="rId33"/>
      <p:bold r:id="rId34"/>
      <p:italic r:id="rId35"/>
      <p:boldItalic r:id="rId36"/>
    </p:embeddedFont>
    <p:embeddedFont>
      <p:font typeface="HP001 5 hàng" panose="020B0603050302020204" pitchFamily="34" charset="0"/>
      <p:regular r:id="rId37"/>
      <p:bold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Nunito" pitchFamily="2" charset="0"/>
      <p:regular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87845" autoAdjust="0"/>
  </p:normalViewPr>
  <p:slideViewPr>
    <p:cSldViewPr snapToGrid="0">
      <p:cViewPr varScale="1">
        <p:scale>
          <a:sx n="64" d="100"/>
          <a:sy n="64" d="100"/>
        </p:scale>
        <p:origin x="840" y="48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4629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379D-F14D-4C4F-A472-B2AE9234513C}" type="slidenum">
              <a:rPr lang="vi-VN" smtClean="0">
                <a:solidFill>
                  <a:prstClr val="black"/>
                </a:solidFill>
              </a:rPr>
              <a:pPr/>
              <a:t>18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4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2">
              <a:defRPr/>
            </a:pPr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 defTabSz="457082"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5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đề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939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2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3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rId4" action="ppaction://hlinksldjump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5937" y="6033"/>
            <a:ext cx="12307477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212" y="122634"/>
            <a:ext cx="11884074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259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51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4" r:id="rId10"/>
    <p:sldLayoutId id="2147483680" r:id="rId11"/>
    <p:sldLayoutId id="2147483681" r:id="rId12"/>
    <p:sldLayoutId id="2147483685" r:id="rId13"/>
    <p:sldLayoutId id="2147483686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8.xml"/><Relationship Id="rId7" Type="http://schemas.microsoft.com/office/2007/relationships/hdphoto" Target="../media/hdphoto6.wdp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openxmlformats.org/officeDocument/2006/relationships/image" Target="../media/image16.jp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0.xml"/><Relationship Id="rId9" Type="http://schemas.microsoft.com/office/2007/relationships/hdphoto" Target="../media/hdphoto7.wdp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audio" Target="../media/audio5.wav"/><Relationship Id="rId15" Type="http://schemas.openxmlformats.org/officeDocument/2006/relationships/image" Target="../media/image22.gif"/><Relationship Id="rId10" Type="http://schemas.microsoft.com/office/2007/relationships/hdphoto" Target="../media/hdphoto9.wdp"/><Relationship Id="rId4" Type="http://schemas.openxmlformats.org/officeDocument/2006/relationships/audio" Target="../media/audio4.wav"/><Relationship Id="rId9" Type="http://schemas.openxmlformats.org/officeDocument/2006/relationships/image" Target="../media/image25.png"/><Relationship Id="rId1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0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microsoft.com/office/2007/relationships/hdphoto" Target="../media/hdphoto9.wdp"/><Relationship Id="rId5" Type="http://schemas.openxmlformats.org/officeDocument/2006/relationships/audio" Target="../media/audio4.wav"/><Relationship Id="rId15" Type="http://schemas.openxmlformats.org/officeDocument/2006/relationships/slide" Target="slide14.xml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20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audio" Target="../media/audio4.wav"/><Relationship Id="rId15" Type="http://schemas.openxmlformats.org/officeDocument/2006/relationships/image" Target="../media/image22.gif"/><Relationship Id="rId10" Type="http://schemas.microsoft.com/office/2007/relationships/hdphoto" Target="../media/hdphoto9.wdp"/><Relationship Id="rId4" Type="http://schemas.openxmlformats.org/officeDocument/2006/relationships/audio" Target="../media/audio5.wav"/><Relationship Id="rId9" Type="http://schemas.openxmlformats.org/officeDocument/2006/relationships/image" Target="../media/image25.png"/><Relationship Id="rId1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52059" y="1444957"/>
            <a:ext cx="9089880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 dirty="0">
                <a:latin typeface="Times New Roman" pitchFamily="18" charset="0"/>
                <a:cs typeface="Times New Roman" pitchFamily="18" charset="0"/>
              </a:rPr>
              <a:t>CHỦ ĐỀ 5: MỘT SỐ ĐƠN VỊ ĐO ĐỘ DÀI, KHỐI LƯỢNG, DUNG TÍCH, NHIỆT ĐỘ</a:t>
            </a:r>
            <a:endParaRPr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SGK/85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535979" y="2956236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30: MI - LI – MÉT (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vi-VN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760676" y="466635"/>
            <a:ext cx="2072669" cy="675638"/>
            <a:chOff x="1183343" y="1464304"/>
            <a:chExt cx="1890378" cy="67563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1268958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 sz="24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</a:rPr>
                <a:t>2</a:t>
              </a:r>
              <a:endParaRPr sz="2000" dirty="0"/>
            </a:p>
          </p:txBody>
        </p:sp>
      </p:grpSp>
      <p:grpSp>
        <p:nvGrpSpPr>
          <p:cNvPr id="23" name="Google Shape;4392;p6">
            <a:extLst>
              <a:ext uri="{FF2B5EF4-FFF2-40B4-BE49-F238E27FC236}">
                <a16:creationId xmlns:a16="http://schemas.microsoft.com/office/drawing/2014/main" id="{2B5DB04C-CB88-4B1D-893F-E49C4637719A}"/>
              </a:ext>
            </a:extLst>
          </p:cNvPr>
          <p:cNvGrpSpPr/>
          <p:nvPr/>
        </p:nvGrpSpPr>
        <p:grpSpPr>
          <a:xfrm>
            <a:off x="1127760" y="2455679"/>
            <a:ext cx="14861397" cy="2062063"/>
            <a:chOff x="2020665" y="1880109"/>
            <a:chExt cx="14861397" cy="2062063"/>
          </a:xfrm>
        </p:grpSpPr>
        <p:sp>
          <p:nvSpPr>
            <p:cNvPr id="24" name="Google Shape;4393;p6">
              <a:extLst>
                <a:ext uri="{FF2B5EF4-FFF2-40B4-BE49-F238E27FC236}">
                  <a16:creationId xmlns:a16="http://schemas.microsoft.com/office/drawing/2014/main" id="{BD3EA727-B494-4E87-86DA-3C67E654AE68}"/>
                </a:ext>
              </a:extLst>
            </p:cNvPr>
            <p:cNvSpPr txBox="1"/>
            <p:nvPr/>
          </p:nvSpPr>
          <p:spPr>
            <a:xfrm>
              <a:off x="2020665" y="1880109"/>
              <a:ext cx="14861397" cy="2062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lang="en-US" sz="3200" dirty="0">
                  <a:solidFill>
                    <a:schemeClr val="dk1"/>
                  </a:solidFill>
                </a:rPr>
                <a:t>cm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mm;   10 mm =        </a:t>
              </a:r>
              <a:r>
                <a:rPr lang="en-US" sz="3200" dirty="0">
                  <a:solidFill>
                    <a:schemeClr val="dk1"/>
                  </a:solidFill>
                </a:rPr>
                <a:t>c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m; 	</a:t>
              </a:r>
              <a:r>
                <a:rPr lang="en-US" sz="3200" dirty="0">
                  <a:solidFill>
                    <a:schemeClr val="dk1"/>
                  </a:solidFill>
                </a:rPr>
                <a:t>6 c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=          mm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</a:rPr>
                <a:t>1 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=           mm;    1000 mm =        </a:t>
              </a:r>
              <a:r>
                <a:rPr lang="en-US" sz="3200" dirty="0">
                  <a:solidFill>
                    <a:schemeClr val="dk1"/>
                  </a:solidFill>
                </a:rPr>
                <a:t>m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</a:t>
              </a:r>
              <a:r>
                <a:rPr lang="en-US" sz="3200" dirty="0">
                  <a:solidFill>
                    <a:schemeClr val="dk1"/>
                  </a:solidFill>
                </a:rPr>
                <a:t>2 c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=          mm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94;p6">
              <a:extLst>
                <a:ext uri="{FF2B5EF4-FFF2-40B4-BE49-F238E27FC236}">
                  <a16:creationId xmlns:a16="http://schemas.microsoft.com/office/drawing/2014/main" id="{4E06F81B-DF32-4F9D-999B-062ED73AD464}"/>
                </a:ext>
              </a:extLst>
            </p:cNvPr>
            <p:cNvSpPr/>
            <p:nvPr/>
          </p:nvSpPr>
          <p:spPr>
            <a:xfrm>
              <a:off x="3528328" y="216749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26" name="Google Shape;4395;p6">
              <a:extLst>
                <a:ext uri="{FF2B5EF4-FFF2-40B4-BE49-F238E27FC236}">
                  <a16:creationId xmlns:a16="http://schemas.microsoft.com/office/drawing/2014/main" id="{B15B3A0C-0593-4706-8EF6-4ED3604C3F03}"/>
                </a:ext>
              </a:extLst>
            </p:cNvPr>
            <p:cNvSpPr/>
            <p:nvPr/>
          </p:nvSpPr>
          <p:spPr>
            <a:xfrm>
              <a:off x="3144660" y="3186143"/>
              <a:ext cx="116318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100</a:t>
              </a:r>
              <a:r>
                <a:rPr lang="en-US" sz="3200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27" name="Google Shape;4396;p6">
              <a:extLst>
                <a:ext uri="{FF2B5EF4-FFF2-40B4-BE49-F238E27FC236}">
                  <a16:creationId xmlns:a16="http://schemas.microsoft.com/office/drawing/2014/main" id="{D9CC7FE8-6AC6-44FE-B35C-F50E5980270D}"/>
                </a:ext>
              </a:extLst>
            </p:cNvPr>
            <p:cNvSpPr/>
            <p:nvPr/>
          </p:nvSpPr>
          <p:spPr>
            <a:xfrm>
              <a:off x="7144936" y="2167490"/>
              <a:ext cx="767086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28" name="Google Shape;4397;p6">
              <a:extLst>
                <a:ext uri="{FF2B5EF4-FFF2-40B4-BE49-F238E27FC236}">
                  <a16:creationId xmlns:a16="http://schemas.microsoft.com/office/drawing/2014/main" id="{82D78F18-748A-482D-B936-CA4F79EC2FBE}"/>
                </a:ext>
              </a:extLst>
            </p:cNvPr>
            <p:cNvSpPr/>
            <p:nvPr/>
          </p:nvSpPr>
          <p:spPr>
            <a:xfrm>
              <a:off x="7766145" y="3180868"/>
              <a:ext cx="608628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1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29" name="Google Shape;4398;p6">
              <a:extLst>
                <a:ext uri="{FF2B5EF4-FFF2-40B4-BE49-F238E27FC236}">
                  <a16:creationId xmlns:a16="http://schemas.microsoft.com/office/drawing/2014/main" id="{2BD9201F-928B-43F9-B1A4-12F1C2217F19}"/>
                </a:ext>
              </a:extLst>
            </p:cNvPr>
            <p:cNvSpPr/>
            <p:nvPr/>
          </p:nvSpPr>
          <p:spPr>
            <a:xfrm>
              <a:off x="10792088" y="2167490"/>
              <a:ext cx="81211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60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42" name="Google Shape;4399;p6">
              <a:extLst>
                <a:ext uri="{FF2B5EF4-FFF2-40B4-BE49-F238E27FC236}">
                  <a16:creationId xmlns:a16="http://schemas.microsoft.com/office/drawing/2014/main" id="{EF33B9EC-E0E7-419A-A40D-15EF41EC8DBB}"/>
                </a:ext>
              </a:extLst>
            </p:cNvPr>
            <p:cNvSpPr/>
            <p:nvPr/>
          </p:nvSpPr>
          <p:spPr>
            <a:xfrm>
              <a:off x="10792088" y="3186143"/>
              <a:ext cx="707857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20</a:t>
              </a:r>
              <a:endParaRPr dirty="0">
                <a:solidFill>
                  <a:srgbClr val="C00000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1CAAF9C-E373-488C-8B5F-85F2CB7B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41" y="2688562"/>
            <a:ext cx="765250" cy="775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0B5B1-8708-4442-A28C-C4E7077DF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95" y="3727694"/>
            <a:ext cx="1097387" cy="79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437EA-3DFF-4857-A5D0-11BA6C978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0" y="2660244"/>
            <a:ext cx="911225" cy="928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7E7DA5-47F8-4589-9DC9-BB165DA55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663" y="2688562"/>
            <a:ext cx="779514" cy="7879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CCA164A-883B-4E2E-8BEC-7A3BFB6047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3240" y="3680673"/>
            <a:ext cx="831791" cy="9287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7014A7F-DF7A-4C96-9428-6AD8B91EAED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10168" y="3588993"/>
            <a:ext cx="916366" cy="928749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AD14C8AB-2650-057B-4D78-51AEAF213C04}"/>
              </a:ext>
            </a:extLst>
          </p:cNvPr>
          <p:cNvSpPr/>
          <p:nvPr/>
        </p:nvSpPr>
        <p:spPr>
          <a:xfrm>
            <a:off x="8216419" y="779500"/>
            <a:ext cx="3038349" cy="1023243"/>
          </a:xfrm>
          <a:prstGeom prst="clou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387;p6">
            <a:extLst>
              <a:ext uri="{FF2B5EF4-FFF2-40B4-BE49-F238E27FC236}">
                <a16:creationId xmlns:a16="http://schemas.microsoft.com/office/drawing/2014/main" id="{4516B281-4526-418C-9CC6-A1928006F309}"/>
              </a:ext>
            </a:extLst>
          </p:cNvPr>
          <p:cNvSpPr txBox="1"/>
          <p:nvPr/>
        </p:nvSpPr>
        <p:spPr>
          <a:xfrm>
            <a:off x="3402751" y="4814742"/>
            <a:ext cx="13307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4387;p6">
            <a:extLst>
              <a:ext uri="{FF2B5EF4-FFF2-40B4-BE49-F238E27FC236}">
                <a16:creationId xmlns:a16="http://schemas.microsoft.com/office/drawing/2014/main" id="{02311131-26FC-431B-985A-E313191B759A}"/>
              </a:ext>
            </a:extLst>
          </p:cNvPr>
          <p:cNvSpPr txBox="1"/>
          <p:nvPr/>
        </p:nvSpPr>
        <p:spPr>
          <a:xfrm>
            <a:off x="2325065" y="5736857"/>
            <a:ext cx="90926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FBE4F5-5938-45BC-9C94-6FC1DC4AD03F}"/>
              </a:ext>
            </a:extLst>
          </p:cNvPr>
          <p:cNvSpPr/>
          <p:nvPr/>
        </p:nvSpPr>
        <p:spPr>
          <a:xfrm>
            <a:off x="4373880" y="4814742"/>
            <a:ext cx="2103120" cy="769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=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EBEAEAF-4E37-4352-85A4-B17B5C0D34E1}"/>
              </a:ext>
            </a:extLst>
          </p:cNvPr>
          <p:cNvSpPr/>
          <p:nvPr/>
        </p:nvSpPr>
        <p:spPr>
          <a:xfrm>
            <a:off x="6621781" y="4753152"/>
            <a:ext cx="2194560" cy="769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80" b="100000" l="23967" r="91901">
                        <a14:foregroundMark x1="46777" y1="11504" x2="46777" y2="11504"/>
                        <a14:foregroundMark x1="46446" y1="28761" x2="46446" y2="28761"/>
                        <a14:foregroundMark x1="56198" y1="32301" x2="56198" y2="32301"/>
                        <a14:foregroundMark x1="57190" y1="9735" x2="57190" y2="9735"/>
                        <a14:foregroundMark x1="69421" y1="11504" x2="69421" y2="11504"/>
                        <a14:foregroundMark x1="68926" y1="31858" x2="68926" y2="31858"/>
                        <a14:foregroundMark x1="70909" y1="24779" x2="70909" y2="24779"/>
                        <a14:foregroundMark x1="74050" y1="26106" x2="74050" y2="26106"/>
                        <a14:foregroundMark x1="70744" y1="28761" x2="70744" y2="28761"/>
                        <a14:foregroundMark x1="47934" y1="10619" x2="68264" y2="10177"/>
                        <a14:foregroundMark x1="49091" y1="32301" x2="67107" y2="32301"/>
                        <a14:foregroundMark x1="49587" y1="24779" x2="49587" y2="24779"/>
                        <a14:foregroundMark x1="56198" y1="25221" x2="56198" y2="25221"/>
                        <a14:foregroundMark x1="57686" y1="25664" x2="57686" y2="25664"/>
                        <a14:foregroundMark x1="46281" y1="15487" x2="46281" y2="27434"/>
                        <a14:foregroundMark x1="70579" y1="14602" x2="70909" y2="24779"/>
                        <a14:foregroundMark x1="75702" y1="22566" x2="75702" y2="22566"/>
                        <a14:foregroundMark x1="80000" y1="27434" x2="80000" y2="27434"/>
                        <a14:foregroundMark x1="78512" y1="21681" x2="78512" y2="21681"/>
                        <a14:foregroundMark x1="80165" y1="22566" x2="80165" y2="22566"/>
                        <a14:foregroundMark x1="78512" y1="16814" x2="78512" y2="16814"/>
                        <a14:foregroundMark x1="80165" y1="17257" x2="80165" y2="17257"/>
                        <a14:foregroundMark x1="81653" y1="27876" x2="81653" y2="27876"/>
                        <a14:foregroundMark x1="80000" y1="34956" x2="80000" y2="34956"/>
                        <a14:foregroundMark x1="77521" y1="34071" x2="77521" y2="34071"/>
                        <a14:foregroundMark x1="75868" y1="30088" x2="75868" y2="30088"/>
                        <a14:foregroundMark x1="75041" y1="26991" x2="75041" y2="26991"/>
                        <a14:foregroundMark x1="72231" y1="32301" x2="72231" y2="32301"/>
                        <a14:foregroundMark x1="75537" y1="39823" x2="75537" y2="39823"/>
                        <a14:foregroundMark x1="78347" y1="39823" x2="78347" y2="39823"/>
                        <a14:foregroundMark x1="79669" y1="47345" x2="79669" y2="47345"/>
                        <a14:foregroundMark x1="78347" y1="48230" x2="78347" y2="48230"/>
                        <a14:foregroundMark x1="74215" y1="32301" x2="74215" y2="32301"/>
                        <a14:foregroundMark x1="65289" y1="24779" x2="65289" y2="24779"/>
                        <a14:foregroundMark x1="66446" y1="17257" x2="66446" y2="17257"/>
                        <a14:foregroundMark x1="67107" y1="15929" x2="67107" y2="15929"/>
                        <a14:foregroundMark x1="68264" y1="18142" x2="68264" y2="18142"/>
                        <a14:foregroundMark x1="56694" y1="27434" x2="56694" y2="27434"/>
                        <a14:foregroundMark x1="49421" y1="27434" x2="49421" y2="27434"/>
                        <a14:foregroundMark x1="56198" y1="65487" x2="56198" y2="65487"/>
                        <a14:foregroundMark x1="56694" y1="57522" x2="56694" y2="57522"/>
                        <a14:foregroundMark x1="58678" y1="55752" x2="58678" y2="55752"/>
                        <a14:foregroundMark x1="65124" y1="55310" x2="65124" y2="55310"/>
                        <a14:foregroundMark x1="73554" y1="55310" x2="73554" y2="55310"/>
                        <a14:foregroundMark x1="79835" y1="55752" x2="79835" y2="55752"/>
                        <a14:foregroundMark x1="81157" y1="62389" x2="81157" y2="62389"/>
                        <a14:foregroundMark x1="81157" y1="73894" x2="81157" y2="73894"/>
                        <a14:foregroundMark x1="79174" y1="78761" x2="79174" y2="78761"/>
                        <a14:foregroundMark x1="72727" y1="78761" x2="72727" y2="78761"/>
                        <a14:foregroundMark x1="66446" y1="78319" x2="66446" y2="78319"/>
                        <a14:foregroundMark x1="60661" y1="78319" x2="60661" y2="78319"/>
                        <a14:foregroundMark x1="57851" y1="77876" x2="57851" y2="77876"/>
                        <a14:foregroundMark x1="56529" y1="71681" x2="56529" y2="71681"/>
                        <a14:foregroundMark x1="59504" y1="55310" x2="79339" y2="56195"/>
                        <a14:foregroundMark x1="58512" y1="78761" x2="78678" y2="79204"/>
                        <a14:foregroundMark x1="79339" y1="63274" x2="79339" y2="63274"/>
                        <a14:foregroundMark x1="67273" y1="72124" x2="67273" y2="72124"/>
                        <a14:foregroundMark x1="77521" y1="64159" x2="77521" y2="6415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4418" t="7205" r="7933"/>
          <a:stretch/>
        </p:blipFill>
        <p:spPr>
          <a:xfrm>
            <a:off x="1947019" y="819241"/>
            <a:ext cx="8458200" cy="3933911"/>
          </a:xfrm>
          <a:prstGeom prst="rect">
            <a:avLst/>
          </a:prstGeom>
        </p:spPr>
      </p:pic>
      <p:sp>
        <p:nvSpPr>
          <p:cNvPr id="17" name="Rectangle: Rounded Corners 22">
            <a:extLst>
              <a:ext uri="{FF2B5EF4-FFF2-40B4-BE49-F238E27FC236}">
                <a16:creationId xmlns:a16="http://schemas.microsoft.com/office/drawing/2014/main" id="{20FBE4F5-5938-45BC-9C94-6FC1DC4AD03F}"/>
              </a:ext>
            </a:extLst>
          </p:cNvPr>
          <p:cNvSpPr/>
          <p:nvPr/>
        </p:nvSpPr>
        <p:spPr>
          <a:xfrm>
            <a:off x="6545581" y="4753152"/>
            <a:ext cx="2270760" cy="769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mm </a:t>
            </a:r>
          </a:p>
        </p:txBody>
      </p:sp>
      <p:grpSp>
        <p:nvGrpSpPr>
          <p:cNvPr id="8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6617" y="319678"/>
            <a:ext cx="4356932" cy="614083"/>
            <a:chOff x="1183343" y="1464304"/>
            <a:chExt cx="4356932" cy="614083"/>
          </a:xfrm>
        </p:grpSpPr>
        <p:sp>
          <p:nvSpPr>
            <p:cNvPr id="9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37355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Bạn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dài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hơn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?</a:t>
              </a: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0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C8F3D5-00D9-567E-3DCB-5868C262B9CE}"/>
              </a:ext>
            </a:extLst>
          </p:cNvPr>
          <p:cNvSpPr/>
          <p:nvPr/>
        </p:nvSpPr>
        <p:spPr>
          <a:xfrm>
            <a:off x="1124262" y="1569203"/>
            <a:ext cx="10118361" cy="37195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3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4" y="2263914"/>
            <a:ext cx="7955869" cy="1804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3001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6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05880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04238" y="2662470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468" y="4327188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23857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04238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6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55771" y="2767720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81719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100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1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	10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963" y="730150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 cm = … mm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70" y="2883875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1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10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2" y="436496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	100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54" y="2892692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963" y="772081"/>
            <a:ext cx="571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10 mm = … cm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7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70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	700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963" y="730150"/>
            <a:ext cx="571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7 mm = … cm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44" y="5863039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70" y="2885870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10" y="1398792"/>
            <a:ext cx="8298156" cy="45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64B49B-80AB-408B-8490-9C58BA0E69DE}"/>
              </a:ext>
            </a:extLst>
          </p:cNvPr>
          <p:cNvSpPr txBox="1"/>
          <p:nvPr/>
        </p:nvSpPr>
        <p:spPr>
          <a:xfrm>
            <a:off x="2969357" y="2678062"/>
            <a:ext cx="4270892" cy="1532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25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Dặn</a:t>
            </a:r>
            <a:r>
              <a:rPr lang="en-US" sz="3325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25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học</a:t>
            </a:r>
            <a:r>
              <a:rPr lang="en-US" sz="3325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25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sinh</a:t>
            </a:r>
            <a:r>
              <a:rPr lang="en-US" sz="3325" b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325" b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chuẩn</a:t>
            </a:r>
            <a:r>
              <a:rPr lang="en-US" sz="3325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25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bị</a:t>
            </a:r>
            <a:r>
              <a:rPr lang="en-US" sz="3325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25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3325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25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sau</a:t>
            </a:r>
            <a:endParaRPr lang="en-US" sz="3325" b="1" dirty="0">
              <a:solidFill>
                <a:prstClr val="white"/>
              </a:solidFill>
              <a:ea typeface="Nunito"/>
              <a:cs typeface="Arial" panose="020B0604020202020204" pitchFamily="34" charset="0"/>
              <a:sym typeface="Nunito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3F63BAC5-9EC2-4336-94A1-A4B9726E593C}"/>
              </a:ext>
            </a:extLst>
          </p:cNvPr>
          <p:cNvGrpSpPr/>
          <p:nvPr/>
        </p:nvGrpSpPr>
        <p:grpSpPr>
          <a:xfrm>
            <a:off x="2802289" y="1811959"/>
            <a:ext cx="815480" cy="831479"/>
            <a:chOff x="0" y="0"/>
            <a:chExt cx="1746277" cy="1746277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8B048150-3418-41D0-A947-A8ED6B353D65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A5D3EDB0-FF53-48FB-8604-6AFC76D7CF0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8339F5F9-0C6E-45DF-B7F0-F03D70A8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92B381D5-169F-404E-9E53-A3A7BA553633}"/>
              </a:ext>
            </a:extLst>
          </p:cNvPr>
          <p:cNvGrpSpPr/>
          <p:nvPr/>
        </p:nvGrpSpPr>
        <p:grpSpPr>
          <a:xfrm>
            <a:off x="5634433" y="1811958"/>
            <a:ext cx="819135" cy="831479"/>
            <a:chOff x="0" y="0"/>
            <a:chExt cx="1746277" cy="1746277"/>
          </a:xfrm>
        </p:grpSpPr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id="{4DB3B659-8347-4EC4-BDAE-2D18BAA8CF77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650F7320-ABBA-45F3-AEB4-57B55B7AC6E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CB34024D-7C24-4F96-8558-10CB7911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5" b="97941" l="10000" r="767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667" y="2490428"/>
            <a:ext cx="4833535" cy="3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92" y="416084"/>
            <a:ext cx="8186384" cy="61716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53" y="617637"/>
            <a:ext cx="1523944" cy="9563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663" y="1425956"/>
            <a:ext cx="915853" cy="5747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609" y="416085"/>
            <a:ext cx="915853" cy="5747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77" y="2304673"/>
            <a:ext cx="915853" cy="57472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10071950" y="-517918"/>
            <a:ext cx="1661227" cy="2534471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4683516" y="2222828"/>
            <a:ext cx="6612120" cy="2343419"/>
          </a:xfrm>
          <a:prstGeom prst="rect">
            <a:avLst/>
          </a:prstGeom>
          <a:noFill/>
        </p:spPr>
        <p:txBody>
          <a:bodyPr wrap="square" lIns="91198" tIns="45606" rIns="91198" bIns="45606" rtlCol="0">
            <a:spAutoFit/>
          </a:bodyPr>
          <a:lstStyle/>
          <a:p>
            <a:pPr algn="ctr" defTabSz="911911">
              <a:defRPr/>
            </a:pP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7315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070" y="1636871"/>
            <a:ext cx="915853" cy="5747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516" y="507833"/>
            <a:ext cx="769666" cy="4829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0" y="264079"/>
            <a:ext cx="3790834" cy="634007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96" y="5703784"/>
            <a:ext cx="761503" cy="4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9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702" y="969766"/>
            <a:ext cx="6468433" cy="32342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8ADEADD1-50DD-CDAE-726C-77A3339E6734}"/>
              </a:ext>
            </a:extLst>
          </p:cNvPr>
          <p:cNvSpPr/>
          <p:nvPr/>
        </p:nvSpPr>
        <p:spPr>
          <a:xfrm>
            <a:off x="3817549" y="869278"/>
            <a:ext cx="5033262" cy="717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4" name="图片 71688" descr="9">
            <a:extLst>
              <a:ext uri="{FF2B5EF4-FFF2-40B4-BE49-F238E27FC236}">
                <a16:creationId xmlns:a16="http://schemas.microsoft.com/office/drawing/2014/main" id="{ED5B3CC6-3160-7635-87D2-AA4D7A15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45" y="2081797"/>
            <a:ext cx="9721070" cy="18462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1689" descr="10">
            <a:extLst>
              <a:ext uri="{FF2B5EF4-FFF2-40B4-BE49-F238E27FC236}">
                <a16:creationId xmlns:a16="http://schemas.microsoft.com/office/drawing/2014/main" id="{BB981D78-CE76-353D-623C-E75B7CEEE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45" y="3851699"/>
            <a:ext cx="9856632" cy="1942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E58924-6806-9E6B-8484-17A3D7B7E2CF}"/>
              </a:ext>
            </a:extLst>
          </p:cNvPr>
          <p:cNvSpPr txBox="1"/>
          <p:nvPr/>
        </p:nvSpPr>
        <p:spPr>
          <a:xfrm>
            <a:off x="2881142" y="2440215"/>
            <a:ext cx="798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đơn vị đo độ dài mi-li-m</a:t>
            </a:r>
            <a:r>
              <a:rPr lang="nl-NL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6435D-ED9D-58A0-DA08-C37372640431}"/>
              </a:ext>
            </a:extLst>
          </p:cNvPr>
          <p:cNvSpPr txBox="1"/>
          <p:nvPr/>
        </p:nvSpPr>
        <p:spPr>
          <a:xfrm>
            <a:off x="2881142" y="4236080"/>
            <a:ext cx="7837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được mối liên hệ giữa mét, xăng-ti-mét với mi-li-mét để làm được các bài toán liên quan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D9417AE-6684-22B3-EFF7-363E462299F1}"/>
              </a:ext>
            </a:extLst>
          </p:cNvPr>
          <p:cNvSpPr/>
          <p:nvPr/>
        </p:nvSpPr>
        <p:spPr>
          <a:xfrm>
            <a:off x="1817880" y="2353344"/>
            <a:ext cx="1063262" cy="95693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E7808EC-4102-DB83-7A3A-0EA67F3ABED4}"/>
              </a:ext>
            </a:extLst>
          </p:cNvPr>
          <p:cNvSpPr/>
          <p:nvPr/>
        </p:nvSpPr>
        <p:spPr>
          <a:xfrm>
            <a:off x="1817880" y="4257597"/>
            <a:ext cx="1063262" cy="994000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083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59">
            <a:extLst>
              <a:ext uri="{FF2B5EF4-FFF2-40B4-BE49-F238E27FC236}">
                <a16:creationId xmlns:a16="http://schemas.microsoft.com/office/drawing/2014/main" id="{2FFBD179-D53B-4E65-81AA-918E0A661E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99" y="103681"/>
            <a:ext cx="1474755" cy="737377"/>
          </a:xfrm>
          <a:prstGeom prst="rect">
            <a:avLst/>
          </a:prstGeom>
        </p:spPr>
      </p:pic>
      <p:sp>
        <p:nvSpPr>
          <p:cNvPr id="176" name="Google Shape;4364;p3">
            <a:extLst>
              <a:ext uri="{FF2B5EF4-FFF2-40B4-BE49-F238E27FC236}">
                <a16:creationId xmlns:a16="http://schemas.microsoft.com/office/drawing/2014/main" id="{76A43662-3BC1-45CC-81CB-9A2FFC5AAADF}"/>
              </a:ext>
            </a:extLst>
          </p:cNvPr>
          <p:cNvSpPr txBox="1"/>
          <p:nvPr/>
        </p:nvSpPr>
        <p:spPr>
          <a:xfrm>
            <a:off x="1689411" y="448756"/>
            <a:ext cx="4391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</a:t>
            </a:r>
            <a:r>
              <a:rPr lang="en-US" sz="2800" b="1" dirty="0">
                <a:solidFill>
                  <a:schemeClr val="dk1"/>
                </a:solidFill>
              </a:rPr>
              <a:t> – li - </a:t>
            </a:r>
            <a:r>
              <a:rPr lang="en-US" sz="2800" b="1" dirty="0" err="1">
                <a:solidFill>
                  <a:schemeClr val="dk1"/>
                </a:solidFill>
              </a:rPr>
              <a:t>mét</a:t>
            </a:r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2520" y="1535681"/>
            <a:ext cx="3178978" cy="3052648"/>
          </a:xfrm>
          <a:prstGeom prst="rect">
            <a:avLst/>
          </a:prstGeom>
        </p:spPr>
      </p:pic>
      <p:sp>
        <p:nvSpPr>
          <p:cNvPr id="15" name="Google Shape;4363;p3">
            <a:extLst>
              <a:ext uri="{FF2B5EF4-FFF2-40B4-BE49-F238E27FC236}">
                <a16:creationId xmlns:a16="http://schemas.microsoft.com/office/drawing/2014/main" id="{F74924E5-9A37-4B7E-8FD1-06B8C0699038}"/>
              </a:ext>
            </a:extLst>
          </p:cNvPr>
          <p:cNvSpPr/>
          <p:nvPr/>
        </p:nvSpPr>
        <p:spPr>
          <a:xfrm>
            <a:off x="1118794" y="3569584"/>
            <a:ext cx="8707196" cy="29414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400" dirty="0"/>
          </a:p>
        </p:txBody>
      </p:sp>
      <p:sp>
        <p:nvSpPr>
          <p:cNvPr id="7" name="Google Shape;4364;p3">
            <a:extLst>
              <a:ext uri="{FF2B5EF4-FFF2-40B4-BE49-F238E27FC236}">
                <a16:creationId xmlns:a16="http://schemas.microsoft.com/office/drawing/2014/main" id="{76A43662-3BC1-45CC-81CB-9A2FFC5AAADF}"/>
              </a:ext>
            </a:extLst>
          </p:cNvPr>
          <p:cNvSpPr txBox="1"/>
          <p:nvPr/>
        </p:nvSpPr>
        <p:spPr>
          <a:xfrm>
            <a:off x="1300442" y="3504563"/>
            <a:ext cx="8343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4688" lvl="0" indent="-3175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vi-VN" sz="3600" dirty="0">
                <a:solidFill>
                  <a:srgbClr val="FF0000"/>
                </a:solidFill>
              </a:rPr>
              <a:t>Mi - li - mét </a:t>
            </a:r>
            <a:r>
              <a:rPr lang="vi-VN" sz="3600" dirty="0">
                <a:solidFill>
                  <a:schemeClr val="dk1"/>
                </a:solidFill>
              </a:rPr>
              <a:t>là một đơn vị đo độ dài.</a:t>
            </a:r>
            <a:endParaRPr lang="vi-VN" sz="2400" dirty="0"/>
          </a:p>
        </p:txBody>
      </p:sp>
      <p:sp>
        <p:nvSpPr>
          <p:cNvPr id="8" name="Google Shape;4364;p3">
            <a:extLst>
              <a:ext uri="{FF2B5EF4-FFF2-40B4-BE49-F238E27FC236}">
                <a16:creationId xmlns:a16="http://schemas.microsoft.com/office/drawing/2014/main" id="{76A43662-3BC1-45CC-81CB-9A2FFC5AAADF}"/>
              </a:ext>
            </a:extLst>
          </p:cNvPr>
          <p:cNvSpPr txBox="1"/>
          <p:nvPr/>
        </p:nvSpPr>
        <p:spPr>
          <a:xfrm>
            <a:off x="1300442" y="4423733"/>
            <a:ext cx="8343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4688" indent="-3175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3600" dirty="0">
                <a:solidFill>
                  <a:srgbClr val="FF0000"/>
                </a:solidFill>
              </a:rPr>
              <a:t>Mi </a:t>
            </a:r>
            <a:r>
              <a:rPr lang="vi-VN" sz="3600" dirty="0">
                <a:solidFill>
                  <a:srgbClr val="FF0000"/>
                </a:solidFill>
              </a:rPr>
              <a:t>-</a:t>
            </a:r>
            <a:r>
              <a:rPr lang="it-IT" sz="3600" dirty="0">
                <a:solidFill>
                  <a:srgbClr val="FF0000"/>
                </a:solidFill>
              </a:rPr>
              <a:t> li - mét </a:t>
            </a:r>
            <a:r>
              <a:rPr lang="it-IT" sz="3600" dirty="0">
                <a:solidFill>
                  <a:schemeClr val="dk1"/>
                </a:solidFill>
              </a:rPr>
              <a:t>viết </a:t>
            </a:r>
            <a:r>
              <a:rPr lang="vi-VN" sz="3600" dirty="0">
                <a:solidFill>
                  <a:schemeClr val="dk1"/>
                </a:solidFill>
              </a:rPr>
              <a:t>tắt </a:t>
            </a:r>
            <a:r>
              <a:rPr lang="it-IT" sz="3600" dirty="0">
                <a:solidFill>
                  <a:schemeClr val="dk1"/>
                </a:solidFill>
              </a:rPr>
              <a:t>là </a:t>
            </a:r>
            <a:r>
              <a:rPr lang="it-IT" sz="3600" b="1" dirty="0">
                <a:solidFill>
                  <a:srgbClr val="FF0000"/>
                </a:solidFill>
              </a:rPr>
              <a:t>mm</a:t>
            </a:r>
            <a:r>
              <a:rPr lang="it-IT" sz="3600" dirty="0">
                <a:solidFill>
                  <a:schemeClr val="dk1"/>
                </a:solidFill>
              </a:rPr>
              <a:t>.</a:t>
            </a:r>
            <a:endParaRPr lang="it-IT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9CAFB-0263-2B53-88F4-A154B09F5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794" y="1036957"/>
            <a:ext cx="7172919" cy="246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61837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185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75D08A-8FDA-48DC-A1FF-035FA29F0796}"/>
              </a:ext>
            </a:extLst>
          </p:cNvPr>
          <p:cNvGraphicFramePr>
            <a:graphicFrameLocks noGrp="1"/>
          </p:cNvGraphicFramePr>
          <p:nvPr/>
        </p:nvGraphicFramePr>
        <p:xfrm>
          <a:off x="62333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033" y="2663611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mm</a:t>
            </a:r>
            <a:endParaRPr lang="en-US" sz="8800" dirty="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6FAE-DB19-43CB-B178-E3A1A7A85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3" y="4650177"/>
            <a:ext cx="2127132" cy="19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A13068-57B5-5DFC-FD58-8E0A1EE8DC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48" y="2020"/>
            <a:ext cx="1474755" cy="737377"/>
          </a:xfrm>
          <a:prstGeom prst="rect">
            <a:avLst/>
          </a:prstGeom>
        </p:spPr>
      </p:pic>
      <p:sp>
        <p:nvSpPr>
          <p:cNvPr id="3" name="Google Shape;4364;p3">
            <a:extLst>
              <a:ext uri="{FF2B5EF4-FFF2-40B4-BE49-F238E27FC236}">
                <a16:creationId xmlns:a16="http://schemas.microsoft.com/office/drawing/2014/main" id="{9A134E29-16B4-1858-7840-395A362B20EF}"/>
              </a:ext>
            </a:extLst>
          </p:cNvPr>
          <p:cNvSpPr txBox="1"/>
          <p:nvPr/>
        </p:nvSpPr>
        <p:spPr>
          <a:xfrm>
            <a:off x="1689411" y="171710"/>
            <a:ext cx="4391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</a:t>
            </a:r>
            <a:r>
              <a:rPr lang="en-US" sz="2800" b="1" dirty="0">
                <a:solidFill>
                  <a:schemeClr val="dk1"/>
                </a:solidFill>
              </a:rPr>
              <a:t> – li - </a:t>
            </a:r>
            <a:r>
              <a:rPr lang="en-US" sz="2800" b="1" dirty="0" err="1">
                <a:solidFill>
                  <a:schemeClr val="dk1"/>
                </a:solidFill>
              </a:rPr>
              <a:t>mét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5DA91-ECE2-8D0D-A1AD-57A763D59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2520" y="1510978"/>
            <a:ext cx="3178978" cy="3052648"/>
          </a:xfrm>
          <a:prstGeom prst="rect">
            <a:avLst/>
          </a:prstGeom>
        </p:spPr>
      </p:pic>
      <p:sp>
        <p:nvSpPr>
          <p:cNvPr id="6" name="Google Shape;4363;p3">
            <a:extLst>
              <a:ext uri="{FF2B5EF4-FFF2-40B4-BE49-F238E27FC236}">
                <a16:creationId xmlns:a16="http://schemas.microsoft.com/office/drawing/2014/main" id="{F923DDB9-3FCC-8179-AFF4-328D8FD95667}"/>
              </a:ext>
            </a:extLst>
          </p:cNvPr>
          <p:cNvSpPr/>
          <p:nvPr/>
        </p:nvSpPr>
        <p:spPr>
          <a:xfrm>
            <a:off x="1118794" y="3510139"/>
            <a:ext cx="8707196" cy="29414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400" dirty="0"/>
          </a:p>
        </p:txBody>
      </p:sp>
      <p:sp>
        <p:nvSpPr>
          <p:cNvPr id="7" name="Google Shape;4364;p3">
            <a:extLst>
              <a:ext uri="{FF2B5EF4-FFF2-40B4-BE49-F238E27FC236}">
                <a16:creationId xmlns:a16="http://schemas.microsoft.com/office/drawing/2014/main" id="{3A7733B1-F0C0-FA03-6C65-8E4139C5CCF3}"/>
              </a:ext>
            </a:extLst>
          </p:cNvPr>
          <p:cNvSpPr txBox="1"/>
          <p:nvPr/>
        </p:nvSpPr>
        <p:spPr>
          <a:xfrm>
            <a:off x="1300442" y="3504563"/>
            <a:ext cx="8343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4688" lvl="0" indent="-3175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vi-VN" sz="3600" dirty="0">
                <a:solidFill>
                  <a:srgbClr val="FF0000"/>
                </a:solidFill>
              </a:rPr>
              <a:t>Mi - li - mét </a:t>
            </a:r>
            <a:r>
              <a:rPr lang="vi-VN" sz="3600" dirty="0">
                <a:solidFill>
                  <a:schemeClr val="dk1"/>
                </a:solidFill>
              </a:rPr>
              <a:t>là một đơn vị đo độ dài.</a:t>
            </a:r>
            <a:endParaRPr lang="vi-VN" sz="2400" dirty="0"/>
          </a:p>
        </p:txBody>
      </p:sp>
      <p:sp>
        <p:nvSpPr>
          <p:cNvPr id="8" name="Google Shape;4364;p3">
            <a:extLst>
              <a:ext uri="{FF2B5EF4-FFF2-40B4-BE49-F238E27FC236}">
                <a16:creationId xmlns:a16="http://schemas.microsoft.com/office/drawing/2014/main" id="{9A82F389-8308-EBE8-60E8-328DF242AE3C}"/>
              </a:ext>
            </a:extLst>
          </p:cNvPr>
          <p:cNvSpPr txBox="1"/>
          <p:nvPr/>
        </p:nvSpPr>
        <p:spPr>
          <a:xfrm>
            <a:off x="1300442" y="4423733"/>
            <a:ext cx="8343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4688" indent="-3175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3600" dirty="0">
                <a:solidFill>
                  <a:srgbClr val="FF0000"/>
                </a:solidFill>
              </a:rPr>
              <a:t>Mi </a:t>
            </a:r>
            <a:r>
              <a:rPr lang="vi-VN" sz="3600" dirty="0">
                <a:solidFill>
                  <a:srgbClr val="FF0000"/>
                </a:solidFill>
              </a:rPr>
              <a:t>-</a:t>
            </a:r>
            <a:r>
              <a:rPr lang="it-IT" sz="3600" dirty="0">
                <a:solidFill>
                  <a:srgbClr val="FF0000"/>
                </a:solidFill>
              </a:rPr>
              <a:t> li - mét </a:t>
            </a:r>
            <a:r>
              <a:rPr lang="it-IT" sz="3600">
                <a:solidFill>
                  <a:schemeClr val="dk1"/>
                </a:solidFill>
              </a:rPr>
              <a:t>viết tắt là </a:t>
            </a:r>
            <a:r>
              <a:rPr lang="it-IT" sz="3600" b="1" dirty="0">
                <a:solidFill>
                  <a:srgbClr val="FF0000"/>
                </a:solidFill>
              </a:rPr>
              <a:t>mm</a:t>
            </a:r>
            <a:r>
              <a:rPr lang="it-IT" sz="3600" dirty="0">
                <a:solidFill>
                  <a:schemeClr val="dk1"/>
                </a:solidFill>
              </a:rPr>
              <a:t>.</a:t>
            </a:r>
            <a:endParaRPr lang="it-IT" sz="2400" dirty="0"/>
          </a:p>
        </p:txBody>
      </p:sp>
      <p:sp>
        <p:nvSpPr>
          <p:cNvPr id="9" name="Google Shape;4364;p3">
            <a:extLst>
              <a:ext uri="{FF2B5EF4-FFF2-40B4-BE49-F238E27FC236}">
                <a16:creationId xmlns:a16="http://schemas.microsoft.com/office/drawing/2014/main" id="{F0B5EA3F-B451-A9BA-A4ED-5340A1E2200C}"/>
              </a:ext>
            </a:extLst>
          </p:cNvPr>
          <p:cNvSpPr txBox="1"/>
          <p:nvPr/>
        </p:nvSpPr>
        <p:spPr>
          <a:xfrm>
            <a:off x="1300442" y="5334154"/>
            <a:ext cx="8343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4688" lvl="0" indent="-3175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3600" b="1" dirty="0">
                <a:solidFill>
                  <a:srgbClr val="00B050"/>
                </a:solidFill>
              </a:rPr>
              <a:t>1 cm = 10 mm</a:t>
            </a:r>
            <a:r>
              <a:rPr lang="fi-FI" sz="3600" dirty="0">
                <a:solidFill>
                  <a:schemeClr val="dk1"/>
                </a:solidFill>
              </a:rPr>
              <a:t>; </a:t>
            </a:r>
            <a:r>
              <a:rPr lang="fi-FI" sz="3600" b="1" dirty="0">
                <a:solidFill>
                  <a:srgbClr val="00B0F0"/>
                </a:solidFill>
              </a:rPr>
              <a:t>1m = 1000 mm</a:t>
            </a:r>
            <a:r>
              <a:rPr lang="fi-FI" sz="3600" dirty="0">
                <a:solidFill>
                  <a:schemeClr val="dk1"/>
                </a:solidFill>
              </a:rPr>
              <a:t>.</a:t>
            </a:r>
            <a:endParaRPr lang="fi-FI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B3195E-1FB8-16B4-E0AB-F3993DC775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391" r="-22"/>
          <a:stretch/>
        </p:blipFill>
        <p:spPr>
          <a:xfrm>
            <a:off x="1118794" y="1179714"/>
            <a:ext cx="7174485" cy="10760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26DB76-5525-2690-B836-637A8182DB7E}"/>
              </a:ext>
            </a:extLst>
          </p:cNvPr>
          <p:cNvSpPr/>
          <p:nvPr/>
        </p:nvSpPr>
        <p:spPr>
          <a:xfrm>
            <a:off x="1895708" y="1029962"/>
            <a:ext cx="769434" cy="740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DF14D-8DC6-EBDC-AD02-E100F56D2F57}"/>
              </a:ext>
            </a:extLst>
          </p:cNvPr>
          <p:cNvSpPr/>
          <p:nvPr/>
        </p:nvSpPr>
        <p:spPr>
          <a:xfrm>
            <a:off x="1813627" y="615596"/>
            <a:ext cx="851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3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0C96CD-1C30-B5B1-6D29-E3CBF1977C74}"/>
              </a:ext>
            </a:extLst>
          </p:cNvPr>
          <p:cNvSpPr txBox="1"/>
          <p:nvPr/>
        </p:nvSpPr>
        <p:spPr>
          <a:xfrm>
            <a:off x="760152" y="1648917"/>
            <a:ext cx="10641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Dùng</a:t>
            </a:r>
            <a:r>
              <a:rPr lang="en-US" sz="4800" b="1" dirty="0"/>
              <a:t> </a:t>
            </a:r>
            <a:r>
              <a:rPr lang="en-US" sz="4800" b="1" dirty="0" err="1"/>
              <a:t>thước</a:t>
            </a:r>
            <a:r>
              <a:rPr lang="en-US" sz="4800" b="1" dirty="0"/>
              <a:t> </a:t>
            </a:r>
            <a:r>
              <a:rPr lang="en-US" sz="4800" b="1" dirty="0" err="1"/>
              <a:t>đo</a:t>
            </a:r>
            <a:r>
              <a:rPr lang="en-US" sz="4800" b="1" dirty="0"/>
              <a:t> </a:t>
            </a:r>
            <a:r>
              <a:rPr lang="en-US" sz="4800" b="1" dirty="0" err="1"/>
              <a:t>độ</a:t>
            </a:r>
            <a:r>
              <a:rPr lang="en-US" sz="4800" b="1" dirty="0"/>
              <a:t> </a:t>
            </a:r>
            <a:r>
              <a:rPr lang="en-US" sz="4800" b="1" dirty="0" err="1"/>
              <a:t>dày</a:t>
            </a:r>
            <a:r>
              <a:rPr lang="en-US" sz="4800" b="1" dirty="0"/>
              <a:t> </a:t>
            </a:r>
            <a:r>
              <a:rPr lang="en-US" sz="4800" b="1" dirty="0" err="1"/>
              <a:t>quyển</a:t>
            </a:r>
            <a:r>
              <a:rPr lang="en-US" sz="4800" b="1" dirty="0"/>
              <a:t> </a:t>
            </a:r>
            <a:r>
              <a:rPr lang="en-US" sz="4800" b="1" dirty="0" err="1"/>
              <a:t>sách</a:t>
            </a:r>
            <a:r>
              <a:rPr lang="en-US" sz="4800" b="1" dirty="0"/>
              <a:t> </a:t>
            </a:r>
            <a:r>
              <a:rPr lang="en-US" sz="4800" b="1" dirty="0" err="1"/>
              <a:t>Toán</a:t>
            </a:r>
            <a:r>
              <a:rPr lang="en-US" sz="4800" b="1" dirty="0"/>
              <a:t> </a:t>
            </a:r>
            <a:r>
              <a:rPr lang="en-US" sz="4800" b="1" dirty="0" err="1"/>
              <a:t>của</a:t>
            </a:r>
            <a:r>
              <a:rPr lang="en-US" sz="4800" b="1" dirty="0"/>
              <a:t> </a:t>
            </a:r>
            <a:r>
              <a:rPr lang="en-US" sz="4800" b="1" dirty="0" err="1"/>
              <a:t>em</a:t>
            </a:r>
            <a:r>
              <a:rPr lang="en-US" sz="4800" b="1" dirty="0"/>
              <a:t> </a:t>
            </a:r>
            <a:r>
              <a:rPr lang="en-US" sz="4800" b="1" dirty="0" err="1"/>
              <a:t>bằng</a:t>
            </a:r>
            <a:r>
              <a:rPr lang="en-US" sz="4800" b="1" dirty="0"/>
              <a:t> </a:t>
            </a:r>
            <a:r>
              <a:rPr lang="en-US" sz="4800" b="1" dirty="0" err="1"/>
              <a:t>đơn</a:t>
            </a:r>
            <a:r>
              <a:rPr lang="en-US" sz="4800" b="1" dirty="0"/>
              <a:t> </a:t>
            </a:r>
            <a:r>
              <a:rPr lang="en-US" sz="4800" b="1" dirty="0" err="1"/>
              <a:t>vị</a:t>
            </a:r>
            <a:r>
              <a:rPr lang="en-US" sz="4800" b="1" dirty="0"/>
              <a:t> mi-li-</a:t>
            </a:r>
            <a:r>
              <a:rPr lang="en-US" sz="4800" b="1" dirty="0" err="1"/>
              <a:t>mét</a:t>
            </a:r>
            <a:r>
              <a:rPr lang="en-US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5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861967" y="711200"/>
            <a:ext cx="7686653" cy="909883"/>
            <a:chOff x="906178" y="518160"/>
            <a:chExt cx="7724827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2" y="721160"/>
              <a:ext cx="6938763" cy="7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Số?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87FC8E0-CDBB-0AF7-B6BE-561E53A25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944" y="2117007"/>
            <a:ext cx="11209949" cy="26239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A69C77-AB6A-61E5-6408-0AB6232ADFC7}"/>
              </a:ext>
            </a:extLst>
          </p:cNvPr>
          <p:cNvGrpSpPr/>
          <p:nvPr/>
        </p:nvGrpSpPr>
        <p:grpSpPr>
          <a:xfrm>
            <a:off x="1577479" y="2393090"/>
            <a:ext cx="816369" cy="650848"/>
            <a:chOff x="1608475" y="2408588"/>
            <a:chExt cx="816369" cy="65084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754E423-D17B-ACA6-E36B-5658F8D76D49}"/>
                </a:ext>
              </a:extLst>
            </p:cNvPr>
            <p:cNvSpPr/>
            <p:nvPr/>
          </p:nvSpPr>
          <p:spPr>
            <a:xfrm>
              <a:off x="1683487" y="2408588"/>
              <a:ext cx="635351" cy="63535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41414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FB869F2-69E6-939E-D8E3-897A93C3F99E}"/>
                </a:ext>
              </a:extLst>
            </p:cNvPr>
            <p:cNvSpPr/>
            <p:nvPr/>
          </p:nvSpPr>
          <p:spPr>
            <a:xfrm>
              <a:off x="1608475" y="2424085"/>
              <a:ext cx="816369" cy="6353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67CCE0-468A-2CBF-1750-33417804E39E}"/>
              </a:ext>
            </a:extLst>
          </p:cNvPr>
          <p:cNvGrpSpPr/>
          <p:nvPr/>
        </p:nvGrpSpPr>
        <p:grpSpPr>
          <a:xfrm>
            <a:off x="7991194" y="2408587"/>
            <a:ext cx="816369" cy="650848"/>
            <a:chOff x="1608475" y="2408588"/>
            <a:chExt cx="816369" cy="65084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E15D4F-7F7A-5D5B-D428-41F443D92947}"/>
                </a:ext>
              </a:extLst>
            </p:cNvPr>
            <p:cNvSpPr/>
            <p:nvPr/>
          </p:nvSpPr>
          <p:spPr>
            <a:xfrm>
              <a:off x="1683487" y="2408588"/>
              <a:ext cx="635351" cy="63535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41414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C10229D-4CEC-CB23-1ACC-DD5767283979}"/>
                </a:ext>
              </a:extLst>
            </p:cNvPr>
            <p:cNvSpPr/>
            <p:nvPr/>
          </p:nvSpPr>
          <p:spPr>
            <a:xfrm>
              <a:off x="1608475" y="2424085"/>
              <a:ext cx="816369" cy="6353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3B4F7AA-F289-DDE8-E962-F2E53FCD86BB}"/>
              </a:ext>
            </a:extLst>
          </p:cNvPr>
          <p:cNvSpPr txBox="1"/>
          <p:nvPr/>
        </p:nvSpPr>
        <p:spPr>
          <a:xfrm>
            <a:off x="1316907" y="4724003"/>
            <a:ext cx="378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</a:rPr>
              <a:t>1 cm = 10 mm </a:t>
            </a:r>
          </a:p>
          <a:p>
            <a:pPr algn="just"/>
            <a:r>
              <a:rPr lang="en-US" sz="3600" dirty="0">
                <a:solidFill>
                  <a:srgbClr val="C00000"/>
                </a:solidFill>
              </a:rPr>
              <a:t>2 cm = 20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3A2DE6-1953-67FE-6CDD-0E781F918EA3}"/>
              </a:ext>
            </a:extLst>
          </p:cNvPr>
          <p:cNvSpPr txBox="1"/>
          <p:nvPr/>
        </p:nvSpPr>
        <p:spPr>
          <a:xfrm>
            <a:off x="7467151" y="4724002"/>
            <a:ext cx="378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</a:rPr>
              <a:t>1 cm = 10 mm </a:t>
            </a:r>
          </a:p>
          <a:p>
            <a:pPr algn="just"/>
            <a:r>
              <a:rPr lang="en-US" sz="3600" dirty="0">
                <a:solidFill>
                  <a:srgbClr val="C00000"/>
                </a:solidFill>
              </a:rPr>
              <a:t>3 cm = 30 mm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52B9F0-175D-9DD3-77A8-258529F90D6C}"/>
              </a:ext>
            </a:extLst>
          </p:cNvPr>
          <p:cNvSpPr/>
          <p:nvPr/>
        </p:nvSpPr>
        <p:spPr>
          <a:xfrm>
            <a:off x="8216419" y="779500"/>
            <a:ext cx="3038349" cy="1023243"/>
          </a:xfrm>
          <a:prstGeom prst="clou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SGK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 animBg="1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433</Words>
  <Application>Microsoft Office PowerPoint</Application>
  <PresentationFormat>Custom</PresentationFormat>
  <Paragraphs>84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Annie Use Your Telescope</vt:lpstr>
      <vt:lpstr>Barlow Condensed</vt:lpstr>
      <vt:lpstr>Dekko</vt:lpstr>
      <vt:lpstr>Anaheim</vt:lpstr>
      <vt:lpstr>RocknRoll One</vt:lpstr>
      <vt:lpstr>Times New Roman</vt:lpstr>
      <vt:lpstr>Exo</vt:lpstr>
      <vt:lpstr>Boogaloo</vt:lpstr>
      <vt:lpstr>Open Sans</vt:lpstr>
      <vt:lpstr>Nunito</vt:lpstr>
      <vt:lpstr>Cambria</vt:lpstr>
      <vt:lpstr>Calibri</vt:lpstr>
      <vt:lpstr>Barriecito</vt:lpstr>
      <vt:lpstr>HP001 5 hàng</vt:lpstr>
      <vt:lpstr>Arial</vt:lpstr>
      <vt:lpstr>Arial-Rounded</vt:lpstr>
      <vt:lpstr>Lato</vt:lpstr>
      <vt:lpstr>Math Subject for Middle School - 7th Grade: Ratio, Proportion and Percent by Slidesgo</vt:lpstr>
      <vt:lpstr>CHỦ ĐỀ 5: MỘT SỐ ĐƠN VỊ ĐO ĐỘ DÀI, KHỐI LƯỢNG, DUNG TÍCH, NHIỆT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110</cp:revision>
  <dcterms:modified xsi:type="dcterms:W3CDTF">2024-11-25T05:15:26Z</dcterms:modified>
</cp:coreProperties>
</file>