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378" r:id="rId4"/>
    <p:sldId id="389" r:id="rId5"/>
    <p:sldId id="392" r:id="rId6"/>
    <p:sldId id="393" r:id="rId7"/>
    <p:sldId id="397" r:id="rId8"/>
    <p:sldId id="396" r:id="rId9"/>
    <p:sldId id="323" r:id="rId10"/>
  </p:sldIdLst>
  <p:sldSz cx="12192000" cy="6858000"/>
  <p:notesSz cx="6858000" cy="9144000"/>
  <p:embeddedFontLst>
    <p:embeddedFont>
      <p:font typeface="#9Slide02 Tieu de dai" panose="020B0604020202020204" charset="0"/>
      <p:bold r:id="rId13"/>
    </p:embeddedFont>
    <p:embeddedFont>
      <p:font typeface="#9Slide03 IcielPanton Black" panose="020B0604020202020204" charset="0"/>
      <p:bold r:id="rId14"/>
    </p:embeddedFont>
    <p:embeddedFont>
      <p:font typeface="#9Slide03 Ralewayv4020 Black" panose="00000A00000000000000" charset="0"/>
      <p:bold r:id="rId15"/>
    </p:embeddedFon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#9Slide04 Taviraj ExtraBold" panose="020B0604020202020204" charset="-34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D0"/>
    <a:srgbClr val="002060"/>
    <a:srgbClr val="226E74"/>
    <a:srgbClr val="FFFFFF"/>
    <a:srgbClr val="81391F"/>
    <a:srgbClr val="FFF2CC"/>
    <a:srgbClr val="CBEAEE"/>
    <a:srgbClr val="ED7D31"/>
    <a:srgbClr val="8EFDF9"/>
    <a:srgbClr val="FEC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7" autoAdjust="0"/>
    <p:restoredTop sz="86410"/>
  </p:normalViewPr>
  <p:slideViewPr>
    <p:cSldViewPr>
      <p:cViewPr varScale="1">
        <p:scale>
          <a:sx n="70" d="100"/>
          <a:sy n="70" d="100"/>
        </p:scale>
        <p:origin x="918" y="7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2AC38-A2E3-49A5-A7AE-6B4FF81DB44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CDB3-F662-40A5-B1B5-45FAFB71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8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sv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2792" y="455577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38032" y="1487576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23394" y="2931719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17375" y="5203328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31146" y="391755"/>
            <a:ext cx="1748114" cy="158204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-289942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9087"/>
          <a:stretch>
            <a:fillRect/>
          </a:stretch>
        </p:blipFill>
        <p:spPr>
          <a:xfrm>
            <a:off x="2881393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699921" y="4011535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752635" y="4353444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3825" y="4000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" name="8">
            <a:extLst>
              <a:ext uri="{FF2B5EF4-FFF2-40B4-BE49-F238E27FC236}">
                <a16:creationId xmlns:a16="http://schemas.microsoft.com/office/drawing/2014/main" id="{20697A57-3FF2-D538-550E-252A1E34ADAA}"/>
              </a:ext>
            </a:extLst>
          </p:cNvPr>
          <p:cNvSpPr/>
          <p:nvPr userDrawn="1"/>
        </p:nvSpPr>
        <p:spPr>
          <a:xfrm>
            <a:off x="2078029" y="2529483"/>
            <a:ext cx="8662949" cy="2154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18000"/>
              </a:lnSpc>
              <a:buClr>
                <a:srgbClr val="000000"/>
              </a:buClr>
            </a:pPr>
            <a: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  <a:t>LÀM QUEN VỚI YẾU TỐ</a:t>
            </a:r>
            <a:b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</a:br>
            <a: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  <a:t>THỐNG KÊ, XÁC XUẤT</a:t>
            </a:r>
            <a:endParaRPr lang="zh-CN" altLang="en-US" sz="6000" kern="0" dirty="0">
              <a:ln w="25400" cap="rnd" cmpd="sng">
                <a:solidFill>
                  <a:schemeClr val="bg1"/>
                </a:soli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Ralewayv4020 Black" panose="00000A00000000000000" pitchFamily="2" charset="0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5642" y="459387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289942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81393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5642" y="45367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14625" y="950240"/>
            <a:ext cx="6762750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24766" y="2834380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6537" y="430805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670769" y="729262"/>
            <a:ext cx="292315" cy="878543"/>
          </a:xfrm>
          <a:prstGeom prst="rect">
            <a:avLst/>
          </a:prstGeom>
        </p:spPr>
      </p:pic>
      <p:pic>
        <p:nvPicPr>
          <p:cNvPr id="26" name="PHẠM DUYÊN 22 - 9Slide.vn">
            <a:extLst>
              <a:ext uri="{FF2B5EF4-FFF2-40B4-BE49-F238E27FC236}">
                <a16:creationId xmlns:a16="http://schemas.microsoft.com/office/drawing/2014/main" id="{69AFDDB8-1687-1CF6-DF40-46B001F742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23962">
            <a:off x="638935" y="264335"/>
            <a:ext cx="706416" cy="21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F10F63CD-7ED0-25FC-DF51-4C20A662F4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1822C-C67A-6565-EFA7-7922EEBCD7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650E1-6385-98BD-0FE6-7C77CC10A9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A49C1A-E776-168C-4F7A-65C0AC449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5" r:id="rId3"/>
    <p:sldLayoutId id="2147483664" r:id="rId4"/>
    <p:sldLayoutId id="2147483668" r:id="rId5"/>
    <p:sldLayoutId id="2147483662" r:id="rId6"/>
    <p:sldLayoutId id="2147483667" r:id="rId7"/>
    <p:sldLayoutId id="2147483666" r:id="rId8"/>
    <p:sldLayoutId id="2147483669" r:id="rId9"/>
    <p:sldLayoutId id="2147483659" r:id="rId10"/>
    <p:sldLayoutId id="2147483670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1A46FD-0708-1A67-8BCC-5ABED5DEB706}"/>
              </a:ext>
            </a:extLst>
          </p:cNvPr>
          <p:cNvSpPr txBox="1"/>
          <p:nvPr/>
        </p:nvSpPr>
        <p:spPr>
          <a:xfrm>
            <a:off x="3562161" y="4318178"/>
            <a:ext cx="4488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Trang 106 </a:t>
            </a: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5E7CDB65-2B8D-015E-03B4-FF98A75A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955" y="899315"/>
            <a:ext cx="3846090" cy="1627998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50AE59-3134-5CAF-2C8E-C8773E237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90" y="2490853"/>
            <a:ext cx="9969910" cy="22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2767764" y="2407762"/>
            <a:ext cx="7903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Đọc và mô tả được các số liệu ở dạng bảng.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Nêu được một số nhận xét đơn giản từ bảng số liệu.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C5E0AF-C781-4DB7-8C07-9C1EA4C887F4}"/>
              </a:ext>
            </a:extLst>
          </p:cNvPr>
          <p:cNvSpPr/>
          <p:nvPr/>
        </p:nvSpPr>
        <p:spPr>
          <a:xfrm>
            <a:off x="3049031" y="1258442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A2A44CA-C608-EE6F-E3D7-231692EDD771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B21B8E-5086-A5D0-57F9-A9912AFFC52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634555A-E59B-060E-4CD6-E957B11462F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88A6335-99C6-F3BF-9BAA-1CB29E52969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7FAAF4-5228-FD3D-E1FA-F4DC979DFD8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PHẠM DUYÊN 2 - 9Slide.vn">
            <a:extLst>
              <a:ext uri="{FF2B5EF4-FFF2-40B4-BE49-F238E27FC236}">
                <a16:creationId xmlns:a16="http://schemas.microsoft.com/office/drawing/2014/main" id="{7192EEE0-A581-5F9F-62C5-C29CA045035C}"/>
              </a:ext>
            </a:extLst>
          </p:cNvPr>
          <p:cNvSpPr txBox="1"/>
          <p:nvPr/>
        </p:nvSpPr>
        <p:spPr>
          <a:xfrm>
            <a:off x="1322469" y="504371"/>
            <a:ext cx="104123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900" spc="-1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bảng số liệu về số </a:t>
            </a:r>
            <a:r>
              <a:rPr lang="en-US" sz="3900" spc="-1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 đọc sách của các bạn Việt, Mai, Nam và Rô-bốt trong tuần vừa qua.</a:t>
            </a:r>
          </a:p>
        </p:txBody>
      </p:sp>
      <p:graphicFrame>
        <p:nvGraphicFramePr>
          <p:cNvPr id="3" name="PHẠM DUYÊN 1 - 9Slide.vn">
            <a:extLst>
              <a:ext uri="{FF2B5EF4-FFF2-40B4-BE49-F238E27FC236}">
                <a16:creationId xmlns:a16="http://schemas.microsoft.com/office/drawing/2014/main" id="{AF6243CB-94A9-6248-71AD-C58B69B5A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484789"/>
              </p:ext>
            </p:extLst>
          </p:nvPr>
        </p:nvGraphicFramePr>
        <p:xfrm>
          <a:off x="472440" y="1981200"/>
          <a:ext cx="1124712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96038957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Bạn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Việt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Mai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Rô-bốt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104190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Số giờ đọc sách (giờ)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4" name="PHẠM DUYÊN 8 - 9Slide.vn">
            <a:extLst>
              <a:ext uri="{FF2B5EF4-FFF2-40B4-BE49-F238E27FC236}">
                <a16:creationId xmlns:a16="http://schemas.microsoft.com/office/drawing/2014/main" id="{6458C903-F97E-25EE-E23B-12EC34CDAC75}"/>
              </a:ext>
            </a:extLst>
          </p:cNvPr>
          <p:cNvSpPr txBox="1"/>
          <p:nvPr/>
        </p:nvSpPr>
        <p:spPr>
          <a:xfrm>
            <a:off x="457200" y="4327570"/>
            <a:ext cx="11374829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trên, hãy cho biết trong tuần qua:</a:t>
            </a:r>
          </a:p>
        </p:txBody>
      </p:sp>
      <p:sp>
        <p:nvSpPr>
          <p:cNvPr id="5" name="PHẠM DUYÊN 9 - 9Slide.vn">
            <a:extLst>
              <a:ext uri="{FF2B5EF4-FFF2-40B4-BE49-F238E27FC236}">
                <a16:creationId xmlns:a16="http://schemas.microsoft.com/office/drawing/2014/main" id="{92D36075-94EE-8975-E534-2BF49C0EB087}"/>
              </a:ext>
            </a:extLst>
          </p:cNvPr>
          <p:cNvSpPr txBox="1"/>
          <p:nvPr/>
        </p:nvSpPr>
        <p:spPr>
          <a:xfrm>
            <a:off x="457200" y="5088303"/>
            <a:ext cx="11070028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Mỗi bạn dành bao nhiêu giờ để đọc sách?</a:t>
            </a:r>
          </a:p>
        </p:txBody>
      </p:sp>
      <p:sp>
        <p:nvSpPr>
          <p:cNvPr id="6" name="PHẠM DUYÊN 9 - 9Slide.vn">
            <a:extLst>
              <a:ext uri="{FF2B5EF4-FFF2-40B4-BE49-F238E27FC236}">
                <a16:creationId xmlns:a16="http://schemas.microsoft.com/office/drawing/2014/main" id="{90C9A3F4-1B6D-3C04-2A95-74E8090A45ED}"/>
              </a:ext>
            </a:extLst>
          </p:cNvPr>
          <p:cNvSpPr txBox="1"/>
          <p:nvPr/>
        </p:nvSpPr>
        <p:spPr>
          <a:xfrm>
            <a:off x="457200" y="5791200"/>
            <a:ext cx="11070028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Bạn nào dành nhiều thời gian để đọc sách nhất?</a:t>
            </a:r>
          </a:p>
        </p:txBody>
      </p:sp>
    </p:spTree>
    <p:extLst>
      <p:ext uri="{BB962C8B-B14F-4D97-AF65-F5344CB8AC3E}">
        <p14:creationId xmlns:p14="http://schemas.microsoft.com/office/powerpoint/2010/main" val="609003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3EAEFB-9731-5149-2EF8-0CB9AC59C9F6}"/>
              </a:ext>
            </a:extLst>
          </p:cNvPr>
          <p:cNvGrpSpPr/>
          <p:nvPr/>
        </p:nvGrpSpPr>
        <p:grpSpPr>
          <a:xfrm>
            <a:off x="413692" y="45146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B3616C-E0E6-4ABA-835B-12444D8709C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E3E988B-68BA-96DC-7C7F-8FFB82F0448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8FC4F4C-976A-885D-2170-C34F043D773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9CCE39-5F24-C9EC-5499-64F59ECFBE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7" name="PHẠM DUYÊN 2 - 9Slide.vn">
            <a:extLst>
              <a:ext uri="{FF2B5EF4-FFF2-40B4-BE49-F238E27FC236}">
                <a16:creationId xmlns:a16="http://schemas.microsoft.com/office/drawing/2014/main" id="{0BAA31F9-0B4A-2B3B-188F-96909AD73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99060"/>
              </p:ext>
            </p:extLst>
          </p:nvPr>
        </p:nvGraphicFramePr>
        <p:xfrm>
          <a:off x="472440" y="1210156"/>
          <a:ext cx="1124712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96038957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Rô-bốt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giờ đọc sách (giờ)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E7AA774A-A9A3-3A72-EEE4-4B0E3C513C48}"/>
              </a:ext>
            </a:extLst>
          </p:cNvPr>
          <p:cNvSpPr txBox="1"/>
          <p:nvPr/>
        </p:nvSpPr>
        <p:spPr>
          <a:xfrm>
            <a:off x="1244711" y="487018"/>
            <a:ext cx="110700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3DDF20D-4AC2-B553-B8B7-2AB1E928E1F8}"/>
              </a:ext>
            </a:extLst>
          </p:cNvPr>
          <p:cNvSpPr txBox="1"/>
          <p:nvPr/>
        </p:nvSpPr>
        <p:spPr>
          <a:xfrm>
            <a:off x="241170" y="2899165"/>
            <a:ext cx="1203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Trong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0E0BF-9BB3-B033-D76A-0876CBD63F45}"/>
              </a:ext>
            </a:extLst>
          </p:cNvPr>
          <p:cNvSpPr/>
          <p:nvPr/>
        </p:nvSpPr>
        <p:spPr>
          <a:xfrm>
            <a:off x="4800600" y="1226313"/>
            <a:ext cx="1676400" cy="146304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8B5DDA-C8DA-C641-514A-E98370E4C9DB}"/>
              </a:ext>
            </a:extLst>
          </p:cNvPr>
          <p:cNvSpPr/>
          <p:nvPr/>
        </p:nvSpPr>
        <p:spPr>
          <a:xfrm>
            <a:off x="6487098" y="1193999"/>
            <a:ext cx="1742501" cy="146304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D7F1B-447F-3B7B-2768-8C41B6BBC7FB}"/>
              </a:ext>
            </a:extLst>
          </p:cNvPr>
          <p:cNvSpPr/>
          <p:nvPr/>
        </p:nvSpPr>
        <p:spPr>
          <a:xfrm>
            <a:off x="8227029" y="1215296"/>
            <a:ext cx="1742501" cy="146304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BE5254-E622-EE36-181B-60BDB475AA71}"/>
              </a:ext>
            </a:extLst>
          </p:cNvPr>
          <p:cNvSpPr/>
          <p:nvPr/>
        </p:nvSpPr>
        <p:spPr>
          <a:xfrm>
            <a:off x="9987157" y="1193999"/>
            <a:ext cx="1742501" cy="146304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C6CC8D94-F70F-F64D-915B-C08D008767AB}"/>
              </a:ext>
            </a:extLst>
          </p:cNvPr>
          <p:cNvSpPr txBox="1"/>
          <p:nvPr/>
        </p:nvSpPr>
        <p:spPr>
          <a:xfrm>
            <a:off x="275139" y="5622784"/>
            <a:ext cx="1203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799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D991CA-45B4-AEAF-A5BE-02CAE779B989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F4AEDF-DAAB-BF38-0B71-C9FD09D8380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98F1245-D9A2-5F6A-EB6F-798AE3415ED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4474867-B831-B9AE-987B-E91A7599C99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EC14A5-1249-C9D2-FE81-2856EE0DDEA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63DDE9-385E-B2E1-222F-D1B51197B961}"/>
              </a:ext>
            </a:extLst>
          </p:cNvPr>
          <p:cNvSpPr txBox="1"/>
          <p:nvPr/>
        </p:nvSpPr>
        <p:spPr>
          <a:xfrm>
            <a:off x="447869" y="504371"/>
            <a:ext cx="11286932" cy="186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46125" algn="just">
              <a:lnSpc>
                <a:spcPct val="109000"/>
              </a:lnSpc>
            </a:pPr>
            <a:r>
              <a:rPr lang="vi-VN" sz="3600" spc="-1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 vừa ghé thăm Sa-Pa trong một chuyến đi dài ba ngày. Nhiệt độ không khí thấp nhất và cao nhất trong ba ngày tại đó được Rô-bốt ghi chép lại như sau:</a:t>
            </a:r>
            <a:endParaRPr lang="en-US" sz="3600" spc="-153">
              <a:solidFill>
                <a:srgbClr val="226E7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1FA2EAA7-31BB-A70B-F35A-5705FD2E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296988"/>
            <a:ext cx="6257731" cy="4169806"/>
          </a:xfrm>
          <a:prstGeom prst="roundRect">
            <a:avLst>
              <a:gd name="adj" fmla="val 0"/>
            </a:avLst>
          </a:prstGeom>
          <a:effectLst>
            <a:softEdge rad="127000"/>
          </a:effectLst>
        </p:spPr>
      </p:pic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A33E8BC-04D9-E5D8-E01C-7D16684CB31A}"/>
              </a:ext>
            </a:extLst>
          </p:cNvPr>
          <p:cNvSpPr txBox="1"/>
          <p:nvPr/>
        </p:nvSpPr>
        <p:spPr>
          <a:xfrm>
            <a:off x="447869" y="2721043"/>
            <a:ext cx="4505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10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17 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vi-VN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A129184A-DB1E-F8E3-D9B3-8BF2E5032520}"/>
              </a:ext>
            </a:extLst>
          </p:cNvPr>
          <p:cNvSpPr txBox="1"/>
          <p:nvPr/>
        </p:nvSpPr>
        <p:spPr>
          <a:xfrm>
            <a:off x="447869" y="3551467"/>
            <a:ext cx="4505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11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19 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vi-VN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9B7C2A84-00D1-4756-CDEB-8B31F4393FDD}"/>
              </a:ext>
            </a:extLst>
          </p:cNvPr>
          <p:cNvSpPr txBox="1"/>
          <p:nvPr/>
        </p:nvSpPr>
        <p:spPr>
          <a:xfrm>
            <a:off x="447869" y="4381891"/>
            <a:ext cx="418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Ngày 3: 7</a:t>
            </a:r>
            <a:r>
              <a:rPr lang="en-US" sz="32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12 </a:t>
            </a:r>
            <a:r>
              <a:rPr lang="en-US" sz="32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vi-VN" sz="4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4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65D560B-BBFF-7566-1E82-73A894A2FBE4}"/>
              </a:ext>
            </a:extLst>
          </p:cNvPr>
          <p:cNvGrpSpPr/>
          <p:nvPr/>
        </p:nvGrpSpPr>
        <p:grpSpPr>
          <a:xfrm>
            <a:off x="192765" y="12386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D3859E-644B-C1A9-1641-FD77F9F5C22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BC2554D-FB98-0DC7-4287-C85607B714C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D083BE5-9B29-3F76-A680-4E7F0C952D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A72A9A-BB9C-F199-4113-7451F58DE85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EB643642-62FC-14BA-CCBF-12FA80B22FB0}"/>
              </a:ext>
            </a:extLst>
          </p:cNvPr>
          <p:cNvSpPr txBox="1"/>
          <p:nvPr/>
        </p:nvSpPr>
        <p:spPr>
          <a:xfrm>
            <a:off x="721534" y="550383"/>
            <a:ext cx="40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1: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17 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;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394EB615-D7C1-2C28-F5F5-DEDC45919C7D}"/>
              </a:ext>
            </a:extLst>
          </p:cNvPr>
          <p:cNvSpPr txBox="1"/>
          <p:nvPr/>
        </p:nvSpPr>
        <p:spPr>
          <a:xfrm>
            <a:off x="4573069" y="558225"/>
            <a:ext cx="40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2: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11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19 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; 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59F4FB1-9467-B3E0-E04C-30BFC35C97F4}"/>
              </a:ext>
            </a:extLst>
          </p:cNvPr>
          <p:cNvSpPr txBox="1"/>
          <p:nvPr/>
        </p:nvSpPr>
        <p:spPr>
          <a:xfrm>
            <a:off x="8331240" y="518510"/>
            <a:ext cx="40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3: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7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12 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PHẠM DUYÊN 12 - 9Slide.vn">
            <a:extLst>
              <a:ext uri="{FF2B5EF4-FFF2-40B4-BE49-F238E27FC236}">
                <a16:creationId xmlns:a16="http://schemas.microsoft.com/office/drawing/2014/main" id="{7373F94F-DFAE-2D07-D464-A186C1686C1B}"/>
              </a:ext>
            </a:extLst>
          </p:cNvPr>
          <p:cNvGrpSpPr/>
          <p:nvPr/>
        </p:nvGrpSpPr>
        <p:grpSpPr>
          <a:xfrm>
            <a:off x="448430" y="1139919"/>
            <a:ext cx="1837570" cy="658370"/>
            <a:chOff x="524918" y="414040"/>
            <a:chExt cx="2105698" cy="875498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65FE1A00-4386-2312-BB75-1ED6D0CAF784}"/>
                </a:ext>
              </a:extLst>
            </p:cNvPr>
            <p:cNvSpPr/>
            <p:nvPr/>
          </p:nvSpPr>
          <p:spPr>
            <a:xfrm>
              <a:off x="1275134" y="510780"/>
              <a:ext cx="908290" cy="668922"/>
            </a:xfrm>
            <a:prstGeom prst="roundRect">
              <a:avLst/>
            </a:prstGeom>
            <a:gradFill flip="none" rotWithShape="1">
              <a:gsLst>
                <a:gs pos="19000">
                  <a:srgbClr val="4C5F97"/>
                </a:gs>
                <a:gs pos="86000">
                  <a:srgbClr val="116B7D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A9715432-D9FA-F028-5A57-A692A3666408}"/>
                </a:ext>
              </a:extLst>
            </p:cNvPr>
            <p:cNvSpPr txBox="1"/>
            <p:nvPr/>
          </p:nvSpPr>
          <p:spPr>
            <a:xfrm>
              <a:off x="1200645" y="414040"/>
              <a:ext cx="1030203" cy="86444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Số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85302A68-C990-EE88-501E-3655AC392A85}"/>
                </a:ext>
              </a:extLst>
            </p:cNvPr>
            <p:cNvSpPr txBox="1"/>
            <p:nvPr/>
          </p:nvSpPr>
          <p:spPr>
            <a:xfrm>
              <a:off x="2083474" y="432644"/>
              <a:ext cx="547142" cy="83422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4" name="PHẠM DUYÊN 4 - 9Slide.vn">
              <a:extLst>
                <a:ext uri="{FF2B5EF4-FFF2-40B4-BE49-F238E27FC236}">
                  <a16:creationId xmlns:a16="http://schemas.microsoft.com/office/drawing/2014/main" id="{BC13E2EF-5B52-B96F-A08E-6542C7C54E05}"/>
                </a:ext>
              </a:extLst>
            </p:cNvPr>
            <p:cNvSpPr txBox="1"/>
            <p:nvPr/>
          </p:nvSpPr>
          <p:spPr>
            <a:xfrm>
              <a:off x="524918" y="432644"/>
              <a:ext cx="810850" cy="85689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a)</a:t>
              </a:r>
            </a:p>
          </p:txBody>
        </p:sp>
      </p:grp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B3BBECD6-A02F-EA2E-F146-40A13C59A621}"/>
              </a:ext>
            </a:extLst>
          </p:cNvPr>
          <p:cNvSpPr txBox="1"/>
          <p:nvPr/>
        </p:nvSpPr>
        <p:spPr>
          <a:xfrm>
            <a:off x="234883" y="1716043"/>
            <a:ext cx="12429444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4000"/>
              </a:lnSpc>
            </a:pP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Dựa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tin ở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graphicFrame>
        <p:nvGraphicFramePr>
          <p:cNvPr id="16" name="PHẠM DUYÊN 3 - 9Slide.vn">
            <a:extLst>
              <a:ext uri="{FF2B5EF4-FFF2-40B4-BE49-F238E27FC236}">
                <a16:creationId xmlns:a16="http://schemas.microsoft.com/office/drawing/2014/main" id="{69F991B9-32F0-B797-CE2D-E624CCB60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76118"/>
              </p:ext>
            </p:extLst>
          </p:nvPr>
        </p:nvGraphicFramePr>
        <p:xfrm>
          <a:off x="400433" y="2362823"/>
          <a:ext cx="11214014" cy="2131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703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2580437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580437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580437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55222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7015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Cao </a:t>
                      </a:r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nhất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  <a:tr h="7284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Thấp</a:t>
                      </a:r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nhất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52452"/>
                  </a:ext>
                </a:extLst>
              </a:tr>
            </a:tbl>
          </a:graphicData>
        </a:graphic>
      </p:graphicFrame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AB85CFF5-62D7-24B2-E825-330E49AA5CEB}"/>
              </a:ext>
            </a:extLst>
          </p:cNvPr>
          <p:cNvSpPr/>
          <p:nvPr/>
        </p:nvSpPr>
        <p:spPr>
          <a:xfrm>
            <a:off x="400433" y="2367584"/>
            <a:ext cx="3540675" cy="681046"/>
          </a:xfrm>
          <a:prstGeom prst="triangl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3D4D891F-D02B-B671-0D96-7FEB326A9C3D}"/>
              </a:ext>
            </a:extLst>
          </p:cNvPr>
          <p:cNvSpPr txBox="1"/>
          <p:nvPr/>
        </p:nvSpPr>
        <p:spPr>
          <a:xfrm>
            <a:off x="2773801" y="2272893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6340DD87-1D02-F23F-28C3-4948BFC4F7C4}"/>
              </a:ext>
            </a:extLst>
          </p:cNvPr>
          <p:cNvSpPr txBox="1"/>
          <p:nvPr/>
        </p:nvSpPr>
        <p:spPr>
          <a:xfrm>
            <a:off x="400433" y="2539425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D84297B3-6420-75B6-C530-99681D022C1F}"/>
              </a:ext>
            </a:extLst>
          </p:cNvPr>
          <p:cNvSpPr txBox="1"/>
          <p:nvPr/>
        </p:nvSpPr>
        <p:spPr>
          <a:xfrm>
            <a:off x="4114800" y="3078325"/>
            <a:ext cx="196903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17 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PHẠM DUYÊN 12 - 9Slide.vn">
            <a:extLst>
              <a:ext uri="{FF2B5EF4-FFF2-40B4-BE49-F238E27FC236}">
                <a16:creationId xmlns:a16="http://schemas.microsoft.com/office/drawing/2014/main" id="{6BC0698E-0EF4-2853-92AD-A8232E99FCF4}"/>
              </a:ext>
            </a:extLst>
          </p:cNvPr>
          <p:cNvSpPr txBox="1"/>
          <p:nvPr/>
        </p:nvSpPr>
        <p:spPr>
          <a:xfrm>
            <a:off x="4330061" y="3787302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7E9305A8-7BBC-9A0B-C13A-D213B2312F40}"/>
              </a:ext>
            </a:extLst>
          </p:cNvPr>
          <p:cNvSpPr txBox="1"/>
          <p:nvPr/>
        </p:nvSpPr>
        <p:spPr>
          <a:xfrm>
            <a:off x="7037024" y="3087469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19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0885F263-77D1-0453-C4FC-9457439010CC}"/>
              </a:ext>
            </a:extLst>
          </p:cNvPr>
          <p:cNvSpPr txBox="1"/>
          <p:nvPr/>
        </p:nvSpPr>
        <p:spPr>
          <a:xfrm>
            <a:off x="7005810" y="3810000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PHẠM DUYÊN 12 - 9Slide.vn">
            <a:extLst>
              <a:ext uri="{FF2B5EF4-FFF2-40B4-BE49-F238E27FC236}">
                <a16:creationId xmlns:a16="http://schemas.microsoft.com/office/drawing/2014/main" id="{8257222A-5F81-697D-1155-1F69D177F0EA}"/>
              </a:ext>
            </a:extLst>
          </p:cNvPr>
          <p:cNvSpPr txBox="1"/>
          <p:nvPr/>
        </p:nvSpPr>
        <p:spPr>
          <a:xfrm>
            <a:off x="9563218" y="3090231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EFEECF2D-DF34-122F-D068-1649E8836491}"/>
              </a:ext>
            </a:extLst>
          </p:cNvPr>
          <p:cNvSpPr txBox="1"/>
          <p:nvPr/>
        </p:nvSpPr>
        <p:spPr>
          <a:xfrm>
            <a:off x="9554955" y="3824586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1E5EB6ED-7C95-2515-66FA-5D8A47D23777}"/>
              </a:ext>
            </a:extLst>
          </p:cNvPr>
          <p:cNvSpPr txBox="1"/>
          <p:nvPr/>
        </p:nvSpPr>
        <p:spPr>
          <a:xfrm>
            <a:off x="400433" y="4533557"/>
            <a:ext cx="11184161" cy="11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pPr>
              <a:lnSpc>
                <a:spcPct val="105000"/>
              </a:lnSpc>
            </a:pPr>
            <a:r>
              <a:rPr lang="vi-VN" sz="3400" spc="-60" dirty="0">
                <a:solidFill>
                  <a:schemeClr val="tx1"/>
                </a:solidFill>
                <a:latin typeface="+mn-lt"/>
              </a:rPr>
              <a:t>b) Dựa vào bảng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trên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hãy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biết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ngày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nào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 có nhiệt độ xuống dưới 10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C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836085CF-981F-E059-8FC3-DB1E600750F2}"/>
              </a:ext>
            </a:extLst>
          </p:cNvPr>
          <p:cNvSpPr/>
          <p:nvPr/>
        </p:nvSpPr>
        <p:spPr>
          <a:xfrm>
            <a:off x="9089021" y="3812647"/>
            <a:ext cx="2495573" cy="646330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D0"/>
              </a:solidFill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CCF27F97-F6F9-771D-D2C6-8FF88E0ED5A7}"/>
              </a:ext>
            </a:extLst>
          </p:cNvPr>
          <p:cNvSpPr/>
          <p:nvPr/>
        </p:nvSpPr>
        <p:spPr>
          <a:xfrm>
            <a:off x="1737700" y="5696319"/>
            <a:ext cx="8547606" cy="603456"/>
          </a:xfrm>
          <a:prstGeom prst="roundRect">
            <a:avLst>
              <a:gd name="adj" fmla="val 6103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858E456A-BAD8-BB1E-3824-B339D0D3EA9C}"/>
              </a:ext>
            </a:extLst>
          </p:cNvPr>
          <p:cNvSpPr txBox="1"/>
          <p:nvPr/>
        </p:nvSpPr>
        <p:spPr>
          <a:xfrm>
            <a:off x="1737700" y="5725073"/>
            <a:ext cx="866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spc="-60" dirty="0">
                <a:solidFill>
                  <a:schemeClr val="accent5">
                    <a:lumMod val="75000"/>
                  </a:schemeClr>
                </a:solidFill>
              </a:rPr>
              <a:t>Ngày thứ 3 có nhiệt độ xuống dưới 10</a:t>
            </a:r>
            <a:r>
              <a:rPr lang="en-US" sz="3600" spc="-6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baseline="30000" dirty="0">
                <a:solidFill>
                  <a:schemeClr val="accent5">
                    <a:lumMod val="75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Arial" panose="020B0604020202020204" pitchFamily="34" charset="0"/>
              </a:rPr>
              <a:t>º</a:t>
            </a:r>
            <a:r>
              <a:rPr lang="vi-VN" sz="3600" spc="-60" dirty="0">
                <a:solidFill>
                  <a:schemeClr val="accent5">
                    <a:lumMod val="75000"/>
                  </a:schemeClr>
                </a:solidFill>
              </a:rPr>
              <a:t>C .</a:t>
            </a:r>
          </a:p>
        </p:txBody>
      </p:sp>
    </p:spTree>
    <p:extLst>
      <p:ext uri="{BB962C8B-B14F-4D97-AF65-F5344CB8AC3E}">
        <p14:creationId xmlns:p14="http://schemas.microsoft.com/office/powerpoint/2010/main" val="352492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/>
      <p:bldP spid="27" grpId="0" animBg="1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30B67DB-5387-EA57-7E2B-7E53158F0F56}"/>
              </a:ext>
            </a:extLst>
          </p:cNvPr>
          <p:cNvGrpSpPr/>
          <p:nvPr/>
        </p:nvGrpSpPr>
        <p:grpSpPr>
          <a:xfrm>
            <a:off x="52696" y="17495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25EE4F-C9DE-C1FF-5DA8-11EE33319C4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0610F01-CBAB-FC9C-EDBD-47041C793F6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896AEA3-EEBC-A679-2813-D8F7E1C76BA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B748D-61E6-DE5D-D33A-60D13C9021F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85011072-6D3C-FF27-B72B-B19E11CA080C}"/>
              </a:ext>
            </a:extLst>
          </p:cNvPr>
          <p:cNvSpPr txBox="1"/>
          <p:nvPr/>
        </p:nvSpPr>
        <p:spPr>
          <a:xfrm>
            <a:off x="503920" y="3657600"/>
            <a:ext cx="11286882" cy="294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226E74"/>
                </a:solidFill>
                <a:latin typeface="+mn-lt"/>
              </a:rPr>
              <a:t>b) Dựa vào bảng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số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liệu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trên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,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trả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lời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câu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hỏi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:</a:t>
            </a:r>
          </a:p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Lớp nào có nhiều hơn 30 học sinh?</a:t>
            </a:r>
          </a:p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Lớp nào có nhiều học sinh nữ nhất? Lớp nào có ít học sinh nữ nhất?</a:t>
            </a:r>
          </a:p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Những lớp nào có số học sinh nam bằng nhau?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AD3E8-25B1-2925-ACBD-1CB1F52E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7" y="1456723"/>
            <a:ext cx="11576645" cy="2157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CD1482-8491-4211-3345-4511BEC099D1}"/>
              </a:ext>
            </a:extLst>
          </p:cNvPr>
          <p:cNvSpPr txBox="1"/>
          <p:nvPr/>
        </p:nvSpPr>
        <p:spPr>
          <a:xfrm>
            <a:off x="747005" y="197184"/>
            <a:ext cx="11043797" cy="126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vi-VN" sz="3600" spc="-153" dirty="0">
                <a:ea typeface="Arial-Rounded" panose="020B0500000000000000" pitchFamily="34" charset="0"/>
                <a:cs typeface="Arial-Rounded" panose="020B0500000000000000" pitchFamily="34" charset="0"/>
              </a:rPr>
              <a:t>a) Hoàn thành bảng số liệu về số học sinh khối lớp 3 tại </a:t>
            </a:r>
            <a:r>
              <a:rPr lang="en-US" sz="3600" spc="-153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spc="-153" dirty="0">
                <a:ea typeface="Arial-Rounded" panose="020B0500000000000000" pitchFamily="34" charset="0"/>
                <a:cs typeface="Arial-Rounded" panose="020B0500000000000000" pitchFamily="34" charset="0"/>
              </a:rPr>
              <a:t>một trường tiểu học.</a:t>
            </a:r>
            <a:endParaRPr lang="en-US" sz="3600" spc="-153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DC4236-A0B6-46E0-31E7-F02C4915DB7D}"/>
              </a:ext>
            </a:extLst>
          </p:cNvPr>
          <p:cNvGrpSpPr/>
          <p:nvPr/>
        </p:nvGrpSpPr>
        <p:grpSpPr>
          <a:xfrm>
            <a:off x="4648200" y="2477869"/>
            <a:ext cx="1295400" cy="646331"/>
            <a:chOff x="4724400" y="2477869"/>
            <a:chExt cx="1295400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67C12C-267D-4B41-3E2E-2AEFB93FF359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AA7A47-EB55-6548-4152-A2692D2C1390}"/>
                </a:ext>
              </a:extLst>
            </p:cNvPr>
            <p:cNvSpPr/>
            <p:nvPr/>
          </p:nvSpPr>
          <p:spPr>
            <a:xfrm>
              <a:off x="5078590" y="2477869"/>
              <a:ext cx="58702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94BEB-DAB7-932D-8AE7-47C325E59A2D}"/>
              </a:ext>
            </a:extLst>
          </p:cNvPr>
          <p:cNvGrpSpPr/>
          <p:nvPr/>
        </p:nvGrpSpPr>
        <p:grpSpPr>
          <a:xfrm>
            <a:off x="7239000" y="2006025"/>
            <a:ext cx="1295400" cy="646331"/>
            <a:chOff x="4724400" y="2527156"/>
            <a:chExt cx="1295400" cy="6463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A3A14A-AE8E-FEA1-F6A6-97FAD518DAD7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CAE372-1859-5E6E-6786-F8310329808E}"/>
                </a:ext>
              </a:extLst>
            </p:cNvPr>
            <p:cNvSpPr/>
            <p:nvPr/>
          </p:nvSpPr>
          <p:spPr>
            <a:xfrm>
              <a:off x="5078590" y="2527156"/>
              <a:ext cx="58702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  <a:endPara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895FA5-076A-79EB-8942-8902F0E45074}"/>
              </a:ext>
            </a:extLst>
          </p:cNvPr>
          <p:cNvGrpSpPr/>
          <p:nvPr/>
        </p:nvGrpSpPr>
        <p:grpSpPr>
          <a:xfrm>
            <a:off x="9843102" y="3022652"/>
            <a:ext cx="1295400" cy="646331"/>
            <a:chOff x="4724400" y="2527156"/>
            <a:chExt cx="1295400" cy="6463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53CE80-9320-697D-8C27-4690F50AB4BC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E838AE-43F2-0477-60F4-A5F48149A8A0}"/>
                </a:ext>
              </a:extLst>
            </p:cNvPr>
            <p:cNvSpPr/>
            <p:nvPr/>
          </p:nvSpPr>
          <p:spPr>
            <a:xfrm>
              <a:off x="5085803" y="2527156"/>
              <a:ext cx="57259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31</a:t>
              </a:r>
              <a:endPara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6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C6118D4B-27BE-6479-F867-9A3B2801A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76" y="5199326"/>
            <a:ext cx="3111654" cy="1658674"/>
          </a:xfrm>
          <a:prstGeom prst="roundRect">
            <a:avLst>
              <a:gd name="adj" fmla="val 10099"/>
            </a:avLst>
          </a:prstGeom>
          <a:effectLst>
            <a:softEdge rad="63500"/>
          </a:effectLst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30B67DB-5387-EA57-7E2B-7E53158F0F56}"/>
              </a:ext>
            </a:extLst>
          </p:cNvPr>
          <p:cNvGrpSpPr/>
          <p:nvPr/>
        </p:nvGrpSpPr>
        <p:grpSpPr>
          <a:xfrm>
            <a:off x="437828" y="11428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25EE4F-C9DE-C1FF-5DA8-11EE33319C4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0610F01-CBAB-FC9C-EDBD-47041C793F6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896AEA3-EEBC-A679-2813-D8F7E1C76BA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B748D-61E6-DE5D-D33A-60D13C9021F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85011072-6D3C-FF27-B72B-B19E11CA080C}"/>
              </a:ext>
            </a:extLst>
          </p:cNvPr>
          <p:cNvSpPr txBox="1"/>
          <p:nvPr/>
        </p:nvSpPr>
        <p:spPr>
          <a:xfrm>
            <a:off x="441846" y="2472949"/>
            <a:ext cx="11184161" cy="294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226E74"/>
                </a:solidFill>
              </a:rPr>
              <a:t>b) Dựa vào bảng </a:t>
            </a:r>
            <a:r>
              <a:rPr lang="en-US" sz="3600" spc="0" dirty="0" err="1">
                <a:solidFill>
                  <a:srgbClr val="226E74"/>
                </a:solidFill>
              </a:rPr>
              <a:t>số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liệu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trên</a:t>
            </a:r>
            <a:r>
              <a:rPr lang="en-US" sz="3600" spc="0" dirty="0">
                <a:solidFill>
                  <a:srgbClr val="226E74"/>
                </a:solidFill>
              </a:rPr>
              <a:t>, </a:t>
            </a:r>
            <a:r>
              <a:rPr lang="en-US" sz="3600" spc="0" dirty="0" err="1">
                <a:solidFill>
                  <a:srgbClr val="226E74"/>
                </a:solidFill>
              </a:rPr>
              <a:t>trả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lời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câu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hỏi</a:t>
            </a:r>
            <a:r>
              <a:rPr lang="en-US" sz="3600" spc="0" dirty="0">
                <a:solidFill>
                  <a:srgbClr val="226E74"/>
                </a:solidFill>
              </a:rPr>
              <a:t>:</a:t>
            </a:r>
          </a:p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chemeClr val="tx1"/>
                </a:solidFill>
                <a:latin typeface="+mn-lt"/>
              </a:rPr>
              <a:t>- Lớp nào có nhiều hơn 30 học sinh?</a:t>
            </a:r>
          </a:p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Lớp nào có nhiều học sinh nữ nhất? Lớp nào có ít học sinh nữ nhất?</a:t>
            </a:r>
          </a:p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Những lớp nào có số học sinh nam bằng nhau?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E5A28-7806-0321-BAE4-BDFE81E4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77" y="263149"/>
            <a:ext cx="11576645" cy="21573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A04A94-4C9E-5A85-CA68-3068F2C4E6FC}"/>
              </a:ext>
            </a:extLst>
          </p:cNvPr>
          <p:cNvGrpSpPr/>
          <p:nvPr/>
        </p:nvGrpSpPr>
        <p:grpSpPr>
          <a:xfrm>
            <a:off x="7239000" y="812451"/>
            <a:ext cx="1295400" cy="584775"/>
            <a:chOff x="4724400" y="2527156"/>
            <a:chExt cx="1295400" cy="5847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B2578F-27E5-9363-140C-49D80A650582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4894D-B10B-469A-BC3F-6D4FE247F3A6}"/>
                </a:ext>
              </a:extLst>
            </p:cNvPr>
            <p:cNvSpPr/>
            <p:nvPr/>
          </p:nvSpPr>
          <p:spPr>
            <a:xfrm>
              <a:off x="5101032" y="2527156"/>
              <a:ext cx="5421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  <a:endParaRPr lang="en-US" sz="32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728869-7FCC-2F40-94B7-F18428121C84}"/>
              </a:ext>
            </a:extLst>
          </p:cNvPr>
          <p:cNvGrpSpPr/>
          <p:nvPr/>
        </p:nvGrpSpPr>
        <p:grpSpPr>
          <a:xfrm>
            <a:off x="9843102" y="1829078"/>
            <a:ext cx="1295400" cy="584775"/>
            <a:chOff x="4724400" y="2527156"/>
            <a:chExt cx="1295400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CDB6C8-4E74-C689-D182-78786FF29DA1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272FEF-EF59-3C42-5AE3-E18444A578D8}"/>
                </a:ext>
              </a:extLst>
            </p:cNvPr>
            <p:cNvSpPr/>
            <p:nvPr/>
          </p:nvSpPr>
          <p:spPr>
            <a:xfrm>
              <a:off x="5107444" y="2527156"/>
              <a:ext cx="52931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31</a:t>
              </a:r>
              <a:endParaRPr lang="en-US" sz="32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F5AA42-7FAE-9CE3-550A-04D18AAB65DA}"/>
              </a:ext>
            </a:extLst>
          </p:cNvPr>
          <p:cNvGrpSpPr/>
          <p:nvPr/>
        </p:nvGrpSpPr>
        <p:grpSpPr>
          <a:xfrm>
            <a:off x="4647868" y="1283343"/>
            <a:ext cx="1295400" cy="584775"/>
            <a:chOff x="4724400" y="2477869"/>
            <a:chExt cx="1295400" cy="5847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433055-7AB3-8DBC-EFF7-D8AE09351920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3C9BAA-E571-9E6D-30C7-944FC1D37EE9}"/>
                </a:ext>
              </a:extLst>
            </p:cNvPr>
            <p:cNvSpPr/>
            <p:nvPr/>
          </p:nvSpPr>
          <p:spPr>
            <a:xfrm>
              <a:off x="5101032" y="2477869"/>
              <a:ext cx="5421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D4B06AD0-177F-7C68-46A9-4A20442C95DD}"/>
              </a:ext>
            </a:extLst>
          </p:cNvPr>
          <p:cNvSpPr/>
          <p:nvPr/>
        </p:nvSpPr>
        <p:spPr>
          <a:xfrm>
            <a:off x="306555" y="1813609"/>
            <a:ext cx="11576645" cy="596265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BC2EDD-8C8F-D444-EA12-E093F809BF36}"/>
              </a:ext>
            </a:extLst>
          </p:cNvPr>
          <p:cNvSpPr txBox="1"/>
          <p:nvPr/>
        </p:nvSpPr>
        <p:spPr>
          <a:xfrm>
            <a:off x="445922" y="3075947"/>
            <a:ext cx="9231478" cy="63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- Lớp 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3B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và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3C </a:t>
            </a: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có nhiều hơn 30 học sinh?</a:t>
            </a: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F159091F-38C2-5AA5-1A32-7FF94E6B597A}"/>
              </a:ext>
            </a:extLst>
          </p:cNvPr>
          <p:cNvSpPr/>
          <p:nvPr/>
        </p:nvSpPr>
        <p:spPr>
          <a:xfrm>
            <a:off x="305433" y="1343284"/>
            <a:ext cx="11576645" cy="596265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BFB82-22B3-7FC6-CD6A-67B116C1E80C}"/>
              </a:ext>
            </a:extLst>
          </p:cNvPr>
          <p:cNvSpPr txBox="1"/>
          <p:nvPr/>
        </p:nvSpPr>
        <p:spPr>
          <a:xfrm>
            <a:off x="445922" y="3657600"/>
            <a:ext cx="11300156" cy="12137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FF0000"/>
                </a:solidFill>
                <a:latin typeface="+mn-lt"/>
              </a:rPr>
              <a:t>-</a:t>
            </a: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latin typeface="+mn-lt"/>
              </a:rPr>
              <a:t>Lớp 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3B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nhiều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học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sinh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nữ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nhất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Lớp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3C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ít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học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 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sinh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nữ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nhất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.</a:t>
            </a:r>
            <a:endParaRPr lang="vi-VN" sz="3600" b="1" spc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PHẠM DUYÊN 5 - 9Slide.vn">
            <a:extLst>
              <a:ext uri="{FF2B5EF4-FFF2-40B4-BE49-F238E27FC236}">
                <a16:creationId xmlns:a16="http://schemas.microsoft.com/office/drawing/2014/main" id="{A29DDC4C-DBC8-C1DB-E82C-DD038423C735}"/>
              </a:ext>
            </a:extLst>
          </p:cNvPr>
          <p:cNvSpPr/>
          <p:nvPr/>
        </p:nvSpPr>
        <p:spPr>
          <a:xfrm>
            <a:off x="305433" y="820810"/>
            <a:ext cx="11576645" cy="596265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7C0D10-3BE0-10D7-5851-3D50E97CC5AA}"/>
              </a:ext>
            </a:extLst>
          </p:cNvPr>
          <p:cNvSpPr txBox="1"/>
          <p:nvPr/>
        </p:nvSpPr>
        <p:spPr>
          <a:xfrm>
            <a:off x="445921" y="4757817"/>
            <a:ext cx="10309535" cy="63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- Lớp 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3A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và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3B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có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số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học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sinh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nam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bằng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nhau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.</a:t>
            </a:r>
            <a:endParaRPr lang="vi-VN" sz="3600" b="1" spc="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196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2403</TotalTime>
  <Words>568</Words>
  <Application>Microsoft Office PowerPoint</Application>
  <PresentationFormat>Widescreen</PresentationFormat>
  <Paragraphs>94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Arial-Rounded</vt:lpstr>
      <vt:lpstr>Calibri</vt:lpstr>
      <vt:lpstr>#9Slide03 Ralewayv4020 Black</vt:lpstr>
      <vt:lpstr>#9Slide03 Sofia Pro Soft Bold</vt:lpstr>
      <vt:lpstr>#9Slide03 Sofia Pro Soft</vt:lpstr>
      <vt:lpstr>Arial</vt:lpstr>
      <vt:lpstr>#9Slide04 Taviraj ExtraBold</vt:lpstr>
      <vt:lpstr>Cambria</vt:lpstr>
      <vt:lpstr>#9Slide03 IcielPanton Black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1061</cp:revision>
  <dcterms:created xsi:type="dcterms:W3CDTF">2021-11-18T08:18:08Z</dcterms:created>
  <dcterms:modified xsi:type="dcterms:W3CDTF">2024-04-25T07:53:53Z</dcterms:modified>
  <cp:category>9Slide.vn</cp:category>
</cp:coreProperties>
</file>