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8288000" cy="10287000"/>
  <p:notesSz cx="6858000" cy="9144000"/>
  <p:embeddedFontLst>
    <p:embeddedFont>
      <p:font typeface="Calibri (MS) Bold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9DE"/>
    <a:srgbClr val="846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12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562600" y="-1028700"/>
            <a:ext cx="25089575" cy="1619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0.svg"/><Relationship Id="rId7" Type="http://schemas.openxmlformats.org/officeDocument/2006/relationships/image" Target="../media/image1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sv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8.sv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4.png"/><Relationship Id="rId5" Type="http://schemas.openxmlformats.org/officeDocument/2006/relationships/image" Target="../media/image20.svg"/><Relationship Id="rId10" Type="http://schemas.openxmlformats.org/officeDocument/2006/relationships/image" Target="../media/image6.svg"/><Relationship Id="rId4" Type="http://schemas.openxmlformats.org/officeDocument/2006/relationships/image" Target="../media/image19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8.sv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6.png"/><Relationship Id="rId5" Type="http://schemas.openxmlformats.org/officeDocument/2006/relationships/image" Target="../media/image20.svg"/><Relationship Id="rId10" Type="http://schemas.openxmlformats.org/officeDocument/2006/relationships/image" Target="../media/image6.svg"/><Relationship Id="rId4" Type="http://schemas.openxmlformats.org/officeDocument/2006/relationships/image" Target="../media/image19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189862" y="6653003"/>
            <a:ext cx="6069438" cy="3973190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142341" y="7007895"/>
            <a:ext cx="6342082" cy="3778690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822428" y="82190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9" name="Freeform 9"/>
          <p:cNvSpPr/>
          <p:nvPr/>
        </p:nvSpPr>
        <p:spPr>
          <a:xfrm rot="-726169">
            <a:off x="9607892" y="-46235"/>
            <a:ext cx="1393004" cy="1950206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6"/>
                </a:lnTo>
                <a:lnTo>
                  <a:pt x="0" y="19502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0" name="Freeform 10"/>
          <p:cNvSpPr/>
          <p:nvPr/>
        </p:nvSpPr>
        <p:spPr>
          <a:xfrm rot="-2355099">
            <a:off x="12014846" y="781807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3"/>
                </a:lnTo>
                <a:lnTo>
                  <a:pt x="0" y="12367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2920782">
            <a:off x="13411610" y="2114149"/>
            <a:ext cx="623215" cy="872500"/>
          </a:xfrm>
          <a:custGeom>
            <a:avLst/>
            <a:gdLst/>
            <a:ahLst/>
            <a:cxnLst/>
            <a:rect l="l" t="t" r="r" b="b"/>
            <a:pathLst>
              <a:path w="623215" h="872500">
                <a:moveTo>
                  <a:pt x="0" y="0"/>
                </a:moveTo>
                <a:lnTo>
                  <a:pt x="623215" y="0"/>
                </a:lnTo>
                <a:lnTo>
                  <a:pt x="623215" y="872501"/>
                </a:lnTo>
                <a:lnTo>
                  <a:pt x="0" y="872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316621"/>
            <a:ext cx="4561281" cy="342342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15865498" y="1022756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421040" y="5391807"/>
            <a:ext cx="3075337" cy="4824058"/>
          </a:xfrm>
          <a:custGeom>
            <a:avLst/>
            <a:gdLst/>
            <a:ahLst/>
            <a:cxnLst/>
            <a:rect l="l" t="t" r="r" b="b"/>
            <a:pathLst>
              <a:path w="3075337" h="4824058">
                <a:moveTo>
                  <a:pt x="0" y="0"/>
                </a:moveTo>
                <a:lnTo>
                  <a:pt x="3075337" y="0"/>
                </a:lnTo>
                <a:lnTo>
                  <a:pt x="3075337" y="4824058"/>
                </a:lnTo>
                <a:lnTo>
                  <a:pt x="0" y="48240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701477" y="5391807"/>
            <a:ext cx="2719563" cy="4824058"/>
          </a:xfrm>
          <a:custGeom>
            <a:avLst/>
            <a:gdLst/>
            <a:ahLst/>
            <a:cxnLst/>
            <a:rect l="l" t="t" r="r" b="b"/>
            <a:pathLst>
              <a:path w="2719563" h="4824058">
                <a:moveTo>
                  <a:pt x="0" y="0"/>
                </a:moveTo>
                <a:lnTo>
                  <a:pt x="2719563" y="0"/>
                </a:lnTo>
                <a:lnTo>
                  <a:pt x="2719563" y="4824058"/>
                </a:lnTo>
                <a:lnTo>
                  <a:pt x="0" y="48240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733149" y="2997315"/>
            <a:ext cx="4932091" cy="66208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85167" y="1392536"/>
            <a:ext cx="8986283" cy="50966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6417" y="216410"/>
            <a:ext cx="8870449" cy="19265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841" y="1401633"/>
            <a:ext cx="2316681" cy="23166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99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09999" y="2187812"/>
            <a:ext cx="19707998" cy="7428644"/>
            <a:chOff x="0" y="0"/>
            <a:chExt cx="5190584" cy="19565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0584" cy="1956515"/>
            </a:xfrm>
            <a:custGeom>
              <a:avLst/>
              <a:gdLst/>
              <a:ahLst/>
              <a:cxnLst/>
              <a:rect l="l" t="t" r="r" b="b"/>
              <a:pathLst>
                <a:path w="5190584" h="1956515">
                  <a:moveTo>
                    <a:pt x="20034" y="0"/>
                  </a:moveTo>
                  <a:lnTo>
                    <a:pt x="5170550" y="0"/>
                  </a:lnTo>
                  <a:cubicBezTo>
                    <a:pt x="5175863" y="0"/>
                    <a:pt x="5180959" y="2111"/>
                    <a:pt x="5184716" y="5868"/>
                  </a:cubicBezTo>
                  <a:cubicBezTo>
                    <a:pt x="5188473" y="9625"/>
                    <a:pt x="5190584" y="14721"/>
                    <a:pt x="5190584" y="20034"/>
                  </a:cubicBezTo>
                  <a:lnTo>
                    <a:pt x="5190584" y="1936481"/>
                  </a:lnTo>
                  <a:cubicBezTo>
                    <a:pt x="5190584" y="1941794"/>
                    <a:pt x="5188473" y="1946890"/>
                    <a:pt x="5184716" y="1950647"/>
                  </a:cubicBezTo>
                  <a:cubicBezTo>
                    <a:pt x="5180959" y="1954405"/>
                    <a:pt x="5175863" y="1956515"/>
                    <a:pt x="5170550" y="1956515"/>
                  </a:cubicBezTo>
                  <a:lnTo>
                    <a:pt x="20034" y="1956515"/>
                  </a:lnTo>
                  <a:cubicBezTo>
                    <a:pt x="14721" y="1956515"/>
                    <a:pt x="9625" y="1954405"/>
                    <a:pt x="5868" y="1950647"/>
                  </a:cubicBezTo>
                  <a:cubicBezTo>
                    <a:pt x="2111" y="1946890"/>
                    <a:pt x="0" y="1941794"/>
                    <a:pt x="0" y="1936481"/>
                  </a:cubicBezTo>
                  <a:lnTo>
                    <a:pt x="0" y="20034"/>
                  </a:lnTo>
                  <a:cubicBezTo>
                    <a:pt x="0" y="14721"/>
                    <a:pt x="2111" y="9625"/>
                    <a:pt x="5868" y="5868"/>
                  </a:cubicBezTo>
                  <a:cubicBezTo>
                    <a:pt x="9625" y="2111"/>
                    <a:pt x="14721" y="0"/>
                    <a:pt x="20034" y="0"/>
                  </a:cubicBezTo>
                  <a:close/>
                </a:path>
              </a:pathLst>
            </a:custGeom>
            <a:solidFill>
              <a:srgbClr val="FCF5E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190584" cy="2004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321749" y="5002292"/>
            <a:ext cx="11275084" cy="3492512"/>
          </a:xfrm>
          <a:custGeom>
            <a:avLst/>
            <a:gdLst/>
            <a:ahLst/>
            <a:cxnLst/>
            <a:rect l="l" t="t" r="r" b="b"/>
            <a:pathLst>
              <a:path w="11275084" h="3492512">
                <a:moveTo>
                  <a:pt x="0" y="0"/>
                </a:moveTo>
                <a:lnTo>
                  <a:pt x="11275084" y="0"/>
                </a:lnTo>
                <a:lnTo>
                  <a:pt x="11275084" y="3492512"/>
                </a:lnTo>
                <a:lnTo>
                  <a:pt x="0" y="3492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8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5169" y="1587502"/>
            <a:ext cx="17848244" cy="1889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Lập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kế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hoạch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thực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hiện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hoạt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động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đền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ơn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đáp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nghĩa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và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giáo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dục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truyền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thống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ở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địa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phương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3437" y="3377922"/>
            <a:ext cx="17669732" cy="153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999" dirty="0">
                <a:solidFill>
                  <a:srgbClr val="000000"/>
                </a:solidFill>
                <a:latin typeface="Calibri (MS) Bold"/>
              </a:rPr>
              <a:t>-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Đề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xuất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các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hoạt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đền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ơn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đáp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nghĩa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và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giáo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dục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truyền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thống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ở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địa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phương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cùng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cộng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đồng</a:t>
            </a:r>
            <a:endParaRPr lang="en-US" sz="4999" dirty="0">
              <a:solidFill>
                <a:srgbClr val="000000"/>
              </a:solidFill>
              <a:latin typeface="Calibri (MS)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06873" y="8532904"/>
            <a:ext cx="17478826" cy="958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 dirty="0">
                <a:solidFill>
                  <a:srgbClr val="000000"/>
                </a:solidFill>
                <a:latin typeface="Calibri (MS) Bold"/>
              </a:rPr>
              <a:t>-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Lựa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chọn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một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hoạt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để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lập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kế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hoạch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cụ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thể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714" y="-277673"/>
            <a:ext cx="1804572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984099" y="1831792"/>
            <a:ext cx="16230600" cy="0"/>
          </a:xfrm>
          <a:prstGeom prst="line">
            <a:avLst/>
          </a:prstGeom>
          <a:ln w="76200" cap="rnd">
            <a:solidFill>
              <a:srgbClr val="5B4A3B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-823146">
            <a:off x="16655491" y="156692"/>
            <a:ext cx="3265018" cy="3385717"/>
          </a:xfrm>
          <a:custGeom>
            <a:avLst/>
            <a:gdLst/>
            <a:ahLst/>
            <a:cxnLst/>
            <a:rect l="l" t="t" r="r" b="b"/>
            <a:pathLst>
              <a:path w="3265018" h="3385717">
                <a:moveTo>
                  <a:pt x="0" y="0"/>
                </a:moveTo>
                <a:lnTo>
                  <a:pt x="3265018" y="0"/>
                </a:lnTo>
                <a:lnTo>
                  <a:pt x="3265018" y="3385718"/>
                </a:lnTo>
                <a:lnTo>
                  <a:pt x="0" y="338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0939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57917" y="605359"/>
            <a:ext cx="2368293" cy="2670320"/>
            <a:chOff x="0" y="0"/>
            <a:chExt cx="3157724" cy="3560426"/>
          </a:xfrm>
        </p:grpSpPr>
        <p:sp>
          <p:nvSpPr>
            <p:cNvPr id="9" name="Freeform 9"/>
            <p:cNvSpPr/>
            <p:nvPr/>
          </p:nvSpPr>
          <p:spPr>
            <a:xfrm>
              <a:off x="1595944" y="1289490"/>
              <a:ext cx="1561780" cy="1677065"/>
            </a:xfrm>
            <a:custGeom>
              <a:avLst/>
              <a:gdLst/>
              <a:ahLst/>
              <a:cxnLst/>
              <a:rect l="l" t="t" r="r" b="b"/>
              <a:pathLst>
                <a:path w="1561780" h="1677065">
                  <a:moveTo>
                    <a:pt x="0" y="0"/>
                  </a:moveTo>
                  <a:lnTo>
                    <a:pt x="1561780" y="0"/>
                  </a:lnTo>
                  <a:lnTo>
                    <a:pt x="1561780" y="1677065"/>
                  </a:lnTo>
                  <a:lnTo>
                    <a:pt x="0" y="1677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894794" y="0"/>
              <a:ext cx="894794" cy="1379624"/>
            </a:xfrm>
            <a:custGeom>
              <a:avLst/>
              <a:gdLst/>
              <a:ahLst/>
              <a:cxnLst/>
              <a:rect l="l" t="t" r="r" b="b"/>
              <a:pathLst>
                <a:path w="894794" h="1379624">
                  <a:moveTo>
                    <a:pt x="0" y="0"/>
                  </a:moveTo>
                  <a:lnTo>
                    <a:pt x="894794" y="0"/>
                  </a:lnTo>
                  <a:lnTo>
                    <a:pt x="894794" y="1379624"/>
                  </a:lnTo>
                  <a:lnTo>
                    <a:pt x="0" y="1379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2180802"/>
              <a:ext cx="894794" cy="1379624"/>
            </a:xfrm>
            <a:custGeom>
              <a:avLst/>
              <a:gdLst/>
              <a:ahLst/>
              <a:cxnLst/>
              <a:rect l="l" t="t" r="r" b="b"/>
              <a:pathLst>
                <a:path w="894794" h="1379624">
                  <a:moveTo>
                    <a:pt x="0" y="0"/>
                  </a:moveTo>
                  <a:lnTo>
                    <a:pt x="894794" y="0"/>
                  </a:lnTo>
                  <a:lnTo>
                    <a:pt x="894794" y="1379624"/>
                  </a:lnTo>
                  <a:lnTo>
                    <a:pt x="0" y="1379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5088752" y="811979"/>
            <a:ext cx="1671885" cy="2463700"/>
            <a:chOff x="0" y="0"/>
            <a:chExt cx="2229180" cy="3284933"/>
          </a:xfrm>
        </p:grpSpPr>
        <p:sp>
          <p:nvSpPr>
            <p:cNvPr id="13" name="Freeform 13"/>
            <p:cNvSpPr/>
            <p:nvPr/>
          </p:nvSpPr>
          <p:spPr>
            <a:xfrm>
              <a:off x="1403166" y="1887891"/>
              <a:ext cx="826014" cy="1397041"/>
            </a:xfrm>
            <a:custGeom>
              <a:avLst/>
              <a:gdLst/>
              <a:ahLst/>
              <a:cxnLst/>
              <a:rect l="l" t="t" r="r" b="b"/>
              <a:pathLst>
                <a:path w="826014" h="1397041">
                  <a:moveTo>
                    <a:pt x="0" y="0"/>
                  </a:moveTo>
                  <a:lnTo>
                    <a:pt x="826014" y="0"/>
                  </a:lnTo>
                  <a:lnTo>
                    <a:pt x="826014" y="1397042"/>
                  </a:lnTo>
                  <a:lnTo>
                    <a:pt x="0" y="1397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1523224" cy="1635663"/>
            </a:xfrm>
            <a:custGeom>
              <a:avLst/>
              <a:gdLst/>
              <a:ahLst/>
              <a:cxnLst/>
              <a:rect l="l" t="t" r="r" b="b"/>
              <a:pathLst>
                <a:path w="1523224" h="1635663">
                  <a:moveTo>
                    <a:pt x="0" y="0"/>
                  </a:moveTo>
                  <a:lnTo>
                    <a:pt x="1523224" y="0"/>
                  </a:lnTo>
                  <a:lnTo>
                    <a:pt x="1523224" y="1635663"/>
                  </a:lnTo>
                  <a:lnTo>
                    <a:pt x="0" y="1635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 rot="-823146" flipH="1">
            <a:off x="-1386028" y="6562410"/>
            <a:ext cx="3265018" cy="3385717"/>
          </a:xfrm>
          <a:custGeom>
            <a:avLst/>
            <a:gdLst/>
            <a:ahLst/>
            <a:cxnLst/>
            <a:rect l="l" t="t" r="r" b="b"/>
            <a:pathLst>
              <a:path w="3265018" h="3385717">
                <a:moveTo>
                  <a:pt x="3265018" y="0"/>
                </a:moveTo>
                <a:lnTo>
                  <a:pt x="0" y="0"/>
                </a:lnTo>
                <a:lnTo>
                  <a:pt x="0" y="3385718"/>
                </a:lnTo>
                <a:lnTo>
                  <a:pt x="3265018" y="3385718"/>
                </a:lnTo>
                <a:lnTo>
                  <a:pt x="32650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0939"/>
            </a:stretch>
          </a:blipFill>
        </p:spPr>
      </p:sp>
      <p:sp>
        <p:nvSpPr>
          <p:cNvPr id="16" name="AutoShape 16"/>
          <p:cNvSpPr/>
          <p:nvPr/>
        </p:nvSpPr>
        <p:spPr>
          <a:xfrm>
            <a:off x="1028700" y="9607044"/>
            <a:ext cx="16230600" cy="0"/>
          </a:xfrm>
          <a:prstGeom prst="line">
            <a:avLst/>
          </a:prstGeom>
          <a:ln w="76200" cap="rnd">
            <a:solidFill>
              <a:srgbClr val="5B4A3B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984099" y="1942557"/>
            <a:ext cx="0" cy="6722806"/>
          </a:xfrm>
          <a:prstGeom prst="line">
            <a:avLst/>
          </a:prstGeom>
          <a:ln w="76200" cap="rnd">
            <a:solidFill>
              <a:srgbClr val="5B4A3B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>
            <a:off x="17221200" y="2922338"/>
            <a:ext cx="0" cy="6722806"/>
          </a:xfrm>
          <a:prstGeom prst="line">
            <a:avLst/>
          </a:prstGeom>
          <a:ln w="76200" cap="rnd">
            <a:solidFill>
              <a:srgbClr val="5B4A3B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9" name="Freeform 19"/>
          <p:cNvSpPr/>
          <p:nvPr/>
        </p:nvSpPr>
        <p:spPr>
          <a:xfrm>
            <a:off x="2546198" y="1160040"/>
            <a:ext cx="13106401" cy="8179509"/>
          </a:xfrm>
          <a:custGeom>
            <a:avLst/>
            <a:gdLst/>
            <a:ahLst/>
            <a:cxnLst/>
            <a:rect l="l" t="t" r="r" b="b"/>
            <a:pathLst>
              <a:path w="11982130" h="6705384">
                <a:moveTo>
                  <a:pt x="0" y="0"/>
                </a:moveTo>
                <a:lnTo>
                  <a:pt x="11982130" y="0"/>
                </a:lnTo>
                <a:lnTo>
                  <a:pt x="11982130" y="6705384"/>
                </a:lnTo>
                <a:lnTo>
                  <a:pt x="0" y="67053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/>
            <a:stretch>
              <a:fillRect l="-2028" r="-3186" b="-3798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821700" y="1599674"/>
            <a:ext cx="3437600" cy="9026520"/>
          </a:xfrm>
          <a:custGeom>
            <a:avLst/>
            <a:gdLst/>
            <a:ahLst/>
            <a:cxnLst/>
            <a:rect l="l" t="t" r="r" b="b"/>
            <a:pathLst>
              <a:path w="3437600" h="9026520">
                <a:moveTo>
                  <a:pt x="0" y="0"/>
                </a:moveTo>
                <a:lnTo>
                  <a:pt x="3437600" y="0"/>
                </a:lnTo>
                <a:lnTo>
                  <a:pt x="3437600" y="9026519"/>
                </a:lnTo>
                <a:lnTo>
                  <a:pt x="0" y="90265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7280" y="7345682"/>
            <a:ext cx="3822233" cy="2502119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51499" y="3474663"/>
            <a:ext cx="9646368" cy="3780606"/>
            <a:chOff x="0" y="0"/>
            <a:chExt cx="3094115" cy="12126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94115" cy="1212646"/>
            </a:xfrm>
            <a:custGeom>
              <a:avLst/>
              <a:gdLst/>
              <a:ahLst/>
              <a:cxnLst/>
              <a:rect l="l" t="t" r="r" b="b"/>
              <a:pathLst>
                <a:path w="3094115" h="1212646">
                  <a:moveTo>
                    <a:pt x="59390" y="0"/>
                  </a:moveTo>
                  <a:lnTo>
                    <a:pt x="3034724" y="0"/>
                  </a:lnTo>
                  <a:cubicBezTo>
                    <a:pt x="3050476" y="0"/>
                    <a:pt x="3065582" y="6257"/>
                    <a:pt x="3076720" y="17395"/>
                  </a:cubicBezTo>
                  <a:cubicBezTo>
                    <a:pt x="3087858" y="28533"/>
                    <a:pt x="3094115" y="43639"/>
                    <a:pt x="3094115" y="59390"/>
                  </a:cubicBezTo>
                  <a:lnTo>
                    <a:pt x="3094115" y="1153255"/>
                  </a:lnTo>
                  <a:cubicBezTo>
                    <a:pt x="3094115" y="1169007"/>
                    <a:pt x="3087858" y="1184113"/>
                    <a:pt x="3076720" y="1195251"/>
                  </a:cubicBezTo>
                  <a:cubicBezTo>
                    <a:pt x="3065582" y="1206389"/>
                    <a:pt x="3050476" y="1212646"/>
                    <a:pt x="3034724" y="1212646"/>
                  </a:cubicBezTo>
                  <a:lnTo>
                    <a:pt x="59390" y="1212646"/>
                  </a:lnTo>
                  <a:cubicBezTo>
                    <a:pt x="26590" y="1212646"/>
                    <a:pt x="0" y="1186056"/>
                    <a:pt x="0" y="1153255"/>
                  </a:cubicBezTo>
                  <a:lnTo>
                    <a:pt x="0" y="59390"/>
                  </a:lnTo>
                  <a:cubicBezTo>
                    <a:pt x="0" y="43639"/>
                    <a:pt x="6257" y="28533"/>
                    <a:pt x="17395" y="17395"/>
                  </a:cubicBezTo>
                  <a:cubicBezTo>
                    <a:pt x="28533" y="6257"/>
                    <a:pt x="43639" y="0"/>
                    <a:pt x="59390" y="0"/>
                  </a:cubicBezTo>
                  <a:close/>
                </a:path>
              </a:pathLst>
            </a:custGeom>
            <a:solidFill>
              <a:srgbClr val="A8B54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3094115" cy="127932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/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Cùng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bạn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bè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,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người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thân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thực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hiện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kế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hoạch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đền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ơn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đáp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nghĩa</a:t>
              </a:r>
              <a:endParaRPr lang="en-US" sz="6600" dirty="0">
                <a:solidFill>
                  <a:srgbClr val="FFFFFF"/>
                </a:solidFill>
                <a:latin typeface="+mj-lt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1181389" y="2421681"/>
            <a:ext cx="6439662" cy="8229600"/>
          </a:xfrm>
          <a:custGeom>
            <a:avLst/>
            <a:gdLst/>
            <a:ahLst/>
            <a:cxnLst/>
            <a:rect l="l" t="t" r="r" b="b"/>
            <a:pathLst>
              <a:path w="6439662" h="8229600">
                <a:moveTo>
                  <a:pt x="0" y="0"/>
                </a:moveTo>
                <a:lnTo>
                  <a:pt x="6439662" y="0"/>
                </a:lnTo>
                <a:lnTo>
                  <a:pt x="64396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308" y="439199"/>
            <a:ext cx="8309568" cy="3529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239464" y="6006044"/>
            <a:ext cx="3736242" cy="3855409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23146">
            <a:off x="16664516" y="18828"/>
            <a:ext cx="2886688" cy="2993402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09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835701" y="5287157"/>
            <a:ext cx="3609540" cy="4842221"/>
          </a:xfrm>
          <a:custGeom>
            <a:avLst/>
            <a:gdLst/>
            <a:ahLst/>
            <a:cxnLst/>
            <a:rect l="l" t="t" r="r" b="b"/>
            <a:pathLst>
              <a:path w="3609540" h="4842221">
                <a:moveTo>
                  <a:pt x="0" y="0"/>
                </a:moveTo>
                <a:lnTo>
                  <a:pt x="3609540" y="0"/>
                </a:lnTo>
                <a:lnTo>
                  <a:pt x="3609540" y="4842221"/>
                </a:lnTo>
                <a:lnTo>
                  <a:pt x="0" y="4842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891178">
            <a:off x="710143" y="1507422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2" name="Freeform 12"/>
          <p:cNvSpPr/>
          <p:nvPr/>
        </p:nvSpPr>
        <p:spPr>
          <a:xfrm rot="2508821">
            <a:off x="2426956" y="689407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3" name="Freeform 13"/>
          <p:cNvSpPr/>
          <p:nvPr/>
        </p:nvSpPr>
        <p:spPr>
          <a:xfrm rot="9091394">
            <a:off x="14150804" y="-994023"/>
            <a:ext cx="2396390" cy="3595097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4760" r="-44673"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11530" y="391609"/>
            <a:ext cx="9525883" cy="5530533"/>
          </a:xfrm>
          <a:prstGeom prst="rect">
            <a:avLst/>
          </a:prstGeom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F106EF2-5412-A355-ACA9-A36F7A8E48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913303"/>
            <a:ext cx="9245600" cy="4692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99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09999" y="1845550"/>
            <a:ext cx="19707998" cy="7412750"/>
            <a:chOff x="0" y="0"/>
            <a:chExt cx="5190584" cy="19523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0584" cy="1952329"/>
            </a:xfrm>
            <a:custGeom>
              <a:avLst/>
              <a:gdLst/>
              <a:ahLst/>
              <a:cxnLst/>
              <a:rect l="l" t="t" r="r" b="b"/>
              <a:pathLst>
                <a:path w="5190584" h="1952329">
                  <a:moveTo>
                    <a:pt x="20034" y="0"/>
                  </a:moveTo>
                  <a:lnTo>
                    <a:pt x="5170550" y="0"/>
                  </a:lnTo>
                  <a:cubicBezTo>
                    <a:pt x="5175863" y="0"/>
                    <a:pt x="5180959" y="2111"/>
                    <a:pt x="5184716" y="5868"/>
                  </a:cubicBezTo>
                  <a:cubicBezTo>
                    <a:pt x="5188473" y="9625"/>
                    <a:pt x="5190584" y="14721"/>
                    <a:pt x="5190584" y="20034"/>
                  </a:cubicBezTo>
                  <a:lnTo>
                    <a:pt x="5190584" y="1932295"/>
                  </a:lnTo>
                  <a:cubicBezTo>
                    <a:pt x="5190584" y="1937608"/>
                    <a:pt x="5188473" y="1942704"/>
                    <a:pt x="5184716" y="1946461"/>
                  </a:cubicBezTo>
                  <a:cubicBezTo>
                    <a:pt x="5180959" y="1950218"/>
                    <a:pt x="5175863" y="1952329"/>
                    <a:pt x="5170550" y="1952329"/>
                  </a:cubicBezTo>
                  <a:lnTo>
                    <a:pt x="20034" y="1952329"/>
                  </a:lnTo>
                  <a:cubicBezTo>
                    <a:pt x="14721" y="1952329"/>
                    <a:pt x="9625" y="1950218"/>
                    <a:pt x="5868" y="1946461"/>
                  </a:cubicBezTo>
                  <a:cubicBezTo>
                    <a:pt x="2111" y="1942704"/>
                    <a:pt x="0" y="1937608"/>
                    <a:pt x="0" y="1932295"/>
                  </a:cubicBezTo>
                  <a:lnTo>
                    <a:pt x="0" y="20034"/>
                  </a:lnTo>
                  <a:cubicBezTo>
                    <a:pt x="0" y="14721"/>
                    <a:pt x="2111" y="9625"/>
                    <a:pt x="5868" y="5868"/>
                  </a:cubicBezTo>
                  <a:cubicBezTo>
                    <a:pt x="9625" y="2111"/>
                    <a:pt x="14721" y="0"/>
                    <a:pt x="20034" y="0"/>
                  </a:cubicBezTo>
                  <a:close/>
                </a:path>
              </a:pathLst>
            </a:custGeom>
            <a:solidFill>
              <a:srgbClr val="FCF5E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190584" cy="1999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920671" y="3997393"/>
            <a:ext cx="10446659" cy="5260907"/>
          </a:xfrm>
          <a:custGeom>
            <a:avLst/>
            <a:gdLst/>
            <a:ahLst/>
            <a:cxnLst/>
            <a:rect l="l" t="t" r="r" b="b"/>
            <a:pathLst>
              <a:path w="10446659" h="5260907">
                <a:moveTo>
                  <a:pt x="0" y="0"/>
                </a:moveTo>
                <a:lnTo>
                  <a:pt x="10446658" y="0"/>
                </a:lnTo>
                <a:lnTo>
                  <a:pt x="10446658" y="5260907"/>
                </a:lnTo>
                <a:lnTo>
                  <a:pt x="0" y="52609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79624" y="1387543"/>
            <a:ext cx="17328752" cy="260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just">
              <a:lnSpc>
                <a:spcPts val="6600"/>
              </a:lnSpc>
              <a:buFont typeface="Arial"/>
              <a:buChar char="•"/>
            </a:pP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Tham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gia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tọa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đàm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về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chủ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đề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“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Đền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ơn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đáp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nghĩa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”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của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Đội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Thiếu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niên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Tiền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phong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Hồ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Chí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Minh.</a:t>
            </a:r>
          </a:p>
          <a:p>
            <a:pPr marL="1079501" lvl="1" indent="-539750" algn="just">
              <a:lnSpc>
                <a:spcPts val="6600"/>
              </a:lnSpc>
              <a:buFont typeface="Arial"/>
              <a:buChar char="•"/>
            </a:pP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Đại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diện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các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Chi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đội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sẽ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chia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sẻ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sau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buổi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tọa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đàm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239464" y="6006044"/>
            <a:ext cx="3736242" cy="3855409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23146">
            <a:off x="16664516" y="18828"/>
            <a:ext cx="2886688" cy="2993402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0939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144000" y="3961402"/>
            <a:ext cx="5321998" cy="5496560"/>
            <a:chOff x="0" y="0"/>
            <a:chExt cx="6350000" cy="6558280"/>
          </a:xfrm>
        </p:grpSpPr>
        <p:sp>
          <p:nvSpPr>
            <p:cNvPr id="8" name="Freeform 8"/>
            <p:cNvSpPr/>
            <p:nvPr/>
          </p:nvSpPr>
          <p:spPr>
            <a:xfrm flipH="1"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0" y="5351780"/>
                  </a:moveTo>
                  <a:cubicBezTo>
                    <a:pt x="0" y="5935980"/>
                    <a:pt x="473710" y="6408420"/>
                    <a:pt x="1056640" y="6408420"/>
                  </a:cubicBezTo>
                  <a:lnTo>
                    <a:pt x="5143500" y="6408420"/>
                  </a:lnTo>
                  <a:cubicBezTo>
                    <a:pt x="5727700" y="6408420"/>
                    <a:pt x="6200140" y="5934710"/>
                    <a:pt x="6200140" y="5351780"/>
                  </a:cubicBezTo>
                  <a:lnTo>
                    <a:pt x="6200140" y="1056640"/>
                  </a:lnTo>
                  <a:cubicBezTo>
                    <a:pt x="6200140" y="472440"/>
                    <a:pt x="5726430" y="0"/>
                    <a:pt x="5143500" y="0"/>
                  </a:cubicBezTo>
                  <a:lnTo>
                    <a:pt x="1056640" y="0"/>
                  </a:lnTo>
                  <a:cubicBezTo>
                    <a:pt x="472440" y="0"/>
                    <a:pt x="0" y="473710"/>
                    <a:pt x="0" y="1056640"/>
                  </a:cubicBezTo>
                  <a:lnTo>
                    <a:pt x="0" y="5351780"/>
                  </a:lnTo>
                  <a:close/>
                </a:path>
              </a:pathLst>
            </a:custGeom>
            <a:blipFill>
              <a:blip r:embed="rId6"/>
              <a:stretch>
                <a:fillRect l="-17665" r="-17665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6DEC8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3835701" y="5287157"/>
            <a:ext cx="3609540" cy="4842221"/>
          </a:xfrm>
          <a:custGeom>
            <a:avLst/>
            <a:gdLst/>
            <a:ahLst/>
            <a:cxnLst/>
            <a:rect l="l" t="t" r="r" b="b"/>
            <a:pathLst>
              <a:path w="3609540" h="4842221">
                <a:moveTo>
                  <a:pt x="0" y="0"/>
                </a:moveTo>
                <a:lnTo>
                  <a:pt x="3609540" y="0"/>
                </a:lnTo>
                <a:lnTo>
                  <a:pt x="3609540" y="4842221"/>
                </a:lnTo>
                <a:lnTo>
                  <a:pt x="0" y="48422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891178">
            <a:off x="710143" y="1507422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2" name="Freeform 12"/>
          <p:cNvSpPr/>
          <p:nvPr/>
        </p:nvSpPr>
        <p:spPr>
          <a:xfrm rot="2508821">
            <a:off x="2426956" y="689407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3" name="Freeform 13"/>
          <p:cNvSpPr/>
          <p:nvPr/>
        </p:nvSpPr>
        <p:spPr>
          <a:xfrm rot="9091394">
            <a:off x="14150804" y="-994023"/>
            <a:ext cx="2396390" cy="3595097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4760" r="-44673"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6936" y="2673623"/>
            <a:ext cx="8822491" cy="50038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90796" y="745198"/>
            <a:ext cx="12632007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99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09999" y="1829656"/>
            <a:ext cx="19707998" cy="7428644"/>
            <a:chOff x="0" y="0"/>
            <a:chExt cx="5190584" cy="19565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0584" cy="1956515"/>
            </a:xfrm>
            <a:custGeom>
              <a:avLst/>
              <a:gdLst/>
              <a:ahLst/>
              <a:cxnLst/>
              <a:rect l="l" t="t" r="r" b="b"/>
              <a:pathLst>
                <a:path w="5190584" h="1956515">
                  <a:moveTo>
                    <a:pt x="20034" y="0"/>
                  </a:moveTo>
                  <a:lnTo>
                    <a:pt x="5170550" y="0"/>
                  </a:lnTo>
                  <a:cubicBezTo>
                    <a:pt x="5175863" y="0"/>
                    <a:pt x="5180959" y="2111"/>
                    <a:pt x="5184716" y="5868"/>
                  </a:cubicBezTo>
                  <a:cubicBezTo>
                    <a:pt x="5188473" y="9625"/>
                    <a:pt x="5190584" y="14721"/>
                    <a:pt x="5190584" y="20034"/>
                  </a:cubicBezTo>
                  <a:lnTo>
                    <a:pt x="5190584" y="1936481"/>
                  </a:lnTo>
                  <a:cubicBezTo>
                    <a:pt x="5190584" y="1941794"/>
                    <a:pt x="5188473" y="1946890"/>
                    <a:pt x="5184716" y="1950647"/>
                  </a:cubicBezTo>
                  <a:cubicBezTo>
                    <a:pt x="5180959" y="1954405"/>
                    <a:pt x="5175863" y="1956515"/>
                    <a:pt x="5170550" y="1956515"/>
                  </a:cubicBezTo>
                  <a:lnTo>
                    <a:pt x="20034" y="1956515"/>
                  </a:lnTo>
                  <a:cubicBezTo>
                    <a:pt x="14721" y="1956515"/>
                    <a:pt x="9625" y="1954405"/>
                    <a:pt x="5868" y="1950647"/>
                  </a:cubicBezTo>
                  <a:cubicBezTo>
                    <a:pt x="2111" y="1946890"/>
                    <a:pt x="0" y="1941794"/>
                    <a:pt x="0" y="1936481"/>
                  </a:cubicBezTo>
                  <a:lnTo>
                    <a:pt x="0" y="20034"/>
                  </a:lnTo>
                  <a:cubicBezTo>
                    <a:pt x="0" y="14721"/>
                    <a:pt x="2111" y="9625"/>
                    <a:pt x="5868" y="5868"/>
                  </a:cubicBezTo>
                  <a:cubicBezTo>
                    <a:pt x="9625" y="2111"/>
                    <a:pt x="14721" y="0"/>
                    <a:pt x="20034" y="0"/>
                  </a:cubicBezTo>
                  <a:close/>
                </a:path>
              </a:pathLst>
            </a:custGeom>
            <a:solidFill>
              <a:srgbClr val="FCF5E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190584" cy="2004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007118" y="2900746"/>
            <a:ext cx="7085519" cy="6357554"/>
          </a:xfrm>
          <a:custGeom>
            <a:avLst/>
            <a:gdLst/>
            <a:ahLst/>
            <a:cxnLst/>
            <a:rect l="l" t="t" r="r" b="b"/>
            <a:pathLst>
              <a:path w="7085519" h="6357554">
                <a:moveTo>
                  <a:pt x="0" y="0"/>
                </a:moveTo>
                <a:lnTo>
                  <a:pt x="7085519" y="0"/>
                </a:lnTo>
                <a:lnTo>
                  <a:pt x="7085519" y="6357554"/>
                </a:lnTo>
                <a:lnTo>
                  <a:pt x="0" y="63575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77014" y="1915858"/>
            <a:ext cx="16274415" cy="984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 dirty="0">
                <a:solidFill>
                  <a:srgbClr val="FF621D"/>
                </a:solidFill>
                <a:latin typeface="Calibri (MS) Bold"/>
              </a:rPr>
              <a:t>Chia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sẻ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về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những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hoạt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động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đền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ơn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đáp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nghĩa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ở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địa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phương</a:t>
            </a:r>
            <a:endParaRPr lang="en-US" sz="5099" dirty="0">
              <a:solidFill>
                <a:srgbClr val="FF621D"/>
              </a:solidFill>
              <a:latin typeface="Calibri (MS)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53164" y="2984498"/>
            <a:ext cx="11052414" cy="6273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Calibri (MS) Bold"/>
              </a:rPr>
              <a:t>- Kể về một hoạt động đền ơn đáp nghĩa mà em biết hoặc đã từng tham gia.</a:t>
            </a:r>
          </a:p>
          <a:p>
            <a:pPr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Calibri (MS) Bold"/>
              </a:rPr>
              <a:t>- Chia sẻ cảm xúc của em khi tham gia những hoạt động đó.</a:t>
            </a:r>
          </a:p>
          <a:p>
            <a:pPr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Calibri (MS) Bold"/>
              </a:rPr>
              <a:t>- Trình bày ý nghĩa của các hoạt động đền ơn đáp nghĩa qua những hình thức khác nhau (bài thu hoạch, bài văn, bài thơ,...)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882" y="-571500"/>
            <a:ext cx="2639797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99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09999" y="1829656"/>
            <a:ext cx="19707998" cy="7428644"/>
            <a:chOff x="0" y="0"/>
            <a:chExt cx="5190584" cy="19565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0584" cy="1956515"/>
            </a:xfrm>
            <a:custGeom>
              <a:avLst/>
              <a:gdLst/>
              <a:ahLst/>
              <a:cxnLst/>
              <a:rect l="l" t="t" r="r" b="b"/>
              <a:pathLst>
                <a:path w="5190584" h="1956515">
                  <a:moveTo>
                    <a:pt x="20034" y="0"/>
                  </a:moveTo>
                  <a:lnTo>
                    <a:pt x="5170550" y="0"/>
                  </a:lnTo>
                  <a:cubicBezTo>
                    <a:pt x="5175863" y="0"/>
                    <a:pt x="5180959" y="2111"/>
                    <a:pt x="5184716" y="5868"/>
                  </a:cubicBezTo>
                  <a:cubicBezTo>
                    <a:pt x="5188473" y="9625"/>
                    <a:pt x="5190584" y="14721"/>
                    <a:pt x="5190584" y="20034"/>
                  </a:cubicBezTo>
                  <a:lnTo>
                    <a:pt x="5190584" y="1936481"/>
                  </a:lnTo>
                  <a:cubicBezTo>
                    <a:pt x="5190584" y="1941794"/>
                    <a:pt x="5188473" y="1946890"/>
                    <a:pt x="5184716" y="1950647"/>
                  </a:cubicBezTo>
                  <a:cubicBezTo>
                    <a:pt x="5180959" y="1954405"/>
                    <a:pt x="5175863" y="1956515"/>
                    <a:pt x="5170550" y="1956515"/>
                  </a:cubicBezTo>
                  <a:lnTo>
                    <a:pt x="20034" y="1956515"/>
                  </a:lnTo>
                  <a:cubicBezTo>
                    <a:pt x="14721" y="1956515"/>
                    <a:pt x="9625" y="1954405"/>
                    <a:pt x="5868" y="1950647"/>
                  </a:cubicBezTo>
                  <a:cubicBezTo>
                    <a:pt x="2111" y="1946890"/>
                    <a:pt x="0" y="1941794"/>
                    <a:pt x="0" y="1936481"/>
                  </a:cubicBezTo>
                  <a:lnTo>
                    <a:pt x="0" y="20034"/>
                  </a:lnTo>
                  <a:cubicBezTo>
                    <a:pt x="0" y="14721"/>
                    <a:pt x="2111" y="9625"/>
                    <a:pt x="5868" y="5868"/>
                  </a:cubicBezTo>
                  <a:cubicBezTo>
                    <a:pt x="9625" y="2111"/>
                    <a:pt x="14721" y="0"/>
                    <a:pt x="20034" y="0"/>
                  </a:cubicBezTo>
                  <a:close/>
                </a:path>
              </a:pathLst>
            </a:custGeom>
            <a:solidFill>
              <a:srgbClr val="FCF5E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190584" cy="2004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93372" y="1832750"/>
            <a:ext cx="16701256" cy="1889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  <a:spcBef>
                <a:spcPct val="0"/>
              </a:spcBef>
            </a:pP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Tìm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hiểu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về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gia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đình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thương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binh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,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liệt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sĩ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và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gia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đình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có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công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với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cách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mạng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ở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địa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phương</a:t>
            </a:r>
            <a:endParaRPr lang="en-US" sz="5099" dirty="0">
              <a:solidFill>
                <a:srgbClr val="FF621D"/>
              </a:solidFill>
              <a:latin typeface="Calibri (MS)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33400" y="3864406"/>
            <a:ext cx="16961228" cy="46158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999" dirty="0">
                <a:solidFill>
                  <a:srgbClr val="000000"/>
                </a:solidFill>
                <a:latin typeface="Calibri (MS) Bold"/>
              </a:rPr>
              <a:t>-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Nêu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những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tấm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gương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thương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binh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liệt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sĩ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người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có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công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với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cách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mạng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ở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địa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phương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mà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em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biết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. </a:t>
            </a:r>
          </a:p>
          <a:p>
            <a:r>
              <a:rPr lang="en-US" sz="4999" dirty="0">
                <a:solidFill>
                  <a:srgbClr val="000000"/>
                </a:solidFill>
                <a:latin typeface="Calibri (MS) Bold"/>
              </a:rPr>
              <a:t>-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Thảo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luận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để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xác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định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những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thông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tin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cần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tìm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hiểu</a:t>
            </a:r>
            <a:endParaRPr lang="en-US" sz="4999" dirty="0">
              <a:solidFill>
                <a:srgbClr val="000000"/>
              </a:solidFill>
              <a:latin typeface="Calibri (MS) Bold"/>
            </a:endParaRPr>
          </a:p>
          <a:p>
            <a:r>
              <a:rPr lang="en-US" sz="4999" dirty="0">
                <a:solidFill>
                  <a:srgbClr val="000000"/>
                </a:solidFill>
                <a:latin typeface="Calibri (MS) Bold"/>
              </a:rPr>
              <a:t>+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Địa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chỉ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;</a:t>
            </a:r>
          </a:p>
          <a:p>
            <a:r>
              <a:rPr lang="en-US" sz="4999" dirty="0">
                <a:solidFill>
                  <a:srgbClr val="000000"/>
                </a:solidFill>
                <a:latin typeface="Calibri (MS) Bold"/>
              </a:rPr>
              <a:t>+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Hoàn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cảnh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gia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đình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;</a:t>
            </a:r>
          </a:p>
          <a:p>
            <a:r>
              <a:rPr lang="en-US" sz="4999" dirty="0">
                <a:solidFill>
                  <a:srgbClr val="000000"/>
                </a:solidFill>
                <a:latin typeface="Calibri (MS) Bold"/>
              </a:rPr>
              <a:t>+ ...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590" y="-361300"/>
            <a:ext cx="2072820" cy="2670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821700" y="1599674"/>
            <a:ext cx="3437600" cy="9026520"/>
          </a:xfrm>
          <a:custGeom>
            <a:avLst/>
            <a:gdLst/>
            <a:ahLst/>
            <a:cxnLst/>
            <a:rect l="l" t="t" r="r" b="b"/>
            <a:pathLst>
              <a:path w="3437600" h="9026520">
                <a:moveTo>
                  <a:pt x="0" y="0"/>
                </a:moveTo>
                <a:lnTo>
                  <a:pt x="3437600" y="0"/>
                </a:lnTo>
                <a:lnTo>
                  <a:pt x="3437600" y="9026519"/>
                </a:lnTo>
                <a:lnTo>
                  <a:pt x="0" y="90265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7280" y="7345682"/>
            <a:ext cx="3822233" cy="2502119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300319" y="3565076"/>
            <a:ext cx="9646368" cy="3994736"/>
            <a:chOff x="0" y="0"/>
            <a:chExt cx="3094115" cy="12813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94115" cy="1212646"/>
            </a:xfrm>
            <a:custGeom>
              <a:avLst/>
              <a:gdLst/>
              <a:ahLst/>
              <a:cxnLst/>
              <a:rect l="l" t="t" r="r" b="b"/>
              <a:pathLst>
                <a:path w="3094115" h="1212646">
                  <a:moveTo>
                    <a:pt x="59390" y="0"/>
                  </a:moveTo>
                  <a:lnTo>
                    <a:pt x="3034724" y="0"/>
                  </a:lnTo>
                  <a:cubicBezTo>
                    <a:pt x="3050476" y="0"/>
                    <a:pt x="3065582" y="6257"/>
                    <a:pt x="3076720" y="17395"/>
                  </a:cubicBezTo>
                  <a:cubicBezTo>
                    <a:pt x="3087858" y="28533"/>
                    <a:pt x="3094115" y="43639"/>
                    <a:pt x="3094115" y="59390"/>
                  </a:cubicBezTo>
                  <a:lnTo>
                    <a:pt x="3094115" y="1153255"/>
                  </a:lnTo>
                  <a:cubicBezTo>
                    <a:pt x="3094115" y="1169007"/>
                    <a:pt x="3087858" y="1184113"/>
                    <a:pt x="3076720" y="1195251"/>
                  </a:cubicBezTo>
                  <a:cubicBezTo>
                    <a:pt x="3065582" y="1206389"/>
                    <a:pt x="3050476" y="1212646"/>
                    <a:pt x="3034724" y="1212646"/>
                  </a:cubicBezTo>
                  <a:lnTo>
                    <a:pt x="59390" y="1212646"/>
                  </a:lnTo>
                  <a:cubicBezTo>
                    <a:pt x="26590" y="1212646"/>
                    <a:pt x="0" y="1186056"/>
                    <a:pt x="0" y="1153255"/>
                  </a:cubicBezTo>
                  <a:lnTo>
                    <a:pt x="0" y="59390"/>
                  </a:lnTo>
                  <a:cubicBezTo>
                    <a:pt x="0" y="43639"/>
                    <a:pt x="6257" y="28533"/>
                    <a:pt x="17395" y="17395"/>
                  </a:cubicBezTo>
                  <a:cubicBezTo>
                    <a:pt x="28533" y="6257"/>
                    <a:pt x="43639" y="0"/>
                    <a:pt x="59390" y="0"/>
                  </a:cubicBezTo>
                  <a:close/>
                </a:path>
              </a:pathLst>
            </a:custGeom>
            <a:solidFill>
              <a:srgbClr val="A8B54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2008"/>
              <a:ext cx="3094115" cy="127932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/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Cùng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người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thân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tìm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hiểu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thêm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thông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tin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về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gia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đình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thương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binh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,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liệt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sĩ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và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gia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đình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có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công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với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cách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mạng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ở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địa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phương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.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1181389" y="2421681"/>
            <a:ext cx="6439662" cy="8229600"/>
          </a:xfrm>
          <a:custGeom>
            <a:avLst/>
            <a:gdLst/>
            <a:ahLst/>
            <a:cxnLst/>
            <a:rect l="l" t="t" r="r" b="b"/>
            <a:pathLst>
              <a:path w="6439662" h="8229600">
                <a:moveTo>
                  <a:pt x="0" y="0"/>
                </a:moveTo>
                <a:lnTo>
                  <a:pt x="6439662" y="0"/>
                </a:lnTo>
                <a:lnTo>
                  <a:pt x="64396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656736"/>
            <a:ext cx="8309568" cy="3529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239464" y="6006044"/>
            <a:ext cx="3736242" cy="3855409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23146">
            <a:off x="16664516" y="18828"/>
            <a:ext cx="2886688" cy="2993402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0939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352932" y="3311836"/>
            <a:ext cx="5996067" cy="6192738"/>
            <a:chOff x="0" y="0"/>
            <a:chExt cx="6350000" cy="6558280"/>
          </a:xfrm>
        </p:grpSpPr>
        <p:sp>
          <p:nvSpPr>
            <p:cNvPr id="8" name="Freeform 8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6"/>
              <a:stretch>
                <a:fillRect t="-7675" b="-7675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6DEC8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3835701" y="5287157"/>
            <a:ext cx="3609540" cy="4842221"/>
          </a:xfrm>
          <a:custGeom>
            <a:avLst/>
            <a:gdLst/>
            <a:ahLst/>
            <a:cxnLst/>
            <a:rect l="l" t="t" r="r" b="b"/>
            <a:pathLst>
              <a:path w="3609540" h="4842221">
                <a:moveTo>
                  <a:pt x="0" y="0"/>
                </a:moveTo>
                <a:lnTo>
                  <a:pt x="3609540" y="0"/>
                </a:lnTo>
                <a:lnTo>
                  <a:pt x="3609540" y="4842221"/>
                </a:lnTo>
                <a:lnTo>
                  <a:pt x="0" y="48422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891178">
            <a:off x="710143" y="1507422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2" name="Freeform 12"/>
          <p:cNvSpPr/>
          <p:nvPr/>
        </p:nvSpPr>
        <p:spPr>
          <a:xfrm rot="2508821">
            <a:off x="2426956" y="689407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3" name="Freeform 13"/>
          <p:cNvSpPr/>
          <p:nvPr/>
        </p:nvSpPr>
        <p:spPr>
          <a:xfrm rot="9091394">
            <a:off x="14150804" y="-994023"/>
            <a:ext cx="2396390" cy="3595097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4760" r="-44673"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87" y="2572358"/>
            <a:ext cx="10717697" cy="50966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99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686614" y="2095500"/>
            <a:ext cx="19707998" cy="7428644"/>
            <a:chOff x="0" y="0"/>
            <a:chExt cx="5190584" cy="19565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0584" cy="1956515"/>
            </a:xfrm>
            <a:custGeom>
              <a:avLst/>
              <a:gdLst/>
              <a:ahLst/>
              <a:cxnLst/>
              <a:rect l="l" t="t" r="r" b="b"/>
              <a:pathLst>
                <a:path w="5190584" h="1956515">
                  <a:moveTo>
                    <a:pt x="20034" y="0"/>
                  </a:moveTo>
                  <a:lnTo>
                    <a:pt x="5170550" y="0"/>
                  </a:lnTo>
                  <a:cubicBezTo>
                    <a:pt x="5175863" y="0"/>
                    <a:pt x="5180959" y="2111"/>
                    <a:pt x="5184716" y="5868"/>
                  </a:cubicBezTo>
                  <a:cubicBezTo>
                    <a:pt x="5188473" y="9625"/>
                    <a:pt x="5190584" y="14721"/>
                    <a:pt x="5190584" y="20034"/>
                  </a:cubicBezTo>
                  <a:lnTo>
                    <a:pt x="5190584" y="1936481"/>
                  </a:lnTo>
                  <a:cubicBezTo>
                    <a:pt x="5190584" y="1941794"/>
                    <a:pt x="5188473" y="1946890"/>
                    <a:pt x="5184716" y="1950647"/>
                  </a:cubicBezTo>
                  <a:cubicBezTo>
                    <a:pt x="5180959" y="1954405"/>
                    <a:pt x="5175863" y="1956515"/>
                    <a:pt x="5170550" y="1956515"/>
                  </a:cubicBezTo>
                  <a:lnTo>
                    <a:pt x="20034" y="1956515"/>
                  </a:lnTo>
                  <a:cubicBezTo>
                    <a:pt x="14721" y="1956515"/>
                    <a:pt x="9625" y="1954405"/>
                    <a:pt x="5868" y="1950647"/>
                  </a:cubicBezTo>
                  <a:cubicBezTo>
                    <a:pt x="2111" y="1946890"/>
                    <a:pt x="0" y="1941794"/>
                    <a:pt x="0" y="1936481"/>
                  </a:cubicBezTo>
                  <a:lnTo>
                    <a:pt x="0" y="20034"/>
                  </a:lnTo>
                  <a:cubicBezTo>
                    <a:pt x="0" y="14721"/>
                    <a:pt x="2111" y="9625"/>
                    <a:pt x="5868" y="5868"/>
                  </a:cubicBezTo>
                  <a:cubicBezTo>
                    <a:pt x="9625" y="2111"/>
                    <a:pt x="14721" y="0"/>
                    <a:pt x="20034" y="0"/>
                  </a:cubicBezTo>
                  <a:close/>
                </a:path>
              </a:pathLst>
            </a:custGeom>
            <a:solidFill>
              <a:srgbClr val="FCF5E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190584" cy="2004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433414" y="3932438"/>
            <a:ext cx="6722188" cy="5036850"/>
          </a:xfrm>
          <a:custGeom>
            <a:avLst/>
            <a:gdLst/>
            <a:ahLst/>
            <a:cxnLst/>
            <a:rect l="l" t="t" r="r" b="b"/>
            <a:pathLst>
              <a:path w="6722188" h="5036850">
                <a:moveTo>
                  <a:pt x="0" y="0"/>
                </a:moveTo>
                <a:lnTo>
                  <a:pt x="6722188" y="0"/>
                </a:lnTo>
                <a:lnTo>
                  <a:pt x="6722188" y="5036849"/>
                </a:lnTo>
                <a:lnTo>
                  <a:pt x="0" y="5036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0228" t="-27972" r="-7847" b="-14758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6916" y="1808179"/>
            <a:ext cx="18241229" cy="1569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099" dirty="0">
                <a:solidFill>
                  <a:srgbClr val="FF621D"/>
                </a:solidFill>
                <a:latin typeface="Calibri (MS) Bold"/>
              </a:rPr>
              <a:t>Chia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sẻ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thông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tin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tìm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hiểu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được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về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gia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đình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thương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binh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,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liệt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sĩ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và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gia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đình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có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công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với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cách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mạng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ở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địa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phương</a:t>
            </a:r>
            <a:endParaRPr lang="en-US" sz="5099" dirty="0">
              <a:solidFill>
                <a:srgbClr val="FF621D"/>
              </a:solidFill>
              <a:latin typeface="Calibri (MS)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81000" y="3558409"/>
            <a:ext cx="11052414" cy="615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999" dirty="0">
                <a:solidFill>
                  <a:srgbClr val="000000"/>
                </a:solidFill>
                <a:latin typeface="Calibri (MS) Bold"/>
              </a:rPr>
              <a:t>-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Các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nhóm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lần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lượt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chia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sẻ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những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thông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tin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tìm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hiểu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được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về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gia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đình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thương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binh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, 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liệt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sĩ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và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gia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đình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có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công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với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cách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mạng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ở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địa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phương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.</a:t>
            </a:r>
          </a:p>
          <a:p>
            <a:r>
              <a:rPr lang="en-US" sz="4999" dirty="0">
                <a:solidFill>
                  <a:srgbClr val="000000"/>
                </a:solidFill>
                <a:latin typeface="Calibri (MS) Bold"/>
              </a:rPr>
              <a:t>-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Mỗi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nhóm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lựa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chọn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một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gia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đình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thương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binh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liệt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sĩ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hoặc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một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gia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đình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có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công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với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cách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mạng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để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thực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hiện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hoạt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đền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ơn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đáp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nghĩa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893" y="-311046"/>
            <a:ext cx="1908213" cy="2670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369</Words>
  <Application>Microsoft Office PowerPoint</Application>
  <PresentationFormat>Custom</PresentationFormat>
  <Paragraphs>20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 (MS)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T26_HDTN_DenOnDapNghia</dc:title>
  <dc:creator>PHUOC TRANG</dc:creator>
  <cp:lastModifiedBy>Administrator</cp:lastModifiedBy>
  <cp:revision>29</cp:revision>
  <dcterms:created xsi:type="dcterms:W3CDTF">2006-08-16T00:00:00Z</dcterms:created>
  <dcterms:modified xsi:type="dcterms:W3CDTF">2024-03-13T06:19:57Z</dcterms:modified>
  <dc:identifier>DAF95gfEmWA</dc:identifier>
</cp:coreProperties>
</file>