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69" r:id="rId3"/>
    <p:sldId id="277" r:id="rId4"/>
    <p:sldId id="278" r:id="rId5"/>
    <p:sldId id="279" r:id="rId6"/>
    <p:sldId id="280" r:id="rId7"/>
    <p:sldId id="281" r:id="rId8"/>
    <p:sldId id="282" r:id="rId9"/>
    <p:sldId id="283" r:id="rId10"/>
    <p:sldId id="284" r:id="rId11"/>
    <p:sldId id="264" r:id="rId12"/>
    <p:sldId id="266" r:id="rId13"/>
    <p:sldId id="275" r:id="rId14"/>
    <p:sldId id="276" r:id="rId15"/>
    <p:sldId id="272" r:id="rId16"/>
    <p:sldId id="267" r:id="rId17"/>
    <p:sldId id="257" r:id="rId18"/>
  </p:sldIdLst>
  <p:sldSz cx="18288000" cy="10287000"/>
  <p:notesSz cx="6858000" cy="9144000"/>
  <p:embeddedFontLst>
    <p:embeddedFont>
      <p:font typeface="#9Slide07 HoneyCream" panose="020B0604020202020204" charset="0"/>
      <p:regular r:id="rId20"/>
    </p:embeddedFont>
    <p:embeddedFont>
      <p:font typeface="Cambria" panose="02040503050406030204" pitchFamily="18" charset="0"/>
      <p:regular r:id="rId21"/>
      <p:bold r:id="rId22"/>
      <p:italic r:id="rId23"/>
      <p:boldItalic r:id="rId24"/>
    </p:embeddedFont>
    <p:embeddedFont>
      <p:font typeface="Open Sans" panose="020B060603050402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3C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90" y="2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3204D2-2979-4B7E-8761-FF19466A7B33}"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E68-4DC3-4344-A0EF-59B091DA238E}" type="slidenum">
              <a:rPr lang="en-US" smtClean="0"/>
              <a:t>‹#›</a:t>
            </a:fld>
            <a:endParaRPr lang="en-US"/>
          </a:p>
        </p:txBody>
      </p:sp>
    </p:spTree>
    <p:extLst>
      <p:ext uri="{BB962C8B-B14F-4D97-AF65-F5344CB8AC3E}">
        <p14:creationId xmlns:p14="http://schemas.microsoft.com/office/powerpoint/2010/main" val="3864464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A3CE68-4DC3-4344-A0EF-59B091DA238E}" type="slidenum">
              <a:rPr lang="en-US" smtClean="0"/>
              <a:t>17</a:t>
            </a:fld>
            <a:endParaRPr lang="en-US"/>
          </a:p>
        </p:txBody>
      </p:sp>
    </p:spTree>
    <p:extLst>
      <p:ext uri="{BB962C8B-B14F-4D97-AF65-F5344CB8AC3E}">
        <p14:creationId xmlns:p14="http://schemas.microsoft.com/office/powerpoint/2010/main" val="2848187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7.jpeg"/><Relationship Id="rId7" Type="http://schemas.openxmlformats.org/officeDocument/2006/relationships/image" Target="../media/image22.svg"/><Relationship Id="rId12" Type="http://schemas.openxmlformats.org/officeDocument/2006/relationships/image" Target="../media/image80.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52.svg"/><Relationship Id="rId5" Type="http://schemas.openxmlformats.org/officeDocument/2006/relationships/image" Target="../media/image79.jpeg"/><Relationship Id="rId10" Type="http://schemas.openxmlformats.org/officeDocument/2006/relationships/image" Target="../media/image51.png"/><Relationship Id="rId4" Type="http://schemas.openxmlformats.org/officeDocument/2006/relationships/image" Target="../media/image78.jpe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2.png"/><Relationship Id="rId18" Type="http://schemas.openxmlformats.org/officeDocument/2006/relationships/image" Target="../media/image11.svg"/><Relationship Id="rId26" Type="http://schemas.openxmlformats.org/officeDocument/2006/relationships/image" Target="../media/image94.jpeg"/><Relationship Id="rId3" Type="http://schemas.openxmlformats.org/officeDocument/2006/relationships/image" Target="../media/image81.png"/><Relationship Id="rId21" Type="http://schemas.openxmlformats.org/officeDocument/2006/relationships/image" Target="../media/image89.png"/><Relationship Id="rId7" Type="http://schemas.openxmlformats.org/officeDocument/2006/relationships/image" Target="../media/image4.png"/><Relationship Id="rId12" Type="http://schemas.openxmlformats.org/officeDocument/2006/relationships/image" Target="../media/image86.svg"/><Relationship Id="rId17" Type="http://schemas.openxmlformats.org/officeDocument/2006/relationships/image" Target="../media/image10.png"/><Relationship Id="rId25" Type="http://schemas.openxmlformats.org/officeDocument/2006/relationships/image" Target="../media/image93.jpeg"/><Relationship Id="rId2" Type="http://schemas.openxmlformats.org/officeDocument/2006/relationships/image" Target="../media/image3.jpeg"/><Relationship Id="rId16" Type="http://schemas.openxmlformats.org/officeDocument/2006/relationships/image" Target="../media/image60.svg"/><Relationship Id="rId20"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85.png"/><Relationship Id="rId24" Type="http://schemas.openxmlformats.org/officeDocument/2006/relationships/image" Target="../media/image92.svg"/><Relationship Id="rId5" Type="http://schemas.openxmlformats.org/officeDocument/2006/relationships/image" Target="../media/image83.png"/><Relationship Id="rId15" Type="http://schemas.openxmlformats.org/officeDocument/2006/relationships/image" Target="../media/image59.png"/><Relationship Id="rId23" Type="http://schemas.openxmlformats.org/officeDocument/2006/relationships/image" Target="../media/image91.png"/><Relationship Id="rId10" Type="http://schemas.openxmlformats.org/officeDocument/2006/relationships/image" Target="../media/image7.svg"/><Relationship Id="rId19" Type="http://schemas.openxmlformats.org/officeDocument/2006/relationships/image" Target="../media/image87.png"/><Relationship Id="rId4" Type="http://schemas.openxmlformats.org/officeDocument/2006/relationships/image" Target="../media/image82.svg"/><Relationship Id="rId9" Type="http://schemas.openxmlformats.org/officeDocument/2006/relationships/image" Target="../media/image6.png"/><Relationship Id="rId14" Type="http://schemas.openxmlformats.org/officeDocument/2006/relationships/image" Target="../media/image13.svg"/><Relationship Id="rId22" Type="http://schemas.openxmlformats.org/officeDocument/2006/relationships/image" Target="../media/image90.svg"/><Relationship Id="rId27" Type="http://schemas.openxmlformats.org/officeDocument/2006/relationships/image" Target="../media/image95.png"/></Relationships>
</file>

<file path=ppt/slides/_rels/slide12.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38.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39.svg"/><Relationship Id="rId9" Type="http://schemas.openxmlformats.org/officeDocument/2006/relationships/image" Target="../media/image100.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110.png"/><Relationship Id="rId3" Type="http://schemas.openxmlformats.org/officeDocument/2006/relationships/image" Target="../media/image39.svg"/><Relationship Id="rId21" Type="http://schemas.openxmlformats.org/officeDocument/2006/relationships/image" Target="../media/image99.svg"/><Relationship Id="rId7" Type="http://schemas.openxmlformats.org/officeDocument/2006/relationships/image" Target="../media/image105.svg"/><Relationship Id="rId12" Type="http://schemas.openxmlformats.org/officeDocument/2006/relationships/image" Target="../media/image46.png"/><Relationship Id="rId17" Type="http://schemas.openxmlformats.org/officeDocument/2006/relationships/image" Target="../media/image109.svg"/><Relationship Id="rId2" Type="http://schemas.openxmlformats.org/officeDocument/2006/relationships/image" Target="../media/image38.png"/><Relationship Id="rId16" Type="http://schemas.openxmlformats.org/officeDocument/2006/relationships/image" Target="../media/image108.pn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45.svg"/><Relationship Id="rId24" Type="http://schemas.openxmlformats.org/officeDocument/2006/relationships/image" Target="../media/image112.png"/><Relationship Id="rId5" Type="http://schemas.openxmlformats.org/officeDocument/2006/relationships/image" Target="../media/image41.svg"/><Relationship Id="rId15" Type="http://schemas.openxmlformats.org/officeDocument/2006/relationships/image" Target="../media/image107.svg"/><Relationship Id="rId23" Type="http://schemas.openxmlformats.org/officeDocument/2006/relationships/image" Target="../media/image97.svg"/><Relationship Id="rId10" Type="http://schemas.openxmlformats.org/officeDocument/2006/relationships/image" Target="../media/image44.png"/><Relationship Id="rId19" Type="http://schemas.openxmlformats.org/officeDocument/2006/relationships/image" Target="../media/image111.svg"/><Relationship Id="rId4" Type="http://schemas.openxmlformats.org/officeDocument/2006/relationships/image" Target="../media/image40.png"/><Relationship Id="rId9" Type="http://schemas.openxmlformats.org/officeDocument/2006/relationships/image" Target="../media/image43.svg"/><Relationship Id="rId14" Type="http://schemas.openxmlformats.org/officeDocument/2006/relationships/image" Target="../media/image106.png"/><Relationship Id="rId22" Type="http://schemas.openxmlformats.org/officeDocument/2006/relationships/image" Target="../media/image96.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110.png"/><Relationship Id="rId3" Type="http://schemas.openxmlformats.org/officeDocument/2006/relationships/image" Target="../media/image39.svg"/><Relationship Id="rId21" Type="http://schemas.openxmlformats.org/officeDocument/2006/relationships/image" Target="../media/image99.svg"/><Relationship Id="rId7" Type="http://schemas.openxmlformats.org/officeDocument/2006/relationships/image" Target="../media/image105.svg"/><Relationship Id="rId12" Type="http://schemas.openxmlformats.org/officeDocument/2006/relationships/image" Target="../media/image46.png"/><Relationship Id="rId17" Type="http://schemas.openxmlformats.org/officeDocument/2006/relationships/image" Target="../media/image109.svg"/><Relationship Id="rId25" Type="http://schemas.openxmlformats.org/officeDocument/2006/relationships/image" Target="../media/image94.jpeg"/><Relationship Id="rId2" Type="http://schemas.openxmlformats.org/officeDocument/2006/relationships/image" Target="../media/image38.png"/><Relationship Id="rId16" Type="http://schemas.openxmlformats.org/officeDocument/2006/relationships/image" Target="../media/image108.pn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45.svg"/><Relationship Id="rId24" Type="http://schemas.openxmlformats.org/officeDocument/2006/relationships/image" Target="../media/image93.jpeg"/><Relationship Id="rId5" Type="http://schemas.openxmlformats.org/officeDocument/2006/relationships/image" Target="../media/image41.svg"/><Relationship Id="rId15" Type="http://schemas.openxmlformats.org/officeDocument/2006/relationships/image" Target="../media/image107.svg"/><Relationship Id="rId23" Type="http://schemas.openxmlformats.org/officeDocument/2006/relationships/image" Target="../media/image97.svg"/><Relationship Id="rId10" Type="http://schemas.openxmlformats.org/officeDocument/2006/relationships/image" Target="../media/image44.png"/><Relationship Id="rId19" Type="http://schemas.openxmlformats.org/officeDocument/2006/relationships/image" Target="../media/image111.svg"/><Relationship Id="rId4" Type="http://schemas.openxmlformats.org/officeDocument/2006/relationships/image" Target="../media/image40.png"/><Relationship Id="rId9" Type="http://schemas.openxmlformats.org/officeDocument/2006/relationships/image" Target="../media/image43.svg"/><Relationship Id="rId14" Type="http://schemas.openxmlformats.org/officeDocument/2006/relationships/image" Target="../media/image106.png"/><Relationship Id="rId22" Type="http://schemas.openxmlformats.org/officeDocument/2006/relationships/image" Target="../media/image96.png"/></Relationships>
</file>

<file path=ppt/slides/_rels/slide15.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08.png"/><Relationship Id="rId7" Type="http://schemas.openxmlformats.org/officeDocument/2006/relationships/image" Target="../media/image11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14.svg"/><Relationship Id="rId11" Type="http://schemas.openxmlformats.org/officeDocument/2006/relationships/image" Target="../media/image94.jpeg"/><Relationship Id="rId5" Type="http://schemas.openxmlformats.org/officeDocument/2006/relationships/image" Target="../media/image113.png"/><Relationship Id="rId10" Type="http://schemas.openxmlformats.org/officeDocument/2006/relationships/image" Target="../media/image93.jpeg"/><Relationship Id="rId4" Type="http://schemas.openxmlformats.org/officeDocument/2006/relationships/image" Target="../media/image109.sv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8.png"/><Relationship Id="rId18" Type="http://schemas.openxmlformats.org/officeDocument/2006/relationships/image" Target="../media/image15.svg"/><Relationship Id="rId26" Type="http://schemas.openxmlformats.org/officeDocument/2006/relationships/image" Target="../media/image124.png"/><Relationship Id="rId3" Type="http://schemas.openxmlformats.org/officeDocument/2006/relationships/image" Target="../media/image53.png"/><Relationship Id="rId21" Type="http://schemas.openxmlformats.org/officeDocument/2006/relationships/image" Target="../media/image96.png"/><Relationship Id="rId7" Type="http://schemas.openxmlformats.org/officeDocument/2006/relationships/image" Target="../media/image104.png"/><Relationship Id="rId12" Type="http://schemas.openxmlformats.org/officeDocument/2006/relationships/image" Target="../media/image50.svg"/><Relationship Id="rId17" Type="http://schemas.openxmlformats.org/officeDocument/2006/relationships/image" Target="../media/image14.png"/><Relationship Id="rId25" Type="http://schemas.openxmlformats.org/officeDocument/2006/relationships/image" Target="../media/image123.png"/><Relationship Id="rId2" Type="http://schemas.openxmlformats.org/officeDocument/2006/relationships/image" Target="../media/image3.jpeg"/><Relationship Id="rId16" Type="http://schemas.openxmlformats.org/officeDocument/2006/relationships/image" Target="../media/image118.svg"/><Relationship Id="rId20" Type="http://schemas.openxmlformats.org/officeDocument/2006/relationships/image" Target="../media/image120.sv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49.png"/><Relationship Id="rId24" Type="http://schemas.openxmlformats.org/officeDocument/2006/relationships/image" Target="../media/image122.svg"/><Relationship Id="rId5" Type="http://schemas.openxmlformats.org/officeDocument/2006/relationships/image" Target="../media/image73.png"/><Relationship Id="rId15" Type="http://schemas.openxmlformats.org/officeDocument/2006/relationships/image" Target="../media/image117.png"/><Relationship Id="rId23" Type="http://schemas.openxmlformats.org/officeDocument/2006/relationships/image" Target="../media/image121.png"/><Relationship Id="rId10" Type="http://schemas.openxmlformats.org/officeDocument/2006/relationships/image" Target="../media/image84.svg"/><Relationship Id="rId19" Type="http://schemas.openxmlformats.org/officeDocument/2006/relationships/image" Target="../media/image119.png"/><Relationship Id="rId4" Type="http://schemas.openxmlformats.org/officeDocument/2006/relationships/image" Target="../media/image54.svg"/><Relationship Id="rId9" Type="http://schemas.openxmlformats.org/officeDocument/2006/relationships/image" Target="../media/image83.png"/><Relationship Id="rId14" Type="http://schemas.openxmlformats.org/officeDocument/2006/relationships/image" Target="../media/image9.svg"/><Relationship Id="rId22" Type="http://schemas.openxmlformats.org/officeDocument/2006/relationships/image" Target="../media/image97.svg"/><Relationship Id="rId27" Type="http://schemas.openxmlformats.org/officeDocument/2006/relationships/image" Target="../media/image125.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126.png"/><Relationship Id="rId3" Type="http://schemas.openxmlformats.org/officeDocument/2006/relationships/image" Target="../media/image3.jpe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notesSlide" Target="../notesSlides/notesSlide1.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image" Target="../media/image3.jpeg"/><Relationship Id="rId16"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slides/_rels/slide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22.svg"/><Relationship Id="rId18" Type="http://schemas.openxmlformats.org/officeDocument/2006/relationships/image" Target="../media/image67.png"/><Relationship Id="rId3" Type="http://schemas.openxmlformats.org/officeDocument/2006/relationships/image" Target="../media/image58.svg"/><Relationship Id="rId21" Type="http://schemas.openxmlformats.org/officeDocument/2006/relationships/image" Target="../media/image70.jpeg"/><Relationship Id="rId7" Type="http://schemas.openxmlformats.org/officeDocument/2006/relationships/image" Target="../media/image26.svg"/><Relationship Id="rId12" Type="http://schemas.openxmlformats.org/officeDocument/2006/relationships/image" Target="../media/image21.png"/><Relationship Id="rId17" Type="http://schemas.openxmlformats.org/officeDocument/2006/relationships/image" Target="../media/image66.jpeg"/><Relationship Id="rId2" Type="http://schemas.openxmlformats.org/officeDocument/2006/relationships/image" Target="../media/image57.png"/><Relationship Id="rId16" Type="http://schemas.openxmlformats.org/officeDocument/2006/relationships/image" Target="../media/image65.png"/><Relationship Id="rId20"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64.svg"/><Relationship Id="rId5" Type="http://schemas.openxmlformats.org/officeDocument/2006/relationships/image" Target="../media/image60.svg"/><Relationship Id="rId15" Type="http://schemas.openxmlformats.org/officeDocument/2006/relationships/image" Target="../media/image43.svg"/><Relationship Id="rId10" Type="http://schemas.openxmlformats.org/officeDocument/2006/relationships/image" Target="../media/image63.png"/><Relationship Id="rId19" Type="http://schemas.openxmlformats.org/officeDocument/2006/relationships/image" Target="../media/image68.jpeg"/><Relationship Id="rId4" Type="http://schemas.openxmlformats.org/officeDocument/2006/relationships/image" Target="../media/image59.png"/><Relationship Id="rId9" Type="http://schemas.openxmlformats.org/officeDocument/2006/relationships/image" Target="../media/image62.sv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7.sv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4.svg"/><Relationship Id="rId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966" y="0"/>
            <a:ext cx="18730566" cy="107746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4" name="Freeform 4"/>
          <p:cNvSpPr/>
          <p:nvPr/>
        </p:nvSpPr>
        <p:spPr>
          <a:xfrm rot="-716722" flipH="1">
            <a:off x="15151555" y="6532235"/>
            <a:ext cx="3816477" cy="4114800"/>
          </a:xfrm>
          <a:custGeom>
            <a:avLst/>
            <a:gdLst/>
            <a:ahLst/>
            <a:cxnLst/>
            <a:rect l="l" t="t" r="r" b="b"/>
            <a:pathLst>
              <a:path w="3816477" h="4114800">
                <a:moveTo>
                  <a:pt x="3816477" y="0"/>
                </a:moveTo>
                <a:lnTo>
                  <a:pt x="0" y="0"/>
                </a:lnTo>
                <a:lnTo>
                  <a:pt x="0" y="4114800"/>
                </a:lnTo>
                <a:lnTo>
                  <a:pt x="3816477" y="4114800"/>
                </a:lnTo>
                <a:lnTo>
                  <a:pt x="381647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0077561" y="8282396"/>
            <a:ext cx="4888984" cy="3220618"/>
          </a:xfrm>
          <a:custGeom>
            <a:avLst/>
            <a:gdLst/>
            <a:ahLst/>
            <a:cxnLst/>
            <a:rect l="l" t="t" r="r" b="b"/>
            <a:pathLst>
              <a:path w="4888984" h="3220618">
                <a:moveTo>
                  <a:pt x="0" y="0"/>
                </a:moveTo>
                <a:lnTo>
                  <a:pt x="4888984" y="0"/>
                </a:lnTo>
                <a:lnTo>
                  <a:pt x="4888984" y="3220618"/>
                </a:lnTo>
                <a:lnTo>
                  <a:pt x="0" y="32206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3208545">
            <a:off x="15600012" y="940882"/>
            <a:ext cx="3430974" cy="3040701"/>
          </a:xfrm>
          <a:custGeom>
            <a:avLst/>
            <a:gdLst/>
            <a:ahLst/>
            <a:cxnLst/>
            <a:rect l="l" t="t" r="r" b="b"/>
            <a:pathLst>
              <a:path w="3430974" h="3040701">
                <a:moveTo>
                  <a:pt x="0" y="0"/>
                </a:moveTo>
                <a:lnTo>
                  <a:pt x="3430974" y="0"/>
                </a:lnTo>
                <a:lnTo>
                  <a:pt x="3430974" y="3040700"/>
                </a:lnTo>
                <a:lnTo>
                  <a:pt x="0" y="30407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2213172">
            <a:off x="8536364" y="7763421"/>
            <a:ext cx="1215273" cy="3936106"/>
          </a:xfrm>
          <a:custGeom>
            <a:avLst/>
            <a:gdLst/>
            <a:ahLst/>
            <a:cxnLst/>
            <a:rect l="l" t="t" r="r" b="b"/>
            <a:pathLst>
              <a:path w="1215273" h="3936106">
                <a:moveTo>
                  <a:pt x="0" y="0"/>
                </a:moveTo>
                <a:lnTo>
                  <a:pt x="1215272" y="0"/>
                </a:lnTo>
                <a:lnTo>
                  <a:pt x="1215272" y="3936106"/>
                </a:lnTo>
                <a:lnTo>
                  <a:pt x="0" y="39361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4419868" y="5792324"/>
            <a:ext cx="1630305" cy="2853926"/>
          </a:xfrm>
          <a:custGeom>
            <a:avLst/>
            <a:gdLst/>
            <a:ahLst/>
            <a:cxnLst/>
            <a:rect l="l" t="t" r="r" b="b"/>
            <a:pathLst>
              <a:path w="1630305" h="2853926">
                <a:moveTo>
                  <a:pt x="0" y="0"/>
                </a:moveTo>
                <a:lnTo>
                  <a:pt x="1630305" y="0"/>
                </a:lnTo>
                <a:lnTo>
                  <a:pt x="1630305" y="2853926"/>
                </a:lnTo>
                <a:lnTo>
                  <a:pt x="0" y="28539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8100000">
            <a:off x="1872084" y="-558793"/>
            <a:ext cx="2400911" cy="2316879"/>
          </a:xfrm>
          <a:custGeom>
            <a:avLst/>
            <a:gdLst/>
            <a:ahLst/>
            <a:cxnLst/>
            <a:rect l="l" t="t" r="r" b="b"/>
            <a:pathLst>
              <a:path w="2400911" h="2316879">
                <a:moveTo>
                  <a:pt x="0" y="0"/>
                </a:moveTo>
                <a:lnTo>
                  <a:pt x="2400912" y="0"/>
                </a:lnTo>
                <a:lnTo>
                  <a:pt x="2400912" y="2316879"/>
                </a:lnTo>
                <a:lnTo>
                  <a:pt x="0" y="23168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rot="-8100000" flipH="1">
            <a:off x="13599188" y="-558793"/>
            <a:ext cx="2400911" cy="2316879"/>
          </a:xfrm>
          <a:custGeom>
            <a:avLst/>
            <a:gdLst/>
            <a:ahLst/>
            <a:cxnLst/>
            <a:rect l="l" t="t" r="r" b="b"/>
            <a:pathLst>
              <a:path w="2400911" h="2316879">
                <a:moveTo>
                  <a:pt x="2400911" y="0"/>
                </a:moveTo>
                <a:lnTo>
                  <a:pt x="0" y="0"/>
                </a:lnTo>
                <a:lnTo>
                  <a:pt x="0" y="2316879"/>
                </a:lnTo>
                <a:lnTo>
                  <a:pt x="2400911" y="2316879"/>
                </a:lnTo>
                <a:lnTo>
                  <a:pt x="2400911"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213966" y="5042283"/>
            <a:ext cx="5445234" cy="5145746"/>
          </a:xfrm>
          <a:custGeom>
            <a:avLst/>
            <a:gdLst/>
            <a:ahLst/>
            <a:cxnLst/>
            <a:rect l="l" t="t" r="r" b="b"/>
            <a:pathLst>
              <a:path w="5445234" h="5145746">
                <a:moveTo>
                  <a:pt x="0" y="0"/>
                </a:moveTo>
                <a:lnTo>
                  <a:pt x="5445235" y="0"/>
                </a:lnTo>
                <a:lnTo>
                  <a:pt x="5445235" y="5145747"/>
                </a:lnTo>
                <a:lnTo>
                  <a:pt x="0" y="5145747"/>
                </a:lnTo>
                <a:lnTo>
                  <a:pt x="0" y="0"/>
                </a:lnTo>
                <a:close/>
              </a:path>
            </a:pathLst>
          </a:custGeom>
          <a:blipFill>
            <a:blip r:embed="rId15"/>
            <a:stretch>
              <a:fillRect/>
            </a:stretch>
          </a:blipFill>
        </p:spPr>
      </p:sp>
      <p:pic>
        <p:nvPicPr>
          <p:cNvPr id="17" name="Picture 16"/>
          <p:cNvPicPr>
            <a:picLocks noChangeAspect="1"/>
          </p:cNvPicPr>
          <p:nvPr/>
        </p:nvPicPr>
        <p:blipFill>
          <a:blip r:embed="rId16"/>
          <a:stretch>
            <a:fillRect/>
          </a:stretch>
        </p:blipFill>
        <p:spPr>
          <a:xfrm>
            <a:off x="1880520" y="866899"/>
            <a:ext cx="15111699" cy="7728176"/>
          </a:xfrm>
          <a:prstGeom prst="rect">
            <a:avLst/>
          </a:prstGeom>
        </p:spPr>
      </p:pic>
      <p:pic>
        <p:nvPicPr>
          <p:cNvPr id="18" name="Picture 17"/>
          <p:cNvPicPr>
            <a:picLocks noChangeAspect="1"/>
          </p:cNvPicPr>
          <p:nvPr/>
        </p:nvPicPr>
        <p:blipFill>
          <a:blip r:embed="rId17"/>
          <a:stretch>
            <a:fillRect/>
          </a:stretch>
        </p:blipFill>
        <p:spPr>
          <a:xfrm>
            <a:off x="5358414" y="597046"/>
            <a:ext cx="7449958" cy="1286367"/>
          </a:xfrm>
          <a:prstGeom prst="rect">
            <a:avLst/>
          </a:prstGeom>
        </p:spPr>
      </p:pic>
      <p:pic>
        <p:nvPicPr>
          <p:cNvPr id="20" name="Picture 19"/>
          <p:cNvPicPr>
            <a:picLocks noChangeAspect="1"/>
          </p:cNvPicPr>
          <p:nvPr/>
        </p:nvPicPr>
        <p:blipFill>
          <a:blip r:embed="rId18"/>
          <a:stretch>
            <a:fillRect/>
          </a:stretch>
        </p:blipFill>
        <p:spPr>
          <a:xfrm>
            <a:off x="10088746" y="7116727"/>
            <a:ext cx="4359018" cy="1865538"/>
          </a:xfrm>
          <a:prstGeom prst="rect">
            <a:avLst/>
          </a:prstGeom>
        </p:spPr>
      </p:pic>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83299" y="-167632"/>
            <a:ext cx="2839477" cy="28394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36602" y="6562293"/>
            <a:ext cx="3097383" cy="2696007"/>
            <a:chOff x="0" y="0"/>
            <a:chExt cx="4129843" cy="3594675"/>
          </a:xfrm>
        </p:grpSpPr>
        <p:pic>
          <p:nvPicPr>
            <p:cNvPr id="4" name="Picture 4"/>
            <p:cNvPicPr>
              <a:picLocks noChangeAspect="1"/>
            </p:cNvPicPr>
            <p:nvPr/>
          </p:nvPicPr>
          <p:blipFill>
            <a:blip r:embed="rId2"/>
            <a:srcRect l="8027" t="9808" r="7437"/>
            <a:stretch>
              <a:fillRect/>
            </a:stretch>
          </p:blipFill>
          <p:spPr>
            <a:xfrm>
              <a:off x="0" y="0"/>
              <a:ext cx="4129843" cy="3594675"/>
            </a:xfrm>
            <a:prstGeom prst="rect">
              <a:avLst/>
            </a:prstGeom>
          </p:spPr>
        </p:pic>
      </p:grpSp>
      <p:grpSp>
        <p:nvGrpSpPr>
          <p:cNvPr id="5" name="Group 5"/>
          <p:cNvGrpSpPr/>
          <p:nvPr/>
        </p:nvGrpSpPr>
        <p:grpSpPr>
          <a:xfrm>
            <a:off x="4446806" y="5515973"/>
            <a:ext cx="3097383" cy="2696007"/>
            <a:chOff x="0" y="0"/>
            <a:chExt cx="4129843" cy="3594675"/>
          </a:xfrm>
        </p:grpSpPr>
        <p:pic>
          <p:nvPicPr>
            <p:cNvPr id="6" name="Picture 6"/>
            <p:cNvPicPr>
              <a:picLocks noChangeAspect="1"/>
            </p:cNvPicPr>
            <p:nvPr/>
          </p:nvPicPr>
          <p:blipFill>
            <a:blip r:embed="rId3"/>
            <a:srcRect l="20109" t="10581" r="19768" b="10922"/>
            <a:stretch>
              <a:fillRect/>
            </a:stretch>
          </p:blipFill>
          <p:spPr>
            <a:xfrm>
              <a:off x="0" y="0"/>
              <a:ext cx="4129843" cy="3594675"/>
            </a:xfrm>
            <a:prstGeom prst="rect">
              <a:avLst/>
            </a:prstGeom>
          </p:spPr>
        </p:pic>
      </p:grpSp>
      <p:grpSp>
        <p:nvGrpSpPr>
          <p:cNvPr id="7" name="Group 7"/>
          <p:cNvGrpSpPr/>
          <p:nvPr/>
        </p:nvGrpSpPr>
        <p:grpSpPr>
          <a:xfrm>
            <a:off x="7647934" y="6562293"/>
            <a:ext cx="3097383" cy="2696007"/>
            <a:chOff x="0" y="0"/>
            <a:chExt cx="4129843" cy="3594675"/>
          </a:xfrm>
        </p:grpSpPr>
        <p:pic>
          <p:nvPicPr>
            <p:cNvPr id="8" name="Picture 8"/>
            <p:cNvPicPr>
              <a:picLocks noChangeAspect="1"/>
            </p:cNvPicPr>
            <p:nvPr/>
          </p:nvPicPr>
          <p:blipFill>
            <a:blip r:embed="rId4"/>
            <a:srcRect l="48579" t="27382" r="2077" b="8193"/>
            <a:stretch>
              <a:fillRect/>
            </a:stretch>
          </p:blipFill>
          <p:spPr>
            <a:xfrm>
              <a:off x="0" y="0"/>
              <a:ext cx="4129843" cy="3594675"/>
            </a:xfrm>
            <a:prstGeom prst="rect">
              <a:avLst/>
            </a:prstGeom>
          </p:spPr>
        </p:pic>
      </p:grpSp>
      <p:grpSp>
        <p:nvGrpSpPr>
          <p:cNvPr id="9" name="Group 9"/>
          <p:cNvGrpSpPr/>
          <p:nvPr/>
        </p:nvGrpSpPr>
        <p:grpSpPr>
          <a:xfrm>
            <a:off x="10881562" y="5511263"/>
            <a:ext cx="3097383" cy="2696007"/>
            <a:chOff x="0" y="0"/>
            <a:chExt cx="4129843" cy="3594675"/>
          </a:xfrm>
        </p:grpSpPr>
        <p:pic>
          <p:nvPicPr>
            <p:cNvPr id="10" name="Picture 10"/>
            <p:cNvPicPr>
              <a:picLocks noChangeAspect="1"/>
            </p:cNvPicPr>
            <p:nvPr/>
          </p:nvPicPr>
          <p:blipFill>
            <a:blip r:embed="rId5"/>
            <a:srcRect l="18673" t="7971" r="20930" b="13199"/>
            <a:stretch>
              <a:fillRect/>
            </a:stretch>
          </p:blipFill>
          <p:spPr>
            <a:xfrm>
              <a:off x="0" y="0"/>
              <a:ext cx="4129843" cy="3594675"/>
            </a:xfrm>
            <a:prstGeom prst="rect">
              <a:avLst/>
            </a:prstGeom>
          </p:spPr>
        </p:pic>
      </p:grpSp>
      <p:sp>
        <p:nvSpPr>
          <p:cNvPr id="25" name="Freeform 25"/>
          <p:cNvSpPr/>
          <p:nvPr/>
        </p:nvSpPr>
        <p:spPr>
          <a:xfrm rot="-596518">
            <a:off x="11895433" y="-161014"/>
            <a:ext cx="2749680" cy="1512324"/>
          </a:xfrm>
          <a:custGeom>
            <a:avLst/>
            <a:gdLst/>
            <a:ahLst/>
            <a:cxnLst/>
            <a:rect l="l" t="t" r="r" b="b"/>
            <a:pathLst>
              <a:path w="2749680" h="1512324">
                <a:moveTo>
                  <a:pt x="0" y="0"/>
                </a:moveTo>
                <a:lnTo>
                  <a:pt x="2749680" y="0"/>
                </a:lnTo>
                <a:lnTo>
                  <a:pt x="2749680" y="1512323"/>
                </a:lnTo>
                <a:lnTo>
                  <a:pt x="0" y="15123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rot="1509645">
            <a:off x="17018312" y="2853102"/>
            <a:ext cx="1383773" cy="2713280"/>
          </a:xfrm>
          <a:custGeom>
            <a:avLst/>
            <a:gdLst/>
            <a:ahLst/>
            <a:cxnLst/>
            <a:rect l="l" t="t" r="r" b="b"/>
            <a:pathLst>
              <a:path w="1383773" h="2713280">
                <a:moveTo>
                  <a:pt x="0" y="0"/>
                </a:moveTo>
                <a:lnTo>
                  <a:pt x="1383773" y="0"/>
                </a:lnTo>
                <a:lnTo>
                  <a:pt x="1383773" y="2713280"/>
                </a:lnTo>
                <a:lnTo>
                  <a:pt x="0" y="2713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30"/>
          <p:cNvSpPr/>
          <p:nvPr/>
        </p:nvSpPr>
        <p:spPr>
          <a:xfrm rot="2336214">
            <a:off x="16085902" y="-646449"/>
            <a:ext cx="2454636" cy="2854228"/>
          </a:xfrm>
          <a:custGeom>
            <a:avLst/>
            <a:gdLst/>
            <a:ahLst/>
            <a:cxnLst/>
            <a:rect l="l" t="t" r="r" b="b"/>
            <a:pathLst>
              <a:path w="2454636" h="2854228">
                <a:moveTo>
                  <a:pt x="0" y="0"/>
                </a:moveTo>
                <a:lnTo>
                  <a:pt x="2454636" y="0"/>
                </a:lnTo>
                <a:lnTo>
                  <a:pt x="2454636" y="2854228"/>
                </a:lnTo>
                <a:lnTo>
                  <a:pt x="0" y="28542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2" name="Rectangle 31"/>
          <p:cNvSpPr/>
          <p:nvPr/>
        </p:nvSpPr>
        <p:spPr>
          <a:xfrm>
            <a:off x="1644082" y="2064851"/>
            <a:ext cx="7641375" cy="3170099"/>
          </a:xfrm>
          <a:prstGeom prst="rect">
            <a:avLst/>
          </a:prstGeom>
        </p:spPr>
        <p:txBody>
          <a:bodyPr wrap="square">
            <a:spAutoFit/>
          </a:bodyPr>
          <a:lstStyle/>
          <a:p>
            <a:pPr algn="just"/>
            <a:r>
              <a:rPr lang="pt-BR" sz="4000" dirty="0">
                <a:latin typeface="Open Sans" panose="020B0606030504020204" pitchFamily="34" charset="0"/>
                <a:ea typeface="Open Sans" panose="020B0606030504020204" pitchFamily="34" charset="0"/>
                <a:cs typeface="Open Sans" panose="020B0606030504020204" pitchFamily="34" charset="0"/>
              </a:rPr>
              <a:t>Chúng ta cần ăn nhiều rau xanh và uống đầy đủ nước mỗi ngày để đảm bảo chất dinh dưỡng và giúp các cơ quan trong cơ thể hoạt động tốt.</a:t>
            </a: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p:cNvPicPr>
            <a:picLocks noChangeAspect="1"/>
          </p:cNvPicPr>
          <p:nvPr/>
        </p:nvPicPr>
        <p:blipFill>
          <a:blip r:embed="rId12"/>
          <a:stretch>
            <a:fillRect/>
          </a:stretch>
        </p:blipFill>
        <p:spPr>
          <a:xfrm>
            <a:off x="13177" y="262650"/>
            <a:ext cx="11046909" cy="2353260"/>
          </a:xfrm>
          <a:prstGeom prst="rect">
            <a:avLst/>
          </a:prstGeom>
        </p:spPr>
      </p:pic>
    </p:spTree>
    <p:extLst>
      <p:ext uri="{BB962C8B-B14F-4D97-AF65-F5344CB8AC3E}">
        <p14:creationId xmlns:p14="http://schemas.microsoft.com/office/powerpoint/2010/main" val="4185093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26" name="Freeform 26"/>
          <p:cNvSpPr/>
          <p:nvPr/>
        </p:nvSpPr>
        <p:spPr>
          <a:xfrm rot="-906444">
            <a:off x="16296153" y="2233369"/>
            <a:ext cx="2713549" cy="2533776"/>
          </a:xfrm>
          <a:custGeom>
            <a:avLst/>
            <a:gdLst/>
            <a:ahLst/>
            <a:cxnLst/>
            <a:rect l="l" t="t" r="r" b="b"/>
            <a:pathLst>
              <a:path w="2713549" h="2533776">
                <a:moveTo>
                  <a:pt x="0" y="0"/>
                </a:moveTo>
                <a:lnTo>
                  <a:pt x="2713548" y="0"/>
                </a:lnTo>
                <a:lnTo>
                  <a:pt x="2713548" y="2533776"/>
                </a:lnTo>
                <a:lnTo>
                  <a:pt x="0" y="2533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rot="1853409">
            <a:off x="-817558" y="2497277"/>
            <a:ext cx="2715551" cy="2141891"/>
          </a:xfrm>
          <a:custGeom>
            <a:avLst/>
            <a:gdLst/>
            <a:ahLst/>
            <a:cxnLst/>
            <a:rect l="l" t="t" r="r" b="b"/>
            <a:pathLst>
              <a:path w="2715551" h="2141891">
                <a:moveTo>
                  <a:pt x="0" y="0"/>
                </a:moveTo>
                <a:lnTo>
                  <a:pt x="2715551" y="0"/>
                </a:lnTo>
                <a:lnTo>
                  <a:pt x="2715551" y="2141891"/>
                </a:lnTo>
                <a:lnTo>
                  <a:pt x="0" y="21418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rot="-2373300" flipH="1">
            <a:off x="251817" y="-315812"/>
            <a:ext cx="2325393" cy="2507162"/>
          </a:xfrm>
          <a:custGeom>
            <a:avLst/>
            <a:gdLst/>
            <a:ahLst/>
            <a:cxnLst/>
            <a:rect l="l" t="t" r="r" b="b"/>
            <a:pathLst>
              <a:path w="2325393" h="2507162">
                <a:moveTo>
                  <a:pt x="2325393" y="0"/>
                </a:moveTo>
                <a:lnTo>
                  <a:pt x="0" y="0"/>
                </a:lnTo>
                <a:lnTo>
                  <a:pt x="0" y="2507162"/>
                </a:lnTo>
                <a:lnTo>
                  <a:pt x="2325393" y="2507162"/>
                </a:lnTo>
                <a:lnTo>
                  <a:pt x="2325393"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29"/>
          <p:cNvSpPr/>
          <p:nvPr/>
        </p:nvSpPr>
        <p:spPr>
          <a:xfrm rot="-1128984">
            <a:off x="15978186" y="368104"/>
            <a:ext cx="2562229" cy="1687868"/>
          </a:xfrm>
          <a:custGeom>
            <a:avLst/>
            <a:gdLst/>
            <a:ahLst/>
            <a:cxnLst/>
            <a:rect l="l" t="t" r="r" b="b"/>
            <a:pathLst>
              <a:path w="2562229" h="1687868">
                <a:moveTo>
                  <a:pt x="0" y="0"/>
                </a:moveTo>
                <a:lnTo>
                  <a:pt x="2562228" y="0"/>
                </a:lnTo>
                <a:lnTo>
                  <a:pt x="2562228" y="1687868"/>
                </a:lnTo>
                <a:lnTo>
                  <a:pt x="0" y="16878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a:off x="16789254" y="8237928"/>
            <a:ext cx="1498746" cy="2834508"/>
          </a:xfrm>
          <a:custGeom>
            <a:avLst/>
            <a:gdLst/>
            <a:ahLst/>
            <a:cxnLst/>
            <a:rect l="l" t="t" r="r" b="b"/>
            <a:pathLst>
              <a:path w="1498746" h="2834508">
                <a:moveTo>
                  <a:pt x="0" y="0"/>
                </a:moveTo>
                <a:lnTo>
                  <a:pt x="1498746" y="0"/>
                </a:lnTo>
                <a:lnTo>
                  <a:pt x="1498746" y="2834508"/>
                </a:lnTo>
                <a:lnTo>
                  <a:pt x="0" y="28345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31"/>
          <p:cNvSpPr/>
          <p:nvPr/>
        </p:nvSpPr>
        <p:spPr>
          <a:xfrm rot="-1128066">
            <a:off x="1694530" y="8914099"/>
            <a:ext cx="1292185" cy="2262031"/>
          </a:xfrm>
          <a:custGeom>
            <a:avLst/>
            <a:gdLst/>
            <a:ahLst/>
            <a:cxnLst/>
            <a:rect l="l" t="t" r="r" b="b"/>
            <a:pathLst>
              <a:path w="1292185" h="2262031">
                <a:moveTo>
                  <a:pt x="0" y="0"/>
                </a:moveTo>
                <a:lnTo>
                  <a:pt x="1292185" y="0"/>
                </a:lnTo>
                <a:lnTo>
                  <a:pt x="1292185" y="2262031"/>
                </a:lnTo>
                <a:lnTo>
                  <a:pt x="0" y="22620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2" name="Freeform 32"/>
          <p:cNvSpPr/>
          <p:nvPr/>
        </p:nvSpPr>
        <p:spPr>
          <a:xfrm>
            <a:off x="14968761" y="8998976"/>
            <a:ext cx="1705145" cy="2393186"/>
          </a:xfrm>
          <a:custGeom>
            <a:avLst/>
            <a:gdLst/>
            <a:ahLst/>
            <a:cxnLst/>
            <a:rect l="l" t="t" r="r" b="b"/>
            <a:pathLst>
              <a:path w="1705145" h="2393186">
                <a:moveTo>
                  <a:pt x="0" y="0"/>
                </a:moveTo>
                <a:lnTo>
                  <a:pt x="1705145" y="0"/>
                </a:lnTo>
                <a:lnTo>
                  <a:pt x="1705145" y="2393186"/>
                </a:lnTo>
                <a:lnTo>
                  <a:pt x="0" y="239318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3" name="Freeform 33"/>
          <p:cNvSpPr/>
          <p:nvPr/>
        </p:nvSpPr>
        <p:spPr>
          <a:xfrm rot="-743405">
            <a:off x="237187" y="8097180"/>
            <a:ext cx="975334" cy="3158978"/>
          </a:xfrm>
          <a:custGeom>
            <a:avLst/>
            <a:gdLst/>
            <a:ahLst/>
            <a:cxnLst/>
            <a:rect l="l" t="t" r="r" b="b"/>
            <a:pathLst>
              <a:path w="975334" h="3158978">
                <a:moveTo>
                  <a:pt x="0" y="0"/>
                </a:moveTo>
                <a:lnTo>
                  <a:pt x="975334" y="0"/>
                </a:lnTo>
                <a:lnTo>
                  <a:pt x="975334" y="3158978"/>
                </a:lnTo>
                <a:lnTo>
                  <a:pt x="0" y="31589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4" name="Freeform 34"/>
          <p:cNvSpPr/>
          <p:nvPr/>
        </p:nvSpPr>
        <p:spPr>
          <a:xfrm rot="2609543">
            <a:off x="2803917" y="-496139"/>
            <a:ext cx="2161459" cy="3049677"/>
          </a:xfrm>
          <a:custGeom>
            <a:avLst/>
            <a:gdLst/>
            <a:ahLst/>
            <a:cxnLst/>
            <a:rect l="l" t="t" r="r" b="b"/>
            <a:pathLst>
              <a:path w="2161459" h="3049677">
                <a:moveTo>
                  <a:pt x="0" y="0"/>
                </a:moveTo>
                <a:lnTo>
                  <a:pt x="2161459" y="0"/>
                </a:lnTo>
                <a:lnTo>
                  <a:pt x="2161459" y="3049678"/>
                </a:lnTo>
                <a:lnTo>
                  <a:pt x="0" y="304967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5" name="Freeform 35"/>
          <p:cNvSpPr/>
          <p:nvPr/>
        </p:nvSpPr>
        <p:spPr>
          <a:xfrm rot="-3355202">
            <a:off x="13794415" y="-528734"/>
            <a:ext cx="1923717" cy="2855239"/>
          </a:xfrm>
          <a:custGeom>
            <a:avLst/>
            <a:gdLst/>
            <a:ahLst/>
            <a:cxnLst/>
            <a:rect l="l" t="t" r="r" b="b"/>
            <a:pathLst>
              <a:path w="1923717" h="2855239">
                <a:moveTo>
                  <a:pt x="0" y="0"/>
                </a:moveTo>
                <a:lnTo>
                  <a:pt x="1923717" y="0"/>
                </a:lnTo>
                <a:lnTo>
                  <a:pt x="1923717" y="2855240"/>
                </a:lnTo>
                <a:lnTo>
                  <a:pt x="0" y="285524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6" name="Freeform 36"/>
          <p:cNvSpPr/>
          <p:nvPr/>
        </p:nvSpPr>
        <p:spPr>
          <a:xfrm>
            <a:off x="-815440" y="5295053"/>
            <a:ext cx="1955660" cy="2471608"/>
          </a:xfrm>
          <a:custGeom>
            <a:avLst/>
            <a:gdLst/>
            <a:ahLst/>
            <a:cxnLst/>
            <a:rect l="l" t="t" r="r" b="b"/>
            <a:pathLst>
              <a:path w="1955660" h="2471608">
                <a:moveTo>
                  <a:pt x="0" y="0"/>
                </a:moveTo>
                <a:lnTo>
                  <a:pt x="1955660" y="0"/>
                </a:lnTo>
                <a:lnTo>
                  <a:pt x="1955660" y="2471608"/>
                </a:lnTo>
                <a:lnTo>
                  <a:pt x="0" y="247160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7" name="Freeform 37"/>
          <p:cNvSpPr/>
          <p:nvPr/>
        </p:nvSpPr>
        <p:spPr>
          <a:xfrm>
            <a:off x="17150156" y="5145508"/>
            <a:ext cx="1955660" cy="2471608"/>
          </a:xfrm>
          <a:custGeom>
            <a:avLst/>
            <a:gdLst/>
            <a:ahLst/>
            <a:cxnLst/>
            <a:rect l="l" t="t" r="r" b="b"/>
            <a:pathLst>
              <a:path w="1955660" h="2471608">
                <a:moveTo>
                  <a:pt x="0" y="0"/>
                </a:moveTo>
                <a:lnTo>
                  <a:pt x="1955660" y="0"/>
                </a:lnTo>
                <a:lnTo>
                  <a:pt x="1955660" y="2471608"/>
                </a:lnTo>
                <a:lnTo>
                  <a:pt x="0" y="247160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pic>
        <p:nvPicPr>
          <p:cNvPr id="2056" name="Picture 8" descr="Chất béo là gì? Nguồn gốc và giá trị dinh dưỡng của chất béo"/>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810186" y="3315410"/>
            <a:ext cx="6667500" cy="47139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Thực phẩm giàu đạm tăng cường hệ miễn dịch - VnExpress Sức khỏ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21119" y="3342470"/>
            <a:ext cx="6653642" cy="46837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27"/>
          <a:stretch>
            <a:fillRect/>
          </a:stretch>
        </p:blipFill>
        <p:spPr>
          <a:xfrm>
            <a:off x="4828037" y="1169133"/>
            <a:ext cx="9528874"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8"/>
                                        </p:tgtEl>
                                        <p:attrNameLst>
                                          <p:attrName>style.visibility</p:attrName>
                                        </p:attrNameLst>
                                      </p:cBhvr>
                                      <p:to>
                                        <p:strVal val="visible"/>
                                      </p:to>
                                    </p:set>
                                    <p:animEffect transition="in" filter="fade">
                                      <p:cBhvr>
                                        <p:cTn id="13" dur="500"/>
                                        <p:tgtEl>
                                          <p:spTgt spid="205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grpSp>
        <p:nvGrpSpPr>
          <p:cNvPr id="4" name="Group 4"/>
          <p:cNvGrpSpPr/>
          <p:nvPr/>
        </p:nvGrpSpPr>
        <p:grpSpPr>
          <a:xfrm>
            <a:off x="8449241" y="2177172"/>
            <a:ext cx="3817866" cy="2778306"/>
            <a:chOff x="0" y="0"/>
            <a:chExt cx="3290570" cy="3295650"/>
          </a:xfrm>
        </p:grpSpPr>
        <p:sp>
          <p:nvSpPr>
            <p:cNvPr id="5" name="Freeform 5"/>
            <p:cNvSpPr/>
            <p:nvPr/>
          </p:nvSpPr>
          <p:spPr>
            <a:xfrm>
              <a:off x="0" y="0"/>
              <a:ext cx="2304463" cy="1472774"/>
            </a:xfrm>
            <a:custGeom>
              <a:avLst/>
              <a:gdLst/>
              <a:ahLst/>
              <a:cxnLst/>
              <a:rect l="l" t="t" r="r" b="b"/>
              <a:pathLst>
                <a:path w="2304463" h="1472774">
                  <a:moveTo>
                    <a:pt x="2304463" y="5170"/>
                  </a:moveTo>
                  <a:lnTo>
                    <a:pt x="0" y="5170"/>
                  </a:lnTo>
                  <a:lnTo>
                    <a:pt x="0" y="0"/>
                  </a:lnTo>
                  <a:lnTo>
                    <a:pt x="2304463" y="0"/>
                  </a:lnTo>
                  <a:lnTo>
                    <a:pt x="2304463" y="5170"/>
                  </a:lnTo>
                  <a:close/>
                  <a:moveTo>
                    <a:pt x="2304463" y="209381"/>
                  </a:moveTo>
                  <a:lnTo>
                    <a:pt x="0" y="209381"/>
                  </a:lnTo>
                  <a:lnTo>
                    <a:pt x="0" y="214551"/>
                  </a:lnTo>
                  <a:lnTo>
                    <a:pt x="2304463" y="214551"/>
                  </a:lnTo>
                  <a:lnTo>
                    <a:pt x="2304463" y="209381"/>
                  </a:lnTo>
                  <a:close/>
                  <a:moveTo>
                    <a:pt x="2304463" y="419408"/>
                  </a:moveTo>
                  <a:lnTo>
                    <a:pt x="0" y="419408"/>
                  </a:lnTo>
                  <a:lnTo>
                    <a:pt x="0" y="424578"/>
                  </a:lnTo>
                  <a:lnTo>
                    <a:pt x="2304463" y="424578"/>
                  </a:lnTo>
                  <a:lnTo>
                    <a:pt x="2304463" y="419408"/>
                  </a:lnTo>
                  <a:close/>
                  <a:moveTo>
                    <a:pt x="2304463" y="628788"/>
                  </a:moveTo>
                  <a:lnTo>
                    <a:pt x="0" y="628788"/>
                  </a:lnTo>
                  <a:lnTo>
                    <a:pt x="0" y="633958"/>
                  </a:lnTo>
                  <a:lnTo>
                    <a:pt x="2304463" y="633958"/>
                  </a:lnTo>
                  <a:lnTo>
                    <a:pt x="2304463" y="628788"/>
                  </a:lnTo>
                  <a:close/>
                  <a:moveTo>
                    <a:pt x="2304463" y="838169"/>
                  </a:moveTo>
                  <a:lnTo>
                    <a:pt x="0" y="838169"/>
                  </a:lnTo>
                  <a:lnTo>
                    <a:pt x="0" y="843339"/>
                  </a:lnTo>
                  <a:lnTo>
                    <a:pt x="2304463" y="843339"/>
                  </a:lnTo>
                  <a:lnTo>
                    <a:pt x="2304463" y="838169"/>
                  </a:lnTo>
                  <a:close/>
                  <a:moveTo>
                    <a:pt x="2304463" y="1048196"/>
                  </a:moveTo>
                  <a:lnTo>
                    <a:pt x="0" y="1048196"/>
                  </a:lnTo>
                  <a:lnTo>
                    <a:pt x="0" y="1053366"/>
                  </a:lnTo>
                  <a:lnTo>
                    <a:pt x="2304463" y="1053366"/>
                  </a:lnTo>
                  <a:lnTo>
                    <a:pt x="2304463" y="1048196"/>
                  </a:lnTo>
                  <a:close/>
                  <a:moveTo>
                    <a:pt x="2304463" y="1257577"/>
                  </a:moveTo>
                  <a:lnTo>
                    <a:pt x="0" y="1257577"/>
                  </a:lnTo>
                  <a:lnTo>
                    <a:pt x="0" y="1262747"/>
                  </a:lnTo>
                  <a:lnTo>
                    <a:pt x="2304463" y="1262747"/>
                  </a:lnTo>
                  <a:lnTo>
                    <a:pt x="2304463" y="1257577"/>
                  </a:lnTo>
                  <a:close/>
                  <a:moveTo>
                    <a:pt x="2304463" y="1467604"/>
                  </a:moveTo>
                  <a:lnTo>
                    <a:pt x="0" y="1467604"/>
                  </a:lnTo>
                  <a:lnTo>
                    <a:pt x="0" y="1472774"/>
                  </a:lnTo>
                  <a:lnTo>
                    <a:pt x="2304463" y="1472774"/>
                  </a:lnTo>
                  <a:lnTo>
                    <a:pt x="2304463" y="1467604"/>
                  </a:lnTo>
                  <a:close/>
                </a:path>
              </a:pathLst>
            </a:custGeom>
            <a:solidFill>
              <a:srgbClr val="D1C195">
                <a:alpha val="49804"/>
              </a:srgbClr>
            </a:solidFill>
          </p:spPr>
        </p:sp>
      </p:grpSp>
      <p:sp>
        <p:nvSpPr>
          <p:cNvPr id="23" name="Freeform 23"/>
          <p:cNvSpPr/>
          <p:nvPr/>
        </p:nvSpPr>
        <p:spPr>
          <a:xfrm>
            <a:off x="12495707" y="8817445"/>
            <a:ext cx="3358984" cy="1469555"/>
          </a:xfrm>
          <a:custGeom>
            <a:avLst/>
            <a:gdLst/>
            <a:ahLst/>
            <a:cxnLst/>
            <a:rect l="l" t="t" r="r" b="b"/>
            <a:pathLst>
              <a:path w="3358984" h="1469555">
                <a:moveTo>
                  <a:pt x="0" y="0"/>
                </a:moveTo>
                <a:lnTo>
                  <a:pt x="3358984" y="0"/>
                </a:lnTo>
                <a:lnTo>
                  <a:pt x="3358984" y="1469555"/>
                </a:lnTo>
                <a:lnTo>
                  <a:pt x="0" y="14695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4" name="AutoShape 24"/>
          <p:cNvSpPr/>
          <p:nvPr/>
        </p:nvSpPr>
        <p:spPr>
          <a:xfrm rot="-5400000">
            <a:off x="9061617" y="4166154"/>
            <a:ext cx="7553609" cy="4479"/>
          </a:xfrm>
          <a:prstGeom prst="line">
            <a:avLst/>
          </a:prstGeom>
          <a:ln w="47625" cap="flat">
            <a:solidFill>
              <a:schemeClr val="tx1">
                <a:alpha val="49804"/>
              </a:schemeClr>
            </a:solidFill>
            <a:prstDash val="solid"/>
            <a:headEnd type="none" w="sm" len="sm"/>
            <a:tailEnd type="none" w="sm" len="sm"/>
          </a:ln>
        </p:spPr>
      </p:sp>
      <p:sp>
        <p:nvSpPr>
          <p:cNvPr id="34" name="Freeform 34"/>
          <p:cNvSpPr/>
          <p:nvPr/>
        </p:nvSpPr>
        <p:spPr>
          <a:xfrm rot="834442">
            <a:off x="16574541" y="7519804"/>
            <a:ext cx="1712419" cy="3476993"/>
          </a:xfrm>
          <a:custGeom>
            <a:avLst/>
            <a:gdLst/>
            <a:ahLst/>
            <a:cxnLst/>
            <a:rect l="l" t="t" r="r" b="b"/>
            <a:pathLst>
              <a:path w="1712419" h="3476993">
                <a:moveTo>
                  <a:pt x="0" y="0"/>
                </a:moveTo>
                <a:lnTo>
                  <a:pt x="1712418" y="0"/>
                </a:lnTo>
                <a:lnTo>
                  <a:pt x="1712418" y="3476992"/>
                </a:lnTo>
                <a:lnTo>
                  <a:pt x="0" y="34769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7" name="Freeform 37"/>
          <p:cNvSpPr/>
          <p:nvPr/>
        </p:nvSpPr>
        <p:spPr>
          <a:xfrm rot="-689227">
            <a:off x="2215374" y="6763592"/>
            <a:ext cx="2473708" cy="1583173"/>
          </a:xfrm>
          <a:custGeom>
            <a:avLst/>
            <a:gdLst/>
            <a:ahLst/>
            <a:cxnLst/>
            <a:rect l="l" t="t" r="r" b="b"/>
            <a:pathLst>
              <a:path w="2473708" h="1583173">
                <a:moveTo>
                  <a:pt x="0" y="0"/>
                </a:moveTo>
                <a:lnTo>
                  <a:pt x="2473709" y="0"/>
                </a:lnTo>
                <a:lnTo>
                  <a:pt x="2473709" y="1583174"/>
                </a:lnTo>
                <a:lnTo>
                  <a:pt x="0" y="15831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8" name="Freeform 38"/>
          <p:cNvSpPr/>
          <p:nvPr/>
        </p:nvSpPr>
        <p:spPr>
          <a:xfrm rot="-863837">
            <a:off x="1411591" y="5009678"/>
            <a:ext cx="1893689" cy="1959833"/>
          </a:xfrm>
          <a:custGeom>
            <a:avLst/>
            <a:gdLst/>
            <a:ahLst/>
            <a:cxnLst/>
            <a:rect l="l" t="t" r="r" b="b"/>
            <a:pathLst>
              <a:path w="1893689" h="1959833">
                <a:moveTo>
                  <a:pt x="0" y="0"/>
                </a:moveTo>
                <a:lnTo>
                  <a:pt x="1893688" y="0"/>
                </a:lnTo>
                <a:lnTo>
                  <a:pt x="1893688" y="1959833"/>
                </a:lnTo>
                <a:lnTo>
                  <a:pt x="0" y="19598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9" name="Rectangle 38"/>
          <p:cNvSpPr/>
          <p:nvPr/>
        </p:nvSpPr>
        <p:spPr>
          <a:xfrm>
            <a:off x="341242" y="338130"/>
            <a:ext cx="7716285" cy="4524315"/>
          </a:xfrm>
          <a:prstGeom prst="rect">
            <a:avLst/>
          </a:prstGeom>
          <a:solidFill>
            <a:schemeClr val="bg1"/>
          </a:solidFill>
        </p:spPr>
        <p:txBody>
          <a:bodyPr wrap="square">
            <a:spAutoFit/>
          </a:bodyPr>
          <a:lstStyle/>
          <a:p>
            <a:pPr algn="just"/>
            <a:r>
              <a:rPr lang="en-US" sz="3200" dirty="0" err="1">
                <a:solidFill>
                  <a:srgbClr val="000000"/>
                </a:solidFill>
                <a:latin typeface="Open Sans" panose="020B0606030504020204" pitchFamily="34" charset="0"/>
              </a:rPr>
              <a:t>Quan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sát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hình</a:t>
            </a:r>
            <a:r>
              <a:rPr lang="en-US" sz="3200" dirty="0">
                <a:solidFill>
                  <a:srgbClr val="000000"/>
                </a:solidFill>
                <a:latin typeface="Open Sans" panose="020B0606030504020204" pitchFamily="34" charset="0"/>
              </a:rPr>
              <a:t> 1, 2 </a:t>
            </a:r>
            <a:r>
              <a:rPr lang="en-US" sz="3200" dirty="0" err="1">
                <a:solidFill>
                  <a:srgbClr val="000000"/>
                </a:solidFill>
                <a:latin typeface="Open Sans" panose="020B0606030504020204" pitchFamily="34" charset="0"/>
              </a:rPr>
              <a:t>đọc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thông</a:t>
            </a:r>
            <a:r>
              <a:rPr lang="en-US" sz="3200" dirty="0">
                <a:solidFill>
                  <a:srgbClr val="000000"/>
                </a:solidFill>
                <a:latin typeface="Open Sans" panose="020B0606030504020204" pitchFamily="34" charset="0"/>
              </a:rPr>
              <a:t> tin </a:t>
            </a:r>
            <a:r>
              <a:rPr lang="en-US" sz="3200" dirty="0" err="1">
                <a:solidFill>
                  <a:srgbClr val="000000"/>
                </a:solidFill>
                <a:latin typeface="Open Sans" panose="020B0606030504020204" pitchFamily="34" charset="0"/>
              </a:rPr>
              <a:t>và</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cho</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biết</a:t>
            </a:r>
            <a:r>
              <a:rPr lang="en-US" sz="3200" dirty="0">
                <a:solidFill>
                  <a:srgbClr val="000000"/>
                </a:solidFill>
                <a:latin typeface="Open Sans" panose="020B0606030504020204" pitchFamily="34" charset="0"/>
              </a:rPr>
              <a:t>:</a:t>
            </a:r>
          </a:p>
          <a:p>
            <a:pPr algn="just"/>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Thức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nào</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có</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nguồn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gốc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từ</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động</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vật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thức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nào</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có</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nguồn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gốc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từ</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thực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vật</a:t>
            </a:r>
            <a:r>
              <a:rPr lang="en-US" sz="3200" dirty="0">
                <a:solidFill>
                  <a:srgbClr val="000000"/>
                </a:solidFill>
                <a:latin typeface="Open Sans" panose="020B0606030504020204" pitchFamily="34" charset="0"/>
              </a:rPr>
              <a:t>?</a:t>
            </a:r>
          </a:p>
          <a:p>
            <a:pPr algn="just"/>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những</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thức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chứa</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chất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đạm</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chất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béo</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từ</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thịt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cá</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có</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ích</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lợi</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gì</a:t>
            </a:r>
            <a:r>
              <a:rPr lang="en-US" sz="3200" dirty="0">
                <a:solidFill>
                  <a:srgbClr val="000000"/>
                </a:solidFill>
                <a:latin typeface="Open Sans" panose="020B0606030504020204" pitchFamily="34" charset="0"/>
              </a:rPr>
              <a:t>?</a:t>
            </a:r>
          </a:p>
          <a:p>
            <a:pPr algn="just"/>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thức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chứa</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chất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đạm</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từ</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đậu</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đỗ</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lạc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có</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ích</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lợi</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gì</a:t>
            </a:r>
            <a:r>
              <a:rPr lang="en-US" sz="3200" dirty="0">
                <a:solidFill>
                  <a:srgbClr val="000000"/>
                </a:solidFill>
                <a:latin typeface="Open Sans" panose="020B0606030504020204" pitchFamily="34" charset="0"/>
              </a:rPr>
              <a:t>?</a:t>
            </a:r>
            <a:endParaRPr lang="en-US" sz="3200" b="0" i="0" dirty="0">
              <a:solidFill>
                <a:srgbClr val="000000"/>
              </a:solidFill>
              <a:effectLst/>
              <a:latin typeface="Open Sans" panose="020B0606030504020204" pitchFamily="34" charset="0"/>
            </a:endParaRPr>
          </a:p>
        </p:txBody>
      </p:sp>
      <p:pic>
        <p:nvPicPr>
          <p:cNvPr id="40" name="Picture 39"/>
          <p:cNvPicPr>
            <a:picLocks noChangeAspect="1"/>
          </p:cNvPicPr>
          <p:nvPr/>
        </p:nvPicPr>
        <p:blipFill>
          <a:blip r:embed="rId11"/>
          <a:stretch>
            <a:fillRect/>
          </a:stretch>
        </p:blipFill>
        <p:spPr>
          <a:xfrm rot="21171839">
            <a:off x="488368" y="5360034"/>
            <a:ext cx="4992659" cy="3660644"/>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 name="Picture 40"/>
          <p:cNvPicPr>
            <a:picLocks noChangeAspect="1"/>
          </p:cNvPicPr>
          <p:nvPr/>
        </p:nvPicPr>
        <p:blipFill>
          <a:blip r:embed="rId12"/>
          <a:stretch>
            <a:fillRect/>
          </a:stretch>
        </p:blipFill>
        <p:spPr>
          <a:xfrm rot="536884">
            <a:off x="6049720" y="6053767"/>
            <a:ext cx="5376143" cy="3419420"/>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2" name="Rectangle 41"/>
          <p:cNvSpPr/>
          <p:nvPr/>
        </p:nvSpPr>
        <p:spPr>
          <a:xfrm>
            <a:off x="8255122" y="503582"/>
            <a:ext cx="4240586" cy="2062103"/>
          </a:xfrm>
          <a:prstGeom prst="rect">
            <a:avLst/>
          </a:prstGeom>
        </p:spPr>
        <p:txBody>
          <a:bodyPr wrap="square">
            <a:spAutoFit/>
          </a:bodyPr>
          <a:lstStyle/>
          <a:p>
            <a:pPr algn="just"/>
            <a:r>
              <a:rPr lang="en-US" sz="3200" b="1" i="1" dirty="0">
                <a:solidFill>
                  <a:srgbClr val="C00000"/>
                </a:solidFill>
                <a:latin typeface="Open Sans" panose="020B0606030504020204" pitchFamily="34" charset="0"/>
              </a:rPr>
              <a:t>- </a:t>
            </a:r>
            <a:r>
              <a:rPr lang="vi-VN" sz="3200" b="1" i="1" dirty="0">
                <a:solidFill>
                  <a:srgbClr val="C00000"/>
                </a:solidFill>
                <a:latin typeface="Open Sans" panose="020B0606030504020204" pitchFamily="34" charset="0"/>
              </a:rPr>
              <a:t>Thức ăn có nguồn gốc từ động vật: </a:t>
            </a:r>
            <a:endParaRPr lang="en-US" sz="3200" b="1" i="1" dirty="0">
              <a:solidFill>
                <a:srgbClr val="C00000"/>
              </a:solidFill>
              <a:latin typeface="Open Sans" panose="020B0606030504020204" pitchFamily="34" charset="0"/>
            </a:endParaRPr>
          </a:p>
          <a:p>
            <a:pPr algn="just"/>
            <a:r>
              <a:rPr lang="vi-VN" sz="3200" dirty="0">
                <a:solidFill>
                  <a:srgbClr val="000000"/>
                </a:solidFill>
                <a:latin typeface="Open Sans" panose="020B0606030504020204" pitchFamily="34" charset="0"/>
              </a:rPr>
              <a:t>Thịt luộc, canh cá, thịt kho tàu, bơ tươi.</a:t>
            </a:r>
            <a:endParaRPr lang="en-US" sz="3200" dirty="0"/>
          </a:p>
        </p:txBody>
      </p:sp>
      <p:sp>
        <p:nvSpPr>
          <p:cNvPr id="43" name="Rectangle 42"/>
          <p:cNvSpPr/>
          <p:nvPr/>
        </p:nvSpPr>
        <p:spPr>
          <a:xfrm>
            <a:off x="8270936" y="2833807"/>
            <a:ext cx="4208957" cy="2554545"/>
          </a:xfrm>
          <a:prstGeom prst="rect">
            <a:avLst/>
          </a:prstGeom>
        </p:spPr>
        <p:txBody>
          <a:bodyPr wrap="square">
            <a:spAutoFit/>
          </a:bodyPr>
          <a:lstStyle/>
          <a:p>
            <a:pPr algn="just"/>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Thức</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ăn</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có</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nguồn</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gốc</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từ</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thực</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vật</a:t>
            </a:r>
            <a:r>
              <a:rPr lang="en-US" sz="3200" b="1" i="1" dirty="0">
                <a:solidFill>
                  <a:srgbClr val="C00000"/>
                </a:solidFill>
                <a:latin typeface="Open Sans" panose="020B0606030504020204" pitchFamily="34" charset="0"/>
              </a:rPr>
              <a:t>: </a:t>
            </a:r>
          </a:p>
          <a:p>
            <a:pPr algn="just"/>
            <a:r>
              <a:rPr lang="en-US" sz="3200" dirty="0" err="1">
                <a:solidFill>
                  <a:srgbClr val="000000"/>
                </a:solidFill>
                <a:latin typeface="Open Sans" panose="020B0606030504020204" pitchFamily="34" charset="0"/>
              </a:rPr>
              <a:t>Đậu</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rán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lạc</a:t>
            </a:r>
            <a:r>
              <a:rPr lang="en-US" sz="3200" dirty="0">
                <a:solidFill>
                  <a:srgbClr val="000000"/>
                </a:solidFill>
                <a:latin typeface="Open Sans" panose="020B0606030504020204" pitchFamily="34" charset="0"/>
              </a:rPr>
              <a:t> rang (</a:t>
            </a:r>
            <a:r>
              <a:rPr lang="en-US" sz="3200" dirty="0" err="1">
                <a:solidFill>
                  <a:srgbClr val="000000"/>
                </a:solidFill>
                <a:latin typeface="Open Sans" panose="020B0606030504020204" pitchFamily="34" charset="0"/>
              </a:rPr>
              <a:t>đậu</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phộng</a:t>
            </a:r>
            <a:r>
              <a:rPr lang="en-US" sz="3200" dirty="0">
                <a:solidFill>
                  <a:srgbClr val="000000"/>
                </a:solidFill>
                <a:latin typeface="Open Sans" panose="020B0606030504020204" pitchFamily="34" charset="0"/>
              </a:rPr>
              <a:t> rang), </a:t>
            </a:r>
            <a:r>
              <a:rPr lang="en-US" sz="3200" dirty="0" err="1">
                <a:solidFill>
                  <a:srgbClr val="000000"/>
                </a:solidFill>
                <a:latin typeface="Open Sans" panose="020B0606030504020204" pitchFamily="34" charset="0"/>
              </a:rPr>
              <a:t>dầu</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đậu</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nành</a:t>
            </a:r>
            <a:r>
              <a:rPr lang="en-US" sz="3200" dirty="0">
                <a:solidFill>
                  <a:srgbClr val="000000"/>
                </a:solidFill>
                <a:latin typeface="Open Sans" panose="020B0606030504020204" pitchFamily="34" charset="0"/>
              </a:rPr>
              <a:t>.</a:t>
            </a:r>
            <a:endParaRPr lang="en-US" sz="3200" dirty="0"/>
          </a:p>
        </p:txBody>
      </p:sp>
      <p:sp>
        <p:nvSpPr>
          <p:cNvPr id="44" name="Rectangle 43"/>
          <p:cNvSpPr/>
          <p:nvPr/>
        </p:nvSpPr>
        <p:spPr>
          <a:xfrm>
            <a:off x="12954000" y="526442"/>
            <a:ext cx="5105400" cy="4031873"/>
          </a:xfrm>
          <a:prstGeom prst="rect">
            <a:avLst/>
          </a:prstGeom>
        </p:spPr>
        <p:txBody>
          <a:bodyPr wrap="square">
            <a:spAutoFit/>
          </a:bodyPr>
          <a:lstStyle/>
          <a:p>
            <a:pPr algn="just"/>
            <a:r>
              <a:rPr lang="vi-VN" sz="3200" dirty="0">
                <a:solidFill>
                  <a:srgbClr val="000000"/>
                </a:solidFill>
                <a:latin typeface="Open Sans" panose="020B0606030504020204" pitchFamily="34" charset="0"/>
              </a:rPr>
              <a:t>- Ăn những thức ăn chứa chất đạm, chất béo từ </a:t>
            </a:r>
            <a:r>
              <a:rPr lang="vi-VN" sz="3200" u="sng" dirty="0">
                <a:solidFill>
                  <a:srgbClr val="000000"/>
                </a:solidFill>
                <a:latin typeface="Open Sans" panose="020B0606030504020204" pitchFamily="34" charset="0"/>
              </a:rPr>
              <a:t>thịt, cá,...</a:t>
            </a:r>
            <a:r>
              <a:rPr lang="vi-VN" sz="3200" dirty="0">
                <a:solidFill>
                  <a:srgbClr val="000000"/>
                </a:solidFill>
                <a:latin typeface="Open Sans" panose="020B0606030504020204" pitchFamily="34" charset="0"/>
              </a:rPr>
              <a:t> </a:t>
            </a:r>
            <a:r>
              <a:rPr lang="vi-VN" sz="3200" b="1" i="1" dirty="0">
                <a:solidFill>
                  <a:srgbClr val="000000"/>
                </a:solidFill>
                <a:latin typeface="Open Sans" panose="020B0606030504020204" pitchFamily="34" charset="0"/>
              </a:rPr>
              <a:t>có ích lợi</a:t>
            </a:r>
            <a:r>
              <a:rPr lang="vi-VN" sz="3200" dirty="0">
                <a:solidFill>
                  <a:srgbClr val="000000"/>
                </a:solidFill>
                <a:latin typeface="Open Sans" panose="020B0606030504020204" pitchFamily="34" charset="0"/>
              </a:rPr>
              <a:t>: có một số thành phần cần thiết cho cơ thể, đặc biệt chất béo từ cá chứa </a:t>
            </a:r>
            <a:r>
              <a:rPr lang="vi-VN" sz="3200" dirty="0">
                <a:solidFill>
                  <a:schemeClr val="accent2">
                    <a:lumMod val="75000"/>
                  </a:schemeClr>
                </a:solidFill>
                <a:latin typeface="Open Sans" panose="020B0606030504020204" pitchFamily="34" charset="0"/>
              </a:rPr>
              <a:t>thành phần rất tốt cho tim mạch.</a:t>
            </a:r>
            <a:endParaRPr lang="en-US" sz="3200" dirty="0">
              <a:solidFill>
                <a:schemeClr val="accent2">
                  <a:lumMod val="75000"/>
                </a:schemeClr>
              </a:solidFill>
            </a:endParaRPr>
          </a:p>
        </p:txBody>
      </p:sp>
      <p:sp>
        <p:nvSpPr>
          <p:cNvPr id="45" name="Rectangle 44"/>
          <p:cNvSpPr/>
          <p:nvPr/>
        </p:nvSpPr>
        <p:spPr>
          <a:xfrm>
            <a:off x="13048300" y="4805025"/>
            <a:ext cx="4916800" cy="2062103"/>
          </a:xfrm>
          <a:prstGeom prst="rect">
            <a:avLst/>
          </a:prstGeom>
        </p:spPr>
        <p:txBody>
          <a:bodyPr wrap="square">
            <a:spAutoFit/>
          </a:bodyPr>
          <a:lstStyle/>
          <a:p>
            <a:pPr algn="just"/>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thức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chứa</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chất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đạm</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từ</a:t>
            </a:r>
            <a:r>
              <a:rPr lang="en-US" sz="3200" dirty="0">
                <a:solidFill>
                  <a:srgbClr val="000000"/>
                </a:solidFill>
                <a:latin typeface="Open Sans" panose="020B0606030504020204" pitchFamily="34" charset="0"/>
              </a:rPr>
              <a:t> </a:t>
            </a:r>
            <a:r>
              <a:rPr lang="en-US" sz="3200" u="sng" dirty="0" err="1">
                <a:solidFill>
                  <a:srgbClr val="000000"/>
                </a:solidFill>
                <a:latin typeface="Open Sans" panose="020B0606030504020204" pitchFamily="34" charset="0"/>
              </a:rPr>
              <a:t>đậu</a:t>
            </a:r>
            <a:r>
              <a:rPr lang="en-US" sz="3200" u="sng" dirty="0">
                <a:solidFill>
                  <a:srgbClr val="000000"/>
                </a:solidFill>
                <a:latin typeface="Open Sans" panose="020B0606030504020204" pitchFamily="34" charset="0"/>
              </a:rPr>
              <a:t>, </a:t>
            </a:r>
            <a:r>
              <a:rPr lang="en-US" sz="3200" u="sng" dirty="0" err="1">
                <a:solidFill>
                  <a:srgbClr val="000000"/>
                </a:solidFill>
                <a:latin typeface="Open Sans" panose="020B0606030504020204" pitchFamily="34" charset="0"/>
              </a:rPr>
              <a:t>đỗ</a:t>
            </a:r>
            <a:r>
              <a:rPr lang="en-US" sz="3200" u="sng" dirty="0">
                <a:solidFill>
                  <a:srgbClr val="000000"/>
                </a:solidFill>
                <a:latin typeface="Open Sans" panose="020B0606030504020204" pitchFamily="34" charset="0"/>
              </a:rPr>
              <a:t>, </a:t>
            </a:r>
            <a:r>
              <a:rPr lang="en-US" sz="3200" u="sng" dirty="0" err="1">
                <a:solidFill>
                  <a:srgbClr val="000000"/>
                </a:solidFill>
                <a:latin typeface="Open Sans" panose="020B0606030504020204" pitchFamily="34" charset="0"/>
              </a:rPr>
              <a:t>lạc</a:t>
            </a:r>
            <a:r>
              <a:rPr lang="en-US" sz="3200" u="sng" dirty="0">
                <a:solidFill>
                  <a:srgbClr val="000000"/>
                </a:solidFill>
                <a:latin typeface="Open Sans" panose="020B0606030504020204" pitchFamily="34" charset="0"/>
              </a:rPr>
              <a:t>,...</a:t>
            </a:r>
            <a:r>
              <a:rPr lang="en-US" sz="3200" dirty="0">
                <a:solidFill>
                  <a:srgbClr val="000000"/>
                </a:solidFill>
                <a:latin typeface="Open Sans" panose="020B0606030504020204" pitchFamily="34" charset="0"/>
              </a:rPr>
              <a:t> </a:t>
            </a:r>
            <a:r>
              <a:rPr lang="en-US" sz="3200" b="1" i="1" dirty="0" err="1">
                <a:solidFill>
                  <a:srgbClr val="000000"/>
                </a:solidFill>
                <a:latin typeface="Open Sans" panose="020B0606030504020204" pitchFamily="34" charset="0"/>
              </a:rPr>
              <a:t>có</a:t>
            </a:r>
            <a:r>
              <a:rPr lang="en-US" sz="3200" b="1" i="1" dirty="0">
                <a:solidFill>
                  <a:srgbClr val="000000"/>
                </a:solidFill>
                <a:latin typeface="Open Sans" panose="020B0606030504020204" pitchFamily="34" charset="0"/>
              </a:rPr>
              <a:t> </a:t>
            </a:r>
            <a:r>
              <a:rPr lang="en-US" sz="3200" b="1" i="1" dirty="0" err="1">
                <a:solidFill>
                  <a:srgbClr val="000000"/>
                </a:solidFill>
                <a:latin typeface="Open Sans" panose="020B0606030504020204" pitchFamily="34" charset="0"/>
              </a:rPr>
              <a:t>ích</a:t>
            </a:r>
            <a:r>
              <a:rPr lang="en-US" sz="3200" b="1" i="1" dirty="0">
                <a:solidFill>
                  <a:srgbClr val="000000"/>
                </a:solidFill>
                <a:latin typeface="Open Sans" panose="020B0606030504020204" pitchFamily="34" charset="0"/>
              </a:rPr>
              <a:t> </a:t>
            </a:r>
            <a:r>
              <a:rPr lang="en-US" sz="3200" b="1" i="1" dirty="0" err="1">
                <a:solidFill>
                  <a:srgbClr val="000000"/>
                </a:solidFill>
                <a:latin typeface="Open Sans" panose="020B0606030504020204" pitchFamily="34" charset="0"/>
              </a:rPr>
              <a:t>lợi</a:t>
            </a:r>
            <a:r>
              <a:rPr lang="en-US" sz="3200" dirty="0">
                <a:solidFill>
                  <a:srgbClr val="000000"/>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dễ</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hấp</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thụ</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tốt</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cho</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tim</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mạch</a:t>
            </a:r>
            <a:r>
              <a:rPr lang="en-US" sz="3200" dirty="0">
                <a:solidFill>
                  <a:schemeClr val="accent2">
                    <a:lumMod val="75000"/>
                  </a:schemeClr>
                </a:solidFill>
                <a:latin typeface="Open Sans" panose="020B0606030504020204" pitchFamily="34" charset="0"/>
              </a:rPr>
              <a:t>.</a:t>
            </a:r>
            <a:endParaRPr lang="en-US" sz="3200" dirty="0">
              <a:solidFill>
                <a:schemeClr val="accent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down)">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ppt_x"/>
                                          </p:val>
                                        </p:tav>
                                        <p:tav tm="100000">
                                          <p:val>
                                            <p:strVal val="#ppt_x"/>
                                          </p:val>
                                        </p:tav>
                                      </p:tavLst>
                                    </p:anim>
                                    <p:anim calcmode="lin" valueType="num">
                                      <p:cBhvr additive="base">
                                        <p:cTn id="2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p:bldP spid="43" grpId="0"/>
      <p:bldP spid="44"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54DAA-900F-807B-C291-99DCDF688D79}"/>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8772022D-76F7-9AA2-37E9-EA365A495F29}"/>
              </a:ext>
            </a:extLst>
          </p:cNvPr>
          <p:cNvSpPr/>
          <p:nvPr/>
        </p:nvSpPr>
        <p:spPr>
          <a:xfrm>
            <a:off x="1235234" y="9111058"/>
            <a:ext cx="3634803" cy="1590226"/>
          </a:xfrm>
          <a:custGeom>
            <a:avLst/>
            <a:gdLst/>
            <a:ahLst/>
            <a:cxnLst/>
            <a:rect l="l" t="t" r="r" b="b"/>
            <a:pathLst>
              <a:path w="3634803" h="1590226">
                <a:moveTo>
                  <a:pt x="0" y="0"/>
                </a:moveTo>
                <a:lnTo>
                  <a:pt x="3634802" y="0"/>
                </a:lnTo>
                <a:lnTo>
                  <a:pt x="3634802" y="1590226"/>
                </a:lnTo>
                <a:lnTo>
                  <a:pt x="0" y="1590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a:extLst>
              <a:ext uri="{FF2B5EF4-FFF2-40B4-BE49-F238E27FC236}">
                <a16:creationId xmlns:a16="http://schemas.microsoft.com/office/drawing/2014/main" id="{72F87679-DD0F-CABF-F16B-9EE623A778AB}"/>
              </a:ext>
            </a:extLst>
          </p:cNvPr>
          <p:cNvSpPr/>
          <p:nvPr/>
        </p:nvSpPr>
        <p:spPr>
          <a:xfrm>
            <a:off x="16499239" y="6616626"/>
            <a:ext cx="2282122" cy="3289545"/>
          </a:xfrm>
          <a:custGeom>
            <a:avLst/>
            <a:gdLst/>
            <a:ahLst/>
            <a:cxnLst/>
            <a:rect l="l" t="t" r="r" b="b"/>
            <a:pathLst>
              <a:path w="2282122" h="3289545">
                <a:moveTo>
                  <a:pt x="0" y="0"/>
                </a:moveTo>
                <a:lnTo>
                  <a:pt x="2282122" y="0"/>
                </a:lnTo>
                <a:lnTo>
                  <a:pt x="2282122" y="3289545"/>
                </a:lnTo>
                <a:lnTo>
                  <a:pt x="0" y="3289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a:extLst>
              <a:ext uri="{FF2B5EF4-FFF2-40B4-BE49-F238E27FC236}">
                <a16:creationId xmlns:a16="http://schemas.microsoft.com/office/drawing/2014/main" id="{56A1CFAE-8B92-B0F1-5BDE-B364526AFCD5}"/>
              </a:ext>
            </a:extLst>
          </p:cNvPr>
          <p:cNvSpPr/>
          <p:nvPr/>
        </p:nvSpPr>
        <p:spPr>
          <a:xfrm>
            <a:off x="12634619" y="2614631"/>
            <a:ext cx="2802090" cy="1197893"/>
          </a:xfrm>
          <a:custGeom>
            <a:avLst/>
            <a:gdLst/>
            <a:ahLst/>
            <a:cxnLst/>
            <a:rect l="l" t="t" r="r" b="b"/>
            <a:pathLst>
              <a:path w="2802090" h="1197893">
                <a:moveTo>
                  <a:pt x="0" y="0"/>
                </a:moveTo>
                <a:lnTo>
                  <a:pt x="2802090" y="0"/>
                </a:lnTo>
                <a:lnTo>
                  <a:pt x="2802090" y="1197893"/>
                </a:lnTo>
                <a:lnTo>
                  <a:pt x="0" y="11978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a:extLst>
              <a:ext uri="{FF2B5EF4-FFF2-40B4-BE49-F238E27FC236}">
                <a16:creationId xmlns:a16="http://schemas.microsoft.com/office/drawing/2014/main" id="{1B0469F2-8EA8-63DC-05C5-FDF0AC6005E2}"/>
              </a:ext>
            </a:extLst>
          </p:cNvPr>
          <p:cNvSpPr/>
          <p:nvPr/>
        </p:nvSpPr>
        <p:spPr>
          <a:xfrm rot="-1769744">
            <a:off x="14866445" y="3363804"/>
            <a:ext cx="3702254" cy="2503649"/>
          </a:xfrm>
          <a:custGeom>
            <a:avLst/>
            <a:gdLst/>
            <a:ahLst/>
            <a:cxnLst/>
            <a:rect l="l" t="t" r="r" b="b"/>
            <a:pathLst>
              <a:path w="3702254" h="2503649">
                <a:moveTo>
                  <a:pt x="0" y="0"/>
                </a:moveTo>
                <a:lnTo>
                  <a:pt x="3702254" y="0"/>
                </a:lnTo>
                <a:lnTo>
                  <a:pt x="3702254" y="2503649"/>
                </a:lnTo>
                <a:lnTo>
                  <a:pt x="0" y="25036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a:extLst>
              <a:ext uri="{FF2B5EF4-FFF2-40B4-BE49-F238E27FC236}">
                <a16:creationId xmlns:a16="http://schemas.microsoft.com/office/drawing/2014/main" id="{FE92752B-B771-C759-744F-411320A8392D}"/>
              </a:ext>
            </a:extLst>
          </p:cNvPr>
          <p:cNvSpPr/>
          <p:nvPr/>
        </p:nvSpPr>
        <p:spPr>
          <a:xfrm rot="355647">
            <a:off x="12105844" y="-877759"/>
            <a:ext cx="2384175" cy="2851031"/>
          </a:xfrm>
          <a:custGeom>
            <a:avLst/>
            <a:gdLst/>
            <a:ahLst/>
            <a:cxnLst/>
            <a:rect l="l" t="t" r="r" b="b"/>
            <a:pathLst>
              <a:path w="2384175" h="2851031">
                <a:moveTo>
                  <a:pt x="0" y="0"/>
                </a:moveTo>
                <a:lnTo>
                  <a:pt x="2384175" y="0"/>
                </a:lnTo>
                <a:lnTo>
                  <a:pt x="2384175" y="2851031"/>
                </a:lnTo>
                <a:lnTo>
                  <a:pt x="0" y="28510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a:extLst>
              <a:ext uri="{FF2B5EF4-FFF2-40B4-BE49-F238E27FC236}">
                <a16:creationId xmlns:a16="http://schemas.microsoft.com/office/drawing/2014/main" id="{CBCC60F2-EE00-335D-1CA3-6C724C55E86E}"/>
              </a:ext>
            </a:extLst>
          </p:cNvPr>
          <p:cNvSpPr/>
          <p:nvPr/>
        </p:nvSpPr>
        <p:spPr>
          <a:xfrm>
            <a:off x="11135755" y="9258300"/>
            <a:ext cx="1263348" cy="1295741"/>
          </a:xfrm>
          <a:custGeom>
            <a:avLst/>
            <a:gdLst/>
            <a:ahLst/>
            <a:cxnLst/>
            <a:rect l="l" t="t" r="r" b="b"/>
            <a:pathLst>
              <a:path w="1263348" h="1295741">
                <a:moveTo>
                  <a:pt x="0" y="0"/>
                </a:moveTo>
                <a:lnTo>
                  <a:pt x="1263348" y="0"/>
                </a:lnTo>
                <a:lnTo>
                  <a:pt x="1263348" y="1295741"/>
                </a:lnTo>
                <a:lnTo>
                  <a:pt x="0" y="12957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a:extLst>
              <a:ext uri="{FF2B5EF4-FFF2-40B4-BE49-F238E27FC236}">
                <a16:creationId xmlns:a16="http://schemas.microsoft.com/office/drawing/2014/main" id="{A53591B6-91F1-183C-1ACC-D167DC8B110C}"/>
              </a:ext>
            </a:extLst>
          </p:cNvPr>
          <p:cNvSpPr/>
          <p:nvPr/>
        </p:nvSpPr>
        <p:spPr>
          <a:xfrm rot="-1523282">
            <a:off x="10140561" y="2165270"/>
            <a:ext cx="1908549" cy="3161158"/>
          </a:xfrm>
          <a:custGeom>
            <a:avLst/>
            <a:gdLst/>
            <a:ahLst/>
            <a:cxnLst/>
            <a:rect l="l" t="t" r="r" b="b"/>
            <a:pathLst>
              <a:path w="1908549" h="3161158">
                <a:moveTo>
                  <a:pt x="0" y="0"/>
                </a:moveTo>
                <a:lnTo>
                  <a:pt x="1908549" y="0"/>
                </a:lnTo>
                <a:lnTo>
                  <a:pt x="1908549" y="3161158"/>
                </a:lnTo>
                <a:lnTo>
                  <a:pt x="0" y="31611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a:extLst>
              <a:ext uri="{FF2B5EF4-FFF2-40B4-BE49-F238E27FC236}">
                <a16:creationId xmlns:a16="http://schemas.microsoft.com/office/drawing/2014/main" id="{B2C5A008-97FE-E18E-82C5-7DDFFB451269}"/>
              </a:ext>
            </a:extLst>
          </p:cNvPr>
          <p:cNvSpPr/>
          <p:nvPr/>
        </p:nvSpPr>
        <p:spPr>
          <a:xfrm rot="-926432">
            <a:off x="5639191" y="8271957"/>
            <a:ext cx="3188804" cy="2806147"/>
          </a:xfrm>
          <a:custGeom>
            <a:avLst/>
            <a:gdLst/>
            <a:ahLst/>
            <a:cxnLst/>
            <a:rect l="l" t="t" r="r" b="b"/>
            <a:pathLst>
              <a:path w="3188804" h="2806147">
                <a:moveTo>
                  <a:pt x="0" y="0"/>
                </a:moveTo>
                <a:lnTo>
                  <a:pt x="3188803" y="0"/>
                </a:lnTo>
                <a:lnTo>
                  <a:pt x="3188803" y="2806148"/>
                </a:lnTo>
                <a:lnTo>
                  <a:pt x="0" y="28061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a:extLst>
              <a:ext uri="{FF2B5EF4-FFF2-40B4-BE49-F238E27FC236}">
                <a16:creationId xmlns:a16="http://schemas.microsoft.com/office/drawing/2014/main" id="{A3B8BFCA-3B2C-3CD4-3991-9E203D76CF02}"/>
              </a:ext>
            </a:extLst>
          </p:cNvPr>
          <p:cNvSpPr/>
          <p:nvPr/>
        </p:nvSpPr>
        <p:spPr>
          <a:xfrm rot="1863011">
            <a:off x="15150640" y="-644177"/>
            <a:ext cx="2697198" cy="3154618"/>
          </a:xfrm>
          <a:custGeom>
            <a:avLst/>
            <a:gdLst/>
            <a:ahLst/>
            <a:cxnLst/>
            <a:rect l="l" t="t" r="r" b="b"/>
            <a:pathLst>
              <a:path w="2697198" h="3154618">
                <a:moveTo>
                  <a:pt x="0" y="0"/>
                </a:moveTo>
                <a:lnTo>
                  <a:pt x="2697198" y="0"/>
                </a:lnTo>
                <a:lnTo>
                  <a:pt x="2697198" y="3154618"/>
                </a:lnTo>
                <a:lnTo>
                  <a:pt x="0" y="315461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15">
            <a:extLst>
              <a:ext uri="{FF2B5EF4-FFF2-40B4-BE49-F238E27FC236}">
                <a16:creationId xmlns:a16="http://schemas.microsoft.com/office/drawing/2014/main" id="{1F2AD8C6-3682-4D8B-1055-A93E9948AFB1}"/>
              </a:ext>
            </a:extLst>
          </p:cNvPr>
          <p:cNvSpPr/>
          <p:nvPr/>
        </p:nvSpPr>
        <p:spPr>
          <a:xfrm rot="975012">
            <a:off x="8007442" y="-399442"/>
            <a:ext cx="2959997" cy="1894398"/>
          </a:xfrm>
          <a:custGeom>
            <a:avLst/>
            <a:gdLst/>
            <a:ahLst/>
            <a:cxnLst/>
            <a:rect l="l" t="t" r="r" b="b"/>
            <a:pathLst>
              <a:path w="2959997" h="1894398">
                <a:moveTo>
                  <a:pt x="0" y="0"/>
                </a:moveTo>
                <a:lnTo>
                  <a:pt x="2959997" y="0"/>
                </a:lnTo>
                <a:lnTo>
                  <a:pt x="2959997" y="1894398"/>
                </a:lnTo>
                <a:lnTo>
                  <a:pt x="0" y="18943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6" name="Freeform 16">
            <a:extLst>
              <a:ext uri="{FF2B5EF4-FFF2-40B4-BE49-F238E27FC236}">
                <a16:creationId xmlns:a16="http://schemas.microsoft.com/office/drawing/2014/main" id="{BB164B26-92D9-061B-09DF-E55EA8BD9AA9}"/>
              </a:ext>
            </a:extLst>
          </p:cNvPr>
          <p:cNvSpPr/>
          <p:nvPr/>
        </p:nvSpPr>
        <p:spPr>
          <a:xfrm rot="-533862">
            <a:off x="-388477" y="7579521"/>
            <a:ext cx="1460337" cy="2965151"/>
          </a:xfrm>
          <a:custGeom>
            <a:avLst/>
            <a:gdLst/>
            <a:ahLst/>
            <a:cxnLst/>
            <a:rect l="l" t="t" r="r" b="b"/>
            <a:pathLst>
              <a:path w="1460337" h="2965151">
                <a:moveTo>
                  <a:pt x="0" y="0"/>
                </a:moveTo>
                <a:lnTo>
                  <a:pt x="1460336" y="0"/>
                </a:lnTo>
                <a:lnTo>
                  <a:pt x="1460336" y="2965151"/>
                </a:lnTo>
                <a:lnTo>
                  <a:pt x="0" y="29651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pic>
        <p:nvPicPr>
          <p:cNvPr id="22" name="Picture 21">
            <a:extLst>
              <a:ext uri="{FF2B5EF4-FFF2-40B4-BE49-F238E27FC236}">
                <a16:creationId xmlns:a16="http://schemas.microsoft.com/office/drawing/2014/main" id="{672F2EFF-5870-09AC-FF91-2213CEA9A183}"/>
              </a:ext>
            </a:extLst>
          </p:cNvPr>
          <p:cNvPicPr>
            <a:picLocks noChangeAspect="1"/>
          </p:cNvPicPr>
          <p:nvPr/>
        </p:nvPicPr>
        <p:blipFill>
          <a:blip r:embed="rId24"/>
          <a:stretch>
            <a:fillRect/>
          </a:stretch>
        </p:blipFill>
        <p:spPr>
          <a:xfrm>
            <a:off x="139953" y="1846050"/>
            <a:ext cx="12850577" cy="6417166"/>
          </a:xfrm>
          <a:prstGeom prst="rect">
            <a:avLst/>
          </a:prstGeom>
        </p:spPr>
      </p:pic>
    </p:spTree>
    <p:extLst>
      <p:ext uri="{BB962C8B-B14F-4D97-AF65-F5344CB8AC3E}">
        <p14:creationId xmlns:p14="http://schemas.microsoft.com/office/powerpoint/2010/main" val="400915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0E2CE-F57F-A630-9FD9-8020880AF5AD}"/>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452A8CA-AF34-DD70-C8F5-A2C2BD1564B3}"/>
              </a:ext>
            </a:extLst>
          </p:cNvPr>
          <p:cNvSpPr/>
          <p:nvPr/>
        </p:nvSpPr>
        <p:spPr>
          <a:xfrm>
            <a:off x="1235234" y="9111058"/>
            <a:ext cx="3634803" cy="1590226"/>
          </a:xfrm>
          <a:custGeom>
            <a:avLst/>
            <a:gdLst/>
            <a:ahLst/>
            <a:cxnLst/>
            <a:rect l="l" t="t" r="r" b="b"/>
            <a:pathLst>
              <a:path w="3634803" h="1590226">
                <a:moveTo>
                  <a:pt x="0" y="0"/>
                </a:moveTo>
                <a:lnTo>
                  <a:pt x="3634802" y="0"/>
                </a:lnTo>
                <a:lnTo>
                  <a:pt x="3634802" y="1590226"/>
                </a:lnTo>
                <a:lnTo>
                  <a:pt x="0" y="1590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a:extLst>
              <a:ext uri="{FF2B5EF4-FFF2-40B4-BE49-F238E27FC236}">
                <a16:creationId xmlns:a16="http://schemas.microsoft.com/office/drawing/2014/main" id="{82033F87-F1B9-F0B8-5D80-9A1D18355501}"/>
              </a:ext>
            </a:extLst>
          </p:cNvPr>
          <p:cNvSpPr/>
          <p:nvPr/>
        </p:nvSpPr>
        <p:spPr>
          <a:xfrm>
            <a:off x="16499239" y="6616626"/>
            <a:ext cx="2282122" cy="3289545"/>
          </a:xfrm>
          <a:custGeom>
            <a:avLst/>
            <a:gdLst/>
            <a:ahLst/>
            <a:cxnLst/>
            <a:rect l="l" t="t" r="r" b="b"/>
            <a:pathLst>
              <a:path w="2282122" h="3289545">
                <a:moveTo>
                  <a:pt x="0" y="0"/>
                </a:moveTo>
                <a:lnTo>
                  <a:pt x="2282122" y="0"/>
                </a:lnTo>
                <a:lnTo>
                  <a:pt x="2282122" y="3289545"/>
                </a:lnTo>
                <a:lnTo>
                  <a:pt x="0" y="3289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a:extLst>
              <a:ext uri="{FF2B5EF4-FFF2-40B4-BE49-F238E27FC236}">
                <a16:creationId xmlns:a16="http://schemas.microsoft.com/office/drawing/2014/main" id="{7ECD8C41-72A9-6CD6-D4A6-30B9658C7F3A}"/>
              </a:ext>
            </a:extLst>
          </p:cNvPr>
          <p:cNvSpPr/>
          <p:nvPr/>
        </p:nvSpPr>
        <p:spPr>
          <a:xfrm>
            <a:off x="12634619" y="2614631"/>
            <a:ext cx="2802090" cy="1197893"/>
          </a:xfrm>
          <a:custGeom>
            <a:avLst/>
            <a:gdLst/>
            <a:ahLst/>
            <a:cxnLst/>
            <a:rect l="l" t="t" r="r" b="b"/>
            <a:pathLst>
              <a:path w="2802090" h="1197893">
                <a:moveTo>
                  <a:pt x="0" y="0"/>
                </a:moveTo>
                <a:lnTo>
                  <a:pt x="2802090" y="0"/>
                </a:lnTo>
                <a:lnTo>
                  <a:pt x="2802090" y="1197893"/>
                </a:lnTo>
                <a:lnTo>
                  <a:pt x="0" y="11978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a:extLst>
              <a:ext uri="{FF2B5EF4-FFF2-40B4-BE49-F238E27FC236}">
                <a16:creationId xmlns:a16="http://schemas.microsoft.com/office/drawing/2014/main" id="{66D25E1E-2FAD-EEE0-AB69-CA15C02B5FCB}"/>
              </a:ext>
            </a:extLst>
          </p:cNvPr>
          <p:cNvSpPr/>
          <p:nvPr/>
        </p:nvSpPr>
        <p:spPr>
          <a:xfrm rot="-1769744">
            <a:off x="14866445" y="3363804"/>
            <a:ext cx="3702254" cy="2503649"/>
          </a:xfrm>
          <a:custGeom>
            <a:avLst/>
            <a:gdLst/>
            <a:ahLst/>
            <a:cxnLst/>
            <a:rect l="l" t="t" r="r" b="b"/>
            <a:pathLst>
              <a:path w="3702254" h="2503649">
                <a:moveTo>
                  <a:pt x="0" y="0"/>
                </a:moveTo>
                <a:lnTo>
                  <a:pt x="3702254" y="0"/>
                </a:lnTo>
                <a:lnTo>
                  <a:pt x="3702254" y="2503649"/>
                </a:lnTo>
                <a:lnTo>
                  <a:pt x="0" y="25036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a:extLst>
              <a:ext uri="{FF2B5EF4-FFF2-40B4-BE49-F238E27FC236}">
                <a16:creationId xmlns:a16="http://schemas.microsoft.com/office/drawing/2014/main" id="{4FA958C3-B51D-AFC8-A67E-950957AA03EC}"/>
              </a:ext>
            </a:extLst>
          </p:cNvPr>
          <p:cNvSpPr/>
          <p:nvPr/>
        </p:nvSpPr>
        <p:spPr>
          <a:xfrm rot="355647">
            <a:off x="12105844" y="-877759"/>
            <a:ext cx="2384175" cy="2851031"/>
          </a:xfrm>
          <a:custGeom>
            <a:avLst/>
            <a:gdLst/>
            <a:ahLst/>
            <a:cxnLst/>
            <a:rect l="l" t="t" r="r" b="b"/>
            <a:pathLst>
              <a:path w="2384175" h="2851031">
                <a:moveTo>
                  <a:pt x="0" y="0"/>
                </a:moveTo>
                <a:lnTo>
                  <a:pt x="2384175" y="0"/>
                </a:lnTo>
                <a:lnTo>
                  <a:pt x="2384175" y="2851031"/>
                </a:lnTo>
                <a:lnTo>
                  <a:pt x="0" y="28510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a:extLst>
              <a:ext uri="{FF2B5EF4-FFF2-40B4-BE49-F238E27FC236}">
                <a16:creationId xmlns:a16="http://schemas.microsoft.com/office/drawing/2014/main" id="{6820CCC2-60D2-F04F-4C9D-711961FA025A}"/>
              </a:ext>
            </a:extLst>
          </p:cNvPr>
          <p:cNvSpPr/>
          <p:nvPr/>
        </p:nvSpPr>
        <p:spPr>
          <a:xfrm>
            <a:off x="4792005" y="6124552"/>
            <a:ext cx="1263348" cy="1295741"/>
          </a:xfrm>
          <a:custGeom>
            <a:avLst/>
            <a:gdLst/>
            <a:ahLst/>
            <a:cxnLst/>
            <a:rect l="l" t="t" r="r" b="b"/>
            <a:pathLst>
              <a:path w="1263348" h="1295741">
                <a:moveTo>
                  <a:pt x="0" y="0"/>
                </a:moveTo>
                <a:lnTo>
                  <a:pt x="1263348" y="0"/>
                </a:lnTo>
                <a:lnTo>
                  <a:pt x="1263348" y="1295741"/>
                </a:lnTo>
                <a:lnTo>
                  <a:pt x="0" y="12957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a:extLst>
              <a:ext uri="{FF2B5EF4-FFF2-40B4-BE49-F238E27FC236}">
                <a16:creationId xmlns:a16="http://schemas.microsoft.com/office/drawing/2014/main" id="{CE182698-C16F-971D-8B1F-9597E14E91F8}"/>
              </a:ext>
            </a:extLst>
          </p:cNvPr>
          <p:cNvSpPr/>
          <p:nvPr/>
        </p:nvSpPr>
        <p:spPr>
          <a:xfrm rot="-1523282">
            <a:off x="10140561" y="2165270"/>
            <a:ext cx="1908549" cy="3161158"/>
          </a:xfrm>
          <a:custGeom>
            <a:avLst/>
            <a:gdLst/>
            <a:ahLst/>
            <a:cxnLst/>
            <a:rect l="l" t="t" r="r" b="b"/>
            <a:pathLst>
              <a:path w="1908549" h="3161158">
                <a:moveTo>
                  <a:pt x="0" y="0"/>
                </a:moveTo>
                <a:lnTo>
                  <a:pt x="1908549" y="0"/>
                </a:lnTo>
                <a:lnTo>
                  <a:pt x="1908549" y="3161158"/>
                </a:lnTo>
                <a:lnTo>
                  <a:pt x="0" y="31611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a:extLst>
              <a:ext uri="{FF2B5EF4-FFF2-40B4-BE49-F238E27FC236}">
                <a16:creationId xmlns:a16="http://schemas.microsoft.com/office/drawing/2014/main" id="{2A6EC4FC-3822-141F-1A37-3103CFE90B9E}"/>
              </a:ext>
            </a:extLst>
          </p:cNvPr>
          <p:cNvSpPr/>
          <p:nvPr/>
        </p:nvSpPr>
        <p:spPr>
          <a:xfrm rot="-926432">
            <a:off x="5639191" y="8271957"/>
            <a:ext cx="3188804" cy="2806147"/>
          </a:xfrm>
          <a:custGeom>
            <a:avLst/>
            <a:gdLst/>
            <a:ahLst/>
            <a:cxnLst/>
            <a:rect l="l" t="t" r="r" b="b"/>
            <a:pathLst>
              <a:path w="3188804" h="2806147">
                <a:moveTo>
                  <a:pt x="0" y="0"/>
                </a:moveTo>
                <a:lnTo>
                  <a:pt x="3188803" y="0"/>
                </a:lnTo>
                <a:lnTo>
                  <a:pt x="3188803" y="2806148"/>
                </a:lnTo>
                <a:lnTo>
                  <a:pt x="0" y="28061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a:extLst>
              <a:ext uri="{FF2B5EF4-FFF2-40B4-BE49-F238E27FC236}">
                <a16:creationId xmlns:a16="http://schemas.microsoft.com/office/drawing/2014/main" id="{0AC0DF7A-FC37-8C7C-6D4C-C52A072EE1DC}"/>
              </a:ext>
            </a:extLst>
          </p:cNvPr>
          <p:cNvSpPr/>
          <p:nvPr/>
        </p:nvSpPr>
        <p:spPr>
          <a:xfrm rot="1863011">
            <a:off x="15150640" y="-644177"/>
            <a:ext cx="2697198" cy="3154618"/>
          </a:xfrm>
          <a:custGeom>
            <a:avLst/>
            <a:gdLst/>
            <a:ahLst/>
            <a:cxnLst/>
            <a:rect l="l" t="t" r="r" b="b"/>
            <a:pathLst>
              <a:path w="2697198" h="3154618">
                <a:moveTo>
                  <a:pt x="0" y="0"/>
                </a:moveTo>
                <a:lnTo>
                  <a:pt x="2697198" y="0"/>
                </a:lnTo>
                <a:lnTo>
                  <a:pt x="2697198" y="3154618"/>
                </a:lnTo>
                <a:lnTo>
                  <a:pt x="0" y="315461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15">
            <a:extLst>
              <a:ext uri="{FF2B5EF4-FFF2-40B4-BE49-F238E27FC236}">
                <a16:creationId xmlns:a16="http://schemas.microsoft.com/office/drawing/2014/main" id="{6D188A7B-8D44-3307-61B1-32AF80CC48D2}"/>
              </a:ext>
            </a:extLst>
          </p:cNvPr>
          <p:cNvSpPr/>
          <p:nvPr/>
        </p:nvSpPr>
        <p:spPr>
          <a:xfrm rot="975012">
            <a:off x="8007442" y="-399442"/>
            <a:ext cx="2959997" cy="1894398"/>
          </a:xfrm>
          <a:custGeom>
            <a:avLst/>
            <a:gdLst/>
            <a:ahLst/>
            <a:cxnLst/>
            <a:rect l="l" t="t" r="r" b="b"/>
            <a:pathLst>
              <a:path w="2959997" h="1894398">
                <a:moveTo>
                  <a:pt x="0" y="0"/>
                </a:moveTo>
                <a:lnTo>
                  <a:pt x="2959997" y="0"/>
                </a:lnTo>
                <a:lnTo>
                  <a:pt x="2959997" y="1894398"/>
                </a:lnTo>
                <a:lnTo>
                  <a:pt x="0" y="18943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6" name="Freeform 16">
            <a:extLst>
              <a:ext uri="{FF2B5EF4-FFF2-40B4-BE49-F238E27FC236}">
                <a16:creationId xmlns:a16="http://schemas.microsoft.com/office/drawing/2014/main" id="{B4D135FD-DA0E-9099-F619-32754F0F8B62}"/>
              </a:ext>
            </a:extLst>
          </p:cNvPr>
          <p:cNvSpPr/>
          <p:nvPr/>
        </p:nvSpPr>
        <p:spPr>
          <a:xfrm rot="-533862">
            <a:off x="-388477" y="7579521"/>
            <a:ext cx="1460337" cy="2965151"/>
          </a:xfrm>
          <a:custGeom>
            <a:avLst/>
            <a:gdLst/>
            <a:ahLst/>
            <a:cxnLst/>
            <a:rect l="l" t="t" r="r" b="b"/>
            <a:pathLst>
              <a:path w="1460337" h="2965151">
                <a:moveTo>
                  <a:pt x="0" y="0"/>
                </a:moveTo>
                <a:lnTo>
                  <a:pt x="1460336" y="0"/>
                </a:lnTo>
                <a:lnTo>
                  <a:pt x="1460336" y="2965151"/>
                </a:lnTo>
                <a:lnTo>
                  <a:pt x="0" y="29651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1" name="TextBox 43">
            <a:extLst>
              <a:ext uri="{FF2B5EF4-FFF2-40B4-BE49-F238E27FC236}">
                <a16:creationId xmlns:a16="http://schemas.microsoft.com/office/drawing/2014/main" id="{E0DAE923-1B05-25A3-A585-A58A8385C66E}"/>
              </a:ext>
            </a:extLst>
          </p:cNvPr>
          <p:cNvSpPr txBox="1"/>
          <p:nvPr/>
        </p:nvSpPr>
        <p:spPr>
          <a:xfrm>
            <a:off x="1225402" y="4354077"/>
            <a:ext cx="13857883" cy="1292662"/>
          </a:xfrm>
          <a:prstGeom prst="rect">
            <a:avLst/>
          </a:prstGeom>
        </p:spPr>
        <p:txBody>
          <a:bodyPr wrap="square" lIns="0" tIns="0" rIns="0" bIns="0" rtlCol="0" anchor="t">
            <a:spAutoFit/>
          </a:bodyPr>
          <a:lstStyle/>
          <a:p>
            <a:pPr algn="just"/>
            <a:r>
              <a:rPr lang="vi-VN" sz="4200" i="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Hãy</a:t>
            </a:r>
            <a:r>
              <a:rPr lang="vi-VN" sz="4200" i="1">
                <a:latin typeface="Open Sans" panose="020B0606030504020204" pitchFamily="34" charset="0"/>
                <a:ea typeface="Open Sans" panose="020B0606030504020204" pitchFamily="34" charset="0"/>
                <a:cs typeface="Open Sans" panose="020B0606030504020204" pitchFamily="34" charset="0"/>
              </a:rPr>
              <a:t> </a:t>
            </a:r>
            <a:r>
              <a:rPr lang="pt-BR" sz="4200" i="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nêu thêm một số loại thức ăn khác có chứa chất đạm, chất béo có nguồn gốc từ động vật và thực vật mà em biết</a:t>
            </a:r>
            <a:endParaRPr lang="vi-VN" sz="4200" i="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8" descr="Chất béo là gì? Nguồn gốc và giá trị dinh dưỡng của chất béo">
            <a:extLst>
              <a:ext uri="{FF2B5EF4-FFF2-40B4-BE49-F238E27FC236}">
                <a16:creationId xmlns:a16="http://schemas.microsoft.com/office/drawing/2014/main" id="{D5C0FF8F-2F4E-0DF5-06C0-88838D68729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825540" y="6176001"/>
            <a:ext cx="5356235" cy="37868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descr="Thực phẩm giàu đạm tăng cường hệ miễn dịch - VnExpress Sức khỏe">
            <a:extLst>
              <a:ext uri="{FF2B5EF4-FFF2-40B4-BE49-F238E27FC236}">
                <a16:creationId xmlns:a16="http://schemas.microsoft.com/office/drawing/2014/main" id="{740F1262-CA17-2F57-DE4D-FA32EDDA65A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0510" y="651398"/>
            <a:ext cx="4522150" cy="31833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741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28" name="Freeform 28"/>
          <p:cNvSpPr/>
          <p:nvPr/>
        </p:nvSpPr>
        <p:spPr>
          <a:xfrm rot="1097077">
            <a:off x="15384501" y="5933079"/>
            <a:ext cx="2609184" cy="2296082"/>
          </a:xfrm>
          <a:custGeom>
            <a:avLst/>
            <a:gdLst/>
            <a:ahLst/>
            <a:cxnLst/>
            <a:rect l="l" t="t" r="r" b="b"/>
            <a:pathLst>
              <a:path w="2609184" h="2296082">
                <a:moveTo>
                  <a:pt x="0" y="0"/>
                </a:moveTo>
                <a:lnTo>
                  <a:pt x="2609184" y="0"/>
                </a:lnTo>
                <a:lnTo>
                  <a:pt x="2609184" y="2296082"/>
                </a:lnTo>
                <a:lnTo>
                  <a:pt x="0" y="22960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9" name="Freeform 29"/>
          <p:cNvSpPr/>
          <p:nvPr/>
        </p:nvSpPr>
        <p:spPr>
          <a:xfrm rot="-1107255">
            <a:off x="15143174" y="2299961"/>
            <a:ext cx="1782565" cy="2125264"/>
          </a:xfrm>
          <a:custGeom>
            <a:avLst/>
            <a:gdLst/>
            <a:ahLst/>
            <a:cxnLst/>
            <a:rect l="l" t="t" r="r" b="b"/>
            <a:pathLst>
              <a:path w="1782565" h="2125264">
                <a:moveTo>
                  <a:pt x="0" y="0"/>
                </a:moveTo>
                <a:lnTo>
                  <a:pt x="1782565" y="0"/>
                </a:lnTo>
                <a:lnTo>
                  <a:pt x="1782565" y="2125264"/>
                </a:lnTo>
                <a:lnTo>
                  <a:pt x="0" y="21252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Freeform 31"/>
          <p:cNvSpPr/>
          <p:nvPr/>
        </p:nvSpPr>
        <p:spPr>
          <a:xfrm rot="3019633">
            <a:off x="14351737" y="1029340"/>
            <a:ext cx="1103322" cy="2147586"/>
          </a:xfrm>
          <a:custGeom>
            <a:avLst/>
            <a:gdLst/>
            <a:ahLst/>
            <a:cxnLst/>
            <a:rect l="l" t="t" r="r" b="b"/>
            <a:pathLst>
              <a:path w="1103322" h="2147586">
                <a:moveTo>
                  <a:pt x="0" y="0"/>
                </a:moveTo>
                <a:lnTo>
                  <a:pt x="1103322" y="0"/>
                </a:lnTo>
                <a:lnTo>
                  <a:pt x="1103322" y="2147586"/>
                </a:lnTo>
                <a:lnTo>
                  <a:pt x="0" y="21475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2" name="Rectangle 31"/>
          <p:cNvSpPr/>
          <p:nvPr/>
        </p:nvSpPr>
        <p:spPr>
          <a:xfrm>
            <a:off x="1502624" y="2064851"/>
            <a:ext cx="11150370" cy="3416320"/>
          </a:xfrm>
          <a:prstGeom prst="rect">
            <a:avLst/>
          </a:prstGeom>
        </p:spPr>
        <p:txBody>
          <a:bodyPr wrap="square">
            <a:spAutoFit/>
          </a:bodyPr>
          <a:lstStyle/>
          <a:p>
            <a:pPr algn="just"/>
            <a:r>
              <a:rPr lang="pt-BR" sz="5400" dirty="0"/>
              <a:t>Chúng ta cần ăn phối hợp thức ăn chứa chất đạm, chất béo có nguồn gốc từ thực vật và động vật để tốt cho sức khỏe của chúng ta.</a:t>
            </a:r>
            <a:endParaRPr lang="en-US" sz="9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p:cNvPicPr>
            <a:picLocks noChangeAspect="1"/>
          </p:cNvPicPr>
          <p:nvPr/>
        </p:nvPicPr>
        <p:blipFill>
          <a:blip r:embed="rId9"/>
          <a:stretch>
            <a:fillRect/>
          </a:stretch>
        </p:blipFill>
        <p:spPr>
          <a:xfrm>
            <a:off x="-128281" y="262650"/>
            <a:ext cx="11046909" cy="2353260"/>
          </a:xfrm>
          <a:prstGeom prst="rect">
            <a:avLst/>
          </a:prstGeom>
        </p:spPr>
      </p:pic>
      <p:pic>
        <p:nvPicPr>
          <p:cNvPr id="20" name="Picture 8" descr="Chất béo là gì? Nguồn gốc và giá trị dinh dưỡng của chất bé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5800" y="5009981"/>
            <a:ext cx="5533302" cy="39120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1" name="Picture 10" descr="Thực phẩm giàu đạm tăng cường hệ miễn dịch - VnExpress Sức khỏ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40196" y="5748637"/>
            <a:ext cx="5521801" cy="38870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41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4" name="Freeform 4"/>
          <p:cNvSpPr/>
          <p:nvPr/>
        </p:nvSpPr>
        <p:spPr>
          <a:xfrm rot="-430790">
            <a:off x="-53817" y="5014150"/>
            <a:ext cx="1493753" cy="2766209"/>
          </a:xfrm>
          <a:custGeom>
            <a:avLst/>
            <a:gdLst/>
            <a:ahLst/>
            <a:cxnLst/>
            <a:rect l="l" t="t" r="r" b="b"/>
            <a:pathLst>
              <a:path w="1493753" h="2766209">
                <a:moveTo>
                  <a:pt x="0" y="0"/>
                </a:moveTo>
                <a:lnTo>
                  <a:pt x="1493753" y="0"/>
                </a:lnTo>
                <a:lnTo>
                  <a:pt x="1493753" y="2766209"/>
                </a:lnTo>
                <a:lnTo>
                  <a:pt x="0" y="27662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220827" y="7862861"/>
            <a:ext cx="3934974" cy="3108630"/>
          </a:xfrm>
          <a:custGeom>
            <a:avLst/>
            <a:gdLst/>
            <a:ahLst/>
            <a:cxnLst/>
            <a:rect l="l" t="t" r="r" b="b"/>
            <a:pathLst>
              <a:path w="3934974" h="3108630">
                <a:moveTo>
                  <a:pt x="0" y="0"/>
                </a:moveTo>
                <a:lnTo>
                  <a:pt x="3934975" y="0"/>
                </a:lnTo>
                <a:lnTo>
                  <a:pt x="3934975" y="3108630"/>
                </a:lnTo>
                <a:lnTo>
                  <a:pt x="0" y="3108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1974112">
            <a:off x="14046952" y="2107227"/>
            <a:ext cx="2286584" cy="977515"/>
          </a:xfrm>
          <a:custGeom>
            <a:avLst/>
            <a:gdLst/>
            <a:ahLst/>
            <a:cxnLst/>
            <a:rect l="l" t="t" r="r" b="b"/>
            <a:pathLst>
              <a:path w="2286584" h="977515">
                <a:moveTo>
                  <a:pt x="0" y="0"/>
                </a:moveTo>
                <a:lnTo>
                  <a:pt x="2286584" y="0"/>
                </a:lnTo>
                <a:lnTo>
                  <a:pt x="2286584" y="977515"/>
                </a:lnTo>
                <a:lnTo>
                  <a:pt x="0" y="9775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1853409">
            <a:off x="3942864" y="8853659"/>
            <a:ext cx="2492598" cy="1966037"/>
          </a:xfrm>
          <a:custGeom>
            <a:avLst/>
            <a:gdLst/>
            <a:ahLst/>
            <a:cxnLst/>
            <a:rect l="l" t="t" r="r" b="b"/>
            <a:pathLst>
              <a:path w="2492598" h="1966037">
                <a:moveTo>
                  <a:pt x="0" y="0"/>
                </a:moveTo>
                <a:lnTo>
                  <a:pt x="2492598" y="0"/>
                </a:lnTo>
                <a:lnTo>
                  <a:pt x="2492598" y="1966037"/>
                </a:lnTo>
                <a:lnTo>
                  <a:pt x="0" y="196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1517207">
            <a:off x="15933245" y="-142557"/>
            <a:ext cx="2642228" cy="2848763"/>
          </a:xfrm>
          <a:custGeom>
            <a:avLst/>
            <a:gdLst/>
            <a:ahLst/>
            <a:cxnLst/>
            <a:rect l="l" t="t" r="r" b="b"/>
            <a:pathLst>
              <a:path w="2642228" h="2848763">
                <a:moveTo>
                  <a:pt x="0" y="0"/>
                </a:moveTo>
                <a:lnTo>
                  <a:pt x="2642228" y="0"/>
                </a:lnTo>
                <a:lnTo>
                  <a:pt x="2642228" y="2848763"/>
                </a:lnTo>
                <a:lnTo>
                  <a:pt x="0" y="28487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rot="-1663933">
            <a:off x="16434860" y="2956577"/>
            <a:ext cx="2444588" cy="2166517"/>
          </a:xfrm>
          <a:custGeom>
            <a:avLst/>
            <a:gdLst/>
            <a:ahLst/>
            <a:cxnLst/>
            <a:rect l="l" t="t" r="r" b="b"/>
            <a:pathLst>
              <a:path w="2444588" h="2166517">
                <a:moveTo>
                  <a:pt x="0" y="0"/>
                </a:moveTo>
                <a:lnTo>
                  <a:pt x="2444588" y="0"/>
                </a:lnTo>
                <a:lnTo>
                  <a:pt x="2444588" y="2166517"/>
                </a:lnTo>
                <a:lnTo>
                  <a:pt x="0" y="216651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rot="1550233">
            <a:off x="12919018" y="-428395"/>
            <a:ext cx="2222711" cy="1930980"/>
          </a:xfrm>
          <a:custGeom>
            <a:avLst/>
            <a:gdLst/>
            <a:ahLst/>
            <a:cxnLst/>
            <a:rect l="l" t="t" r="r" b="b"/>
            <a:pathLst>
              <a:path w="2222711" h="1930980">
                <a:moveTo>
                  <a:pt x="0" y="0"/>
                </a:moveTo>
                <a:lnTo>
                  <a:pt x="2222711" y="0"/>
                </a:lnTo>
                <a:lnTo>
                  <a:pt x="2222711" y="1930980"/>
                </a:lnTo>
                <a:lnTo>
                  <a:pt x="0" y="193098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p:nvPr/>
        </p:nvSpPr>
        <p:spPr>
          <a:xfrm rot="-1037476">
            <a:off x="15506365" y="7995817"/>
            <a:ext cx="2616545" cy="2524966"/>
          </a:xfrm>
          <a:custGeom>
            <a:avLst/>
            <a:gdLst/>
            <a:ahLst/>
            <a:cxnLst/>
            <a:rect l="l" t="t" r="r" b="b"/>
            <a:pathLst>
              <a:path w="2616545" h="2524966">
                <a:moveTo>
                  <a:pt x="0" y="0"/>
                </a:moveTo>
                <a:lnTo>
                  <a:pt x="2616545" y="0"/>
                </a:lnTo>
                <a:lnTo>
                  <a:pt x="2616545" y="2524966"/>
                </a:lnTo>
                <a:lnTo>
                  <a:pt x="0" y="252496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a:off x="15633798" y="5426013"/>
            <a:ext cx="2361679" cy="1942481"/>
          </a:xfrm>
          <a:custGeom>
            <a:avLst/>
            <a:gdLst/>
            <a:ahLst/>
            <a:cxnLst/>
            <a:rect l="l" t="t" r="r" b="b"/>
            <a:pathLst>
              <a:path w="2361679" h="1942481">
                <a:moveTo>
                  <a:pt x="0" y="0"/>
                </a:moveTo>
                <a:lnTo>
                  <a:pt x="2361679" y="0"/>
                </a:lnTo>
                <a:lnTo>
                  <a:pt x="2361679" y="1942482"/>
                </a:lnTo>
                <a:lnTo>
                  <a:pt x="0" y="194248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p:cNvSpPr/>
          <p:nvPr/>
        </p:nvSpPr>
        <p:spPr>
          <a:xfrm rot="609592">
            <a:off x="13388966" y="7468179"/>
            <a:ext cx="1379172" cy="2800350"/>
          </a:xfrm>
          <a:custGeom>
            <a:avLst/>
            <a:gdLst/>
            <a:ahLst/>
            <a:cxnLst/>
            <a:rect l="l" t="t" r="r" b="b"/>
            <a:pathLst>
              <a:path w="1379172" h="2800350">
                <a:moveTo>
                  <a:pt x="0" y="0"/>
                </a:moveTo>
                <a:lnTo>
                  <a:pt x="1379172" y="0"/>
                </a:lnTo>
                <a:lnTo>
                  <a:pt x="1379172" y="2800350"/>
                </a:lnTo>
                <a:lnTo>
                  <a:pt x="0" y="28003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p:cNvSpPr/>
          <p:nvPr/>
        </p:nvSpPr>
        <p:spPr>
          <a:xfrm rot="-4398014">
            <a:off x="2378374" y="6102843"/>
            <a:ext cx="1606529" cy="2711441"/>
          </a:xfrm>
          <a:custGeom>
            <a:avLst/>
            <a:gdLst/>
            <a:ahLst/>
            <a:cxnLst/>
            <a:rect l="l" t="t" r="r" b="b"/>
            <a:pathLst>
              <a:path w="1606529" h="2711441">
                <a:moveTo>
                  <a:pt x="0" y="0"/>
                </a:moveTo>
                <a:lnTo>
                  <a:pt x="1606529" y="0"/>
                </a:lnTo>
                <a:lnTo>
                  <a:pt x="1606529" y="2711441"/>
                </a:lnTo>
                <a:lnTo>
                  <a:pt x="0" y="271144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TextBox 18"/>
          <p:cNvSpPr txBox="1"/>
          <p:nvPr/>
        </p:nvSpPr>
        <p:spPr>
          <a:xfrm>
            <a:off x="4881492" y="2052962"/>
            <a:ext cx="8377256" cy="1559529"/>
          </a:xfrm>
          <a:prstGeom prst="rect">
            <a:avLst/>
          </a:prstGeom>
        </p:spPr>
        <p:txBody>
          <a:bodyPr lIns="0" tIns="0" rIns="0" bIns="0" rtlCol="0" anchor="t">
            <a:spAutoFit/>
          </a:bodyPr>
          <a:lstStyle/>
          <a:p>
            <a:pPr marL="571500" lvl="1" indent="-571500" algn="ctr">
              <a:lnSpc>
                <a:spcPts val="6300"/>
              </a:lnSpc>
              <a:spcBef>
                <a:spcPct val="0"/>
              </a:spcBef>
              <a:buFont typeface="Wingdings" panose="05000000000000000000" pitchFamily="2" charset="2"/>
              <a:buChar char="§"/>
            </a:pPr>
            <a:r>
              <a:rPr lang="pt-BR" sz="4400" dirty="0">
                <a:latin typeface="Open Sans" panose="020B0606030504020204" pitchFamily="34" charset="0"/>
                <a:ea typeface="Open Sans" panose="020B0606030504020204" pitchFamily="34" charset="0"/>
                <a:cs typeface="Open Sans" panose="020B0606030504020204" pitchFamily="34" charset="0"/>
              </a:rPr>
              <a:t>Vì sao chúng ta cần ăn đầy đủ bốn nhóm chất dinh dưỡng?</a:t>
            </a:r>
            <a:endParaRPr lang="en-US" sz="8000" dirty="0">
              <a:solidFill>
                <a:srgbClr val="935F5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p:cNvSpPr txBox="1"/>
          <p:nvPr/>
        </p:nvSpPr>
        <p:spPr>
          <a:xfrm>
            <a:off x="3713286" y="4384832"/>
            <a:ext cx="11258644" cy="2423740"/>
          </a:xfrm>
          <a:prstGeom prst="rect">
            <a:avLst/>
          </a:prstGeom>
        </p:spPr>
        <p:txBody>
          <a:bodyPr wrap="square" lIns="0" tIns="0" rIns="0" bIns="0" rtlCol="0" anchor="t">
            <a:spAutoFit/>
          </a:bodyPr>
          <a:lstStyle/>
          <a:p>
            <a:pPr marL="571500" lvl="1" indent="-571500" algn="ctr">
              <a:lnSpc>
                <a:spcPts val="6300"/>
              </a:lnSpc>
              <a:spcBef>
                <a:spcPct val="0"/>
              </a:spcBef>
              <a:buFont typeface="Wingdings" panose="05000000000000000000" pitchFamily="2" charset="2"/>
              <a:buChar char="§"/>
            </a:pPr>
            <a:r>
              <a:rPr lang="pt-BR" sz="4400" dirty="0">
                <a:latin typeface="Open Sans" panose="020B0606030504020204" pitchFamily="34" charset="0"/>
                <a:ea typeface="Open Sans" panose="020B0606030504020204" pitchFamily="34" charset="0"/>
                <a:cs typeface="Open Sans" panose="020B0606030504020204" pitchFamily="34" charset="0"/>
              </a:rPr>
              <a:t>Hãy xây dựng chế độ ăn uống cân bằng dinh dưỡng bao gồm 4 nhóm chất dinh dưỡng và chia sẻ cho các bạn cùng nghe</a:t>
            </a:r>
            <a:endParaRPr lang="en-US" sz="8000" dirty="0">
              <a:solidFill>
                <a:srgbClr val="935F5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Freeform 5"/>
          <p:cNvSpPr/>
          <p:nvPr/>
        </p:nvSpPr>
        <p:spPr>
          <a:xfrm>
            <a:off x="14264485" y="5902417"/>
            <a:ext cx="4038755" cy="4286671"/>
          </a:xfrm>
          <a:custGeom>
            <a:avLst/>
            <a:gdLst/>
            <a:ahLst/>
            <a:cxnLst/>
            <a:rect l="l" t="t" r="r" b="b"/>
            <a:pathLst>
              <a:path w="8013573" h="8229600">
                <a:moveTo>
                  <a:pt x="0" y="0"/>
                </a:moveTo>
                <a:lnTo>
                  <a:pt x="8013573" y="0"/>
                </a:lnTo>
                <a:lnTo>
                  <a:pt x="8013573" y="8229600"/>
                </a:lnTo>
                <a:lnTo>
                  <a:pt x="0" y="8229600"/>
                </a:lnTo>
                <a:lnTo>
                  <a:pt x="0" y="0"/>
                </a:lnTo>
                <a:close/>
              </a:path>
            </a:pathLst>
          </a:custGeom>
          <a:blipFill>
            <a:blip r:embed="rId25"/>
            <a:stretch>
              <a:fillRect/>
            </a:stretch>
          </a:blipFill>
        </p:spPr>
      </p:sp>
      <p:sp>
        <p:nvSpPr>
          <p:cNvPr id="21" name="Freeform 4"/>
          <p:cNvSpPr/>
          <p:nvPr/>
        </p:nvSpPr>
        <p:spPr>
          <a:xfrm>
            <a:off x="-120918" y="68631"/>
            <a:ext cx="3546381" cy="2969935"/>
          </a:xfrm>
          <a:custGeom>
            <a:avLst/>
            <a:gdLst/>
            <a:ahLst/>
            <a:cxnLst/>
            <a:rect l="l" t="t" r="r" b="b"/>
            <a:pathLst>
              <a:path w="11819892" h="8229600">
                <a:moveTo>
                  <a:pt x="0" y="0"/>
                </a:moveTo>
                <a:lnTo>
                  <a:pt x="11819892" y="0"/>
                </a:lnTo>
                <a:lnTo>
                  <a:pt x="11819892" y="8229600"/>
                </a:lnTo>
                <a:lnTo>
                  <a:pt x="0" y="8229600"/>
                </a:lnTo>
                <a:lnTo>
                  <a:pt x="0" y="0"/>
                </a:lnTo>
                <a:close/>
              </a:path>
            </a:pathLst>
          </a:custGeom>
          <a:blipFill>
            <a:blip r:embed="rId26"/>
            <a:stretch>
              <a:fillRect/>
            </a:stretch>
          </a:blipFill>
        </p:spPr>
      </p:sp>
      <p:sp>
        <p:nvSpPr>
          <p:cNvPr id="22" name="Freeform 3"/>
          <p:cNvSpPr/>
          <p:nvPr/>
        </p:nvSpPr>
        <p:spPr>
          <a:xfrm>
            <a:off x="11074408" y="7077662"/>
            <a:ext cx="3160706" cy="3079725"/>
          </a:xfrm>
          <a:custGeom>
            <a:avLst/>
            <a:gdLst/>
            <a:ahLst/>
            <a:cxnLst/>
            <a:rect l="l" t="t" r="r" b="b"/>
            <a:pathLst>
              <a:path w="8167878" h="8229600">
                <a:moveTo>
                  <a:pt x="0" y="0"/>
                </a:moveTo>
                <a:lnTo>
                  <a:pt x="8167878" y="0"/>
                </a:lnTo>
                <a:lnTo>
                  <a:pt x="8167878" y="8229600"/>
                </a:lnTo>
                <a:lnTo>
                  <a:pt x="0" y="8229600"/>
                </a:lnTo>
                <a:lnTo>
                  <a:pt x="0" y="0"/>
                </a:lnTo>
                <a:close/>
              </a:path>
            </a:pathLst>
          </a:custGeom>
          <a:blipFill>
            <a:blip r:embed="rId27"/>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sp>
      <p:sp>
        <p:nvSpPr>
          <p:cNvPr id="26" name="Freeform 26"/>
          <p:cNvSpPr/>
          <p:nvPr/>
        </p:nvSpPr>
        <p:spPr>
          <a:xfrm rot="958659">
            <a:off x="3930779" y="-176000"/>
            <a:ext cx="3551615" cy="1953388"/>
          </a:xfrm>
          <a:custGeom>
            <a:avLst/>
            <a:gdLst/>
            <a:ahLst/>
            <a:cxnLst/>
            <a:rect l="l" t="t" r="r" b="b"/>
            <a:pathLst>
              <a:path w="3551615" h="1953388">
                <a:moveTo>
                  <a:pt x="0" y="0"/>
                </a:moveTo>
                <a:lnTo>
                  <a:pt x="3551615" y="0"/>
                </a:lnTo>
                <a:lnTo>
                  <a:pt x="3551615" y="1953388"/>
                </a:lnTo>
                <a:lnTo>
                  <a:pt x="0" y="19533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rot="-1500758">
            <a:off x="447734" y="2136740"/>
            <a:ext cx="2835065" cy="2416893"/>
          </a:xfrm>
          <a:custGeom>
            <a:avLst/>
            <a:gdLst/>
            <a:ahLst/>
            <a:cxnLst/>
            <a:rect l="l" t="t" r="r" b="b"/>
            <a:pathLst>
              <a:path w="2835065" h="2416893">
                <a:moveTo>
                  <a:pt x="0" y="0"/>
                </a:moveTo>
                <a:lnTo>
                  <a:pt x="2835065" y="0"/>
                </a:lnTo>
                <a:lnTo>
                  <a:pt x="2835065" y="2416893"/>
                </a:lnTo>
                <a:lnTo>
                  <a:pt x="0" y="24168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rot="4924469">
            <a:off x="14804974" y="6573646"/>
            <a:ext cx="2797573" cy="3819212"/>
          </a:xfrm>
          <a:custGeom>
            <a:avLst/>
            <a:gdLst/>
            <a:ahLst/>
            <a:cxnLst/>
            <a:rect l="l" t="t" r="r" b="b"/>
            <a:pathLst>
              <a:path w="2797573" h="3819212">
                <a:moveTo>
                  <a:pt x="0" y="0"/>
                </a:moveTo>
                <a:lnTo>
                  <a:pt x="2797572" y="0"/>
                </a:lnTo>
                <a:lnTo>
                  <a:pt x="2797572" y="3819212"/>
                </a:lnTo>
                <a:lnTo>
                  <a:pt x="0" y="38192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rot="2171360">
            <a:off x="2401992" y="6612103"/>
            <a:ext cx="1703005" cy="3339226"/>
          </a:xfrm>
          <a:custGeom>
            <a:avLst/>
            <a:gdLst/>
            <a:ahLst/>
            <a:cxnLst/>
            <a:rect l="l" t="t" r="r" b="b"/>
            <a:pathLst>
              <a:path w="1703005" h="3339226">
                <a:moveTo>
                  <a:pt x="0" y="0"/>
                </a:moveTo>
                <a:lnTo>
                  <a:pt x="1703005" y="0"/>
                </a:lnTo>
                <a:lnTo>
                  <a:pt x="1703005" y="3339226"/>
                </a:lnTo>
                <a:lnTo>
                  <a:pt x="0" y="33392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Freeform 30"/>
          <p:cNvSpPr/>
          <p:nvPr/>
        </p:nvSpPr>
        <p:spPr>
          <a:xfrm>
            <a:off x="15542814" y="8577421"/>
            <a:ext cx="2745186" cy="2007417"/>
          </a:xfrm>
          <a:custGeom>
            <a:avLst/>
            <a:gdLst/>
            <a:ahLst/>
            <a:cxnLst/>
            <a:rect l="l" t="t" r="r" b="b"/>
            <a:pathLst>
              <a:path w="2745186" h="2007417">
                <a:moveTo>
                  <a:pt x="0" y="0"/>
                </a:moveTo>
                <a:lnTo>
                  <a:pt x="2745186" y="0"/>
                </a:lnTo>
                <a:lnTo>
                  <a:pt x="2745186" y="2007418"/>
                </a:lnTo>
                <a:lnTo>
                  <a:pt x="0" y="20074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31"/>
          <p:cNvSpPr/>
          <p:nvPr/>
        </p:nvSpPr>
        <p:spPr>
          <a:xfrm rot="-1756279">
            <a:off x="16478673" y="5863142"/>
            <a:ext cx="2354208" cy="1936336"/>
          </a:xfrm>
          <a:custGeom>
            <a:avLst/>
            <a:gdLst/>
            <a:ahLst/>
            <a:cxnLst/>
            <a:rect l="l" t="t" r="r" b="b"/>
            <a:pathLst>
              <a:path w="2354208" h="1936336">
                <a:moveTo>
                  <a:pt x="0" y="0"/>
                </a:moveTo>
                <a:lnTo>
                  <a:pt x="2354208" y="0"/>
                </a:lnTo>
                <a:lnTo>
                  <a:pt x="2354208" y="1936336"/>
                </a:lnTo>
                <a:lnTo>
                  <a:pt x="0" y="19363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Freeform 32"/>
          <p:cNvSpPr/>
          <p:nvPr/>
        </p:nvSpPr>
        <p:spPr>
          <a:xfrm>
            <a:off x="11918514" y="9258300"/>
            <a:ext cx="2660274" cy="1473127"/>
          </a:xfrm>
          <a:custGeom>
            <a:avLst/>
            <a:gdLst/>
            <a:ahLst/>
            <a:cxnLst/>
            <a:rect l="l" t="t" r="r" b="b"/>
            <a:pathLst>
              <a:path w="2660274" h="1473127">
                <a:moveTo>
                  <a:pt x="0" y="0"/>
                </a:moveTo>
                <a:lnTo>
                  <a:pt x="2660274" y="0"/>
                </a:lnTo>
                <a:lnTo>
                  <a:pt x="2660274" y="1473127"/>
                </a:lnTo>
                <a:lnTo>
                  <a:pt x="0" y="14731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33" name="Picture 32"/>
          <p:cNvPicPr>
            <a:picLocks noChangeAspect="1"/>
          </p:cNvPicPr>
          <p:nvPr/>
        </p:nvPicPr>
        <p:blipFill>
          <a:blip r:embed="rId18"/>
          <a:stretch>
            <a:fillRect/>
          </a:stretch>
        </p:blipFill>
        <p:spPr>
          <a:xfrm>
            <a:off x="4572000" y="679778"/>
            <a:ext cx="12205250" cy="100287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26" name="Freeform 26"/>
          <p:cNvSpPr/>
          <p:nvPr/>
        </p:nvSpPr>
        <p:spPr>
          <a:xfrm rot="958659">
            <a:off x="9178680" y="8180367"/>
            <a:ext cx="3551615" cy="1953388"/>
          </a:xfrm>
          <a:custGeom>
            <a:avLst/>
            <a:gdLst/>
            <a:ahLst/>
            <a:cxnLst/>
            <a:rect l="l" t="t" r="r" b="b"/>
            <a:pathLst>
              <a:path w="3551615" h="1953388">
                <a:moveTo>
                  <a:pt x="0" y="0"/>
                </a:moveTo>
                <a:lnTo>
                  <a:pt x="3551615" y="0"/>
                </a:lnTo>
                <a:lnTo>
                  <a:pt x="3551615" y="1953388"/>
                </a:lnTo>
                <a:lnTo>
                  <a:pt x="0" y="19533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rot="-1500758">
            <a:off x="15037163" y="7686938"/>
            <a:ext cx="2835065" cy="2416893"/>
          </a:xfrm>
          <a:custGeom>
            <a:avLst/>
            <a:gdLst/>
            <a:ahLst/>
            <a:cxnLst/>
            <a:rect l="l" t="t" r="r" b="b"/>
            <a:pathLst>
              <a:path w="2835065" h="2416893">
                <a:moveTo>
                  <a:pt x="0" y="0"/>
                </a:moveTo>
                <a:lnTo>
                  <a:pt x="2835065" y="0"/>
                </a:lnTo>
                <a:lnTo>
                  <a:pt x="2835065" y="2416893"/>
                </a:lnTo>
                <a:lnTo>
                  <a:pt x="0" y="24168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rot="4924469">
            <a:off x="13180002" y="42117"/>
            <a:ext cx="2797573" cy="3819212"/>
          </a:xfrm>
          <a:custGeom>
            <a:avLst/>
            <a:gdLst/>
            <a:ahLst/>
            <a:cxnLst/>
            <a:rect l="l" t="t" r="r" b="b"/>
            <a:pathLst>
              <a:path w="2797573" h="3819212">
                <a:moveTo>
                  <a:pt x="0" y="0"/>
                </a:moveTo>
                <a:lnTo>
                  <a:pt x="2797572" y="0"/>
                </a:lnTo>
                <a:lnTo>
                  <a:pt x="2797572" y="3819212"/>
                </a:lnTo>
                <a:lnTo>
                  <a:pt x="0" y="38192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29"/>
          <p:cNvSpPr/>
          <p:nvPr/>
        </p:nvSpPr>
        <p:spPr>
          <a:xfrm rot="2171360">
            <a:off x="973952" y="-217613"/>
            <a:ext cx="1703005" cy="3339226"/>
          </a:xfrm>
          <a:custGeom>
            <a:avLst/>
            <a:gdLst/>
            <a:ahLst/>
            <a:cxnLst/>
            <a:rect l="l" t="t" r="r" b="b"/>
            <a:pathLst>
              <a:path w="1703005" h="3339226">
                <a:moveTo>
                  <a:pt x="0" y="0"/>
                </a:moveTo>
                <a:lnTo>
                  <a:pt x="1703005" y="0"/>
                </a:lnTo>
                <a:lnTo>
                  <a:pt x="1703005" y="3339226"/>
                </a:lnTo>
                <a:lnTo>
                  <a:pt x="0" y="33392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a:off x="15542814" y="8577421"/>
            <a:ext cx="2745186" cy="2007417"/>
          </a:xfrm>
          <a:custGeom>
            <a:avLst/>
            <a:gdLst/>
            <a:ahLst/>
            <a:cxnLst/>
            <a:rect l="l" t="t" r="r" b="b"/>
            <a:pathLst>
              <a:path w="2745186" h="2007417">
                <a:moveTo>
                  <a:pt x="0" y="0"/>
                </a:moveTo>
                <a:lnTo>
                  <a:pt x="2745186" y="0"/>
                </a:lnTo>
                <a:lnTo>
                  <a:pt x="2745186" y="2007418"/>
                </a:lnTo>
                <a:lnTo>
                  <a:pt x="0" y="20074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31"/>
          <p:cNvSpPr/>
          <p:nvPr/>
        </p:nvSpPr>
        <p:spPr>
          <a:xfrm rot="-1756279">
            <a:off x="16248883" y="483833"/>
            <a:ext cx="2354208" cy="1936336"/>
          </a:xfrm>
          <a:custGeom>
            <a:avLst/>
            <a:gdLst/>
            <a:ahLst/>
            <a:cxnLst/>
            <a:rect l="l" t="t" r="r" b="b"/>
            <a:pathLst>
              <a:path w="2354208" h="1936336">
                <a:moveTo>
                  <a:pt x="0" y="0"/>
                </a:moveTo>
                <a:lnTo>
                  <a:pt x="2354208" y="0"/>
                </a:lnTo>
                <a:lnTo>
                  <a:pt x="2354208" y="1936336"/>
                </a:lnTo>
                <a:lnTo>
                  <a:pt x="0" y="19363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2" name="Freeform 32"/>
          <p:cNvSpPr/>
          <p:nvPr/>
        </p:nvSpPr>
        <p:spPr>
          <a:xfrm>
            <a:off x="11918514" y="9258300"/>
            <a:ext cx="2660274" cy="1473127"/>
          </a:xfrm>
          <a:custGeom>
            <a:avLst/>
            <a:gdLst/>
            <a:ahLst/>
            <a:cxnLst/>
            <a:rect l="l" t="t" r="r" b="b"/>
            <a:pathLst>
              <a:path w="2660274" h="1473127">
                <a:moveTo>
                  <a:pt x="0" y="0"/>
                </a:moveTo>
                <a:lnTo>
                  <a:pt x="2660274" y="0"/>
                </a:lnTo>
                <a:lnTo>
                  <a:pt x="2660274" y="1473127"/>
                </a:lnTo>
                <a:lnTo>
                  <a:pt x="0" y="147312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34" name="Picture 33"/>
          <p:cNvPicPr>
            <a:picLocks noChangeAspect="1"/>
          </p:cNvPicPr>
          <p:nvPr/>
        </p:nvPicPr>
        <p:blipFill>
          <a:blip r:embed="rId17"/>
          <a:stretch>
            <a:fillRect/>
          </a:stretch>
        </p:blipFill>
        <p:spPr>
          <a:xfrm>
            <a:off x="2020741" y="3515806"/>
            <a:ext cx="8848836" cy="3468925"/>
          </a:xfrm>
          <a:prstGeom prst="rect">
            <a:avLst/>
          </a:prstGeom>
        </p:spPr>
      </p:pic>
    </p:spTree>
    <p:extLst>
      <p:ext uri="{BB962C8B-B14F-4D97-AF65-F5344CB8AC3E}">
        <p14:creationId xmlns:p14="http://schemas.microsoft.com/office/powerpoint/2010/main" val="2781521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C54F2B-2CCE-C2C8-C203-95121DA167E7}"/>
              </a:ext>
            </a:extLst>
          </p:cNvPr>
          <p:cNvPicPr>
            <a:picLocks noChangeAspect="1"/>
          </p:cNvPicPr>
          <p:nvPr/>
        </p:nvPicPr>
        <p:blipFill>
          <a:blip r:embed="rId2"/>
          <a:stretch>
            <a:fillRect/>
          </a:stretch>
        </p:blipFill>
        <p:spPr>
          <a:xfrm>
            <a:off x="5181600" y="419100"/>
            <a:ext cx="12675655" cy="2210634"/>
          </a:xfrm>
          <a:prstGeom prst="rect">
            <a:avLst/>
          </a:prstGeom>
        </p:spPr>
      </p:pic>
      <p:grpSp>
        <p:nvGrpSpPr>
          <p:cNvPr id="2" name="Group 1">
            <a:extLst>
              <a:ext uri="{FF2B5EF4-FFF2-40B4-BE49-F238E27FC236}">
                <a16:creationId xmlns:a16="http://schemas.microsoft.com/office/drawing/2014/main" id="{2B278CF0-5A1D-7C69-5BCE-7E34BD2B27CA}"/>
              </a:ext>
            </a:extLst>
          </p:cNvPr>
          <p:cNvGrpSpPr/>
          <p:nvPr/>
        </p:nvGrpSpPr>
        <p:grpSpPr>
          <a:xfrm>
            <a:off x="3352800" y="3119219"/>
            <a:ext cx="13539801" cy="1653120"/>
            <a:chOff x="676990" y="18851"/>
            <a:chExt cx="13539801" cy="1653120"/>
          </a:xfrm>
        </p:grpSpPr>
        <p:sp>
          <p:nvSpPr>
            <p:cNvPr id="9" name="Rectangle: Rounded Corners 8">
              <a:extLst>
                <a:ext uri="{FF2B5EF4-FFF2-40B4-BE49-F238E27FC236}">
                  <a16:creationId xmlns:a16="http://schemas.microsoft.com/office/drawing/2014/main" id="{82BBBEE6-0465-0724-6398-927ED45B9D23}"/>
                </a:ext>
              </a:extLst>
            </p:cNvPr>
            <p:cNvSpPr/>
            <p:nvPr/>
          </p:nvSpPr>
          <p:spPr>
            <a:xfrm>
              <a:off x="676990" y="18851"/>
              <a:ext cx="13539801" cy="165312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843B7945-2C15-D124-AEB5-A791C6D699F1}"/>
                </a:ext>
              </a:extLst>
            </p:cNvPr>
            <p:cNvSpPr txBox="1"/>
            <p:nvPr/>
          </p:nvSpPr>
          <p:spPr>
            <a:xfrm>
              <a:off x="757689" y="99550"/>
              <a:ext cx="13378403" cy="14917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6245" tIns="0" rIns="376245" bIns="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Cambria" panose="02040503050406030204" pitchFamily="18" charset="0"/>
                  <a:ea typeface="Cambria" panose="02040503050406030204" pitchFamily="18" charset="0"/>
                  <a:cs typeface="Calibri" panose="020F0502020204030204" pitchFamily="34" charset="0"/>
                </a:rPr>
                <a:t>1. </a:t>
              </a:r>
              <a:r>
                <a:rPr lang="vi-VN" sz="3600" kern="1200" dirty="0">
                  <a:effectLst/>
                  <a:latin typeface="Cambria" panose="02040503050406030204" pitchFamily="18" charset="0"/>
                  <a:ea typeface="Cambria" panose="02040503050406030204" pitchFamily="18" charset="0"/>
                  <a:cs typeface="Calibri" panose="020F0502020204030204" pitchFamily="34" charset="0"/>
                </a:rPr>
                <a:t> </a:t>
              </a:r>
              <a:r>
                <a:rPr lang="en-US" sz="3600" kern="1200" dirty="0" err="1">
                  <a:latin typeface="Cambria" panose="02040503050406030204" pitchFamily="18" charset="0"/>
                  <a:ea typeface="Cambria" panose="02040503050406030204" pitchFamily="18" charset="0"/>
                </a:rPr>
                <a:t>Trình</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bày</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được</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sự</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cần</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thiết</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phải</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phối</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hợp</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thức</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ăn</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ăn</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nhiều</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rau</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hoa</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quả</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và</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uống</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nước</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mỗi</a:t>
              </a:r>
              <a:r>
                <a:rPr lang="en-US" sz="3600" kern="1200" dirty="0">
                  <a:latin typeface="Cambria" panose="02040503050406030204" pitchFamily="18" charset="0"/>
                  <a:ea typeface="Cambria" panose="02040503050406030204" pitchFamily="18" charset="0"/>
                </a:rPr>
                <a:t> </a:t>
              </a:r>
              <a:r>
                <a:rPr lang="en-US" sz="3600" kern="1200" dirty="0" err="1">
                  <a:latin typeface="Cambria" panose="02040503050406030204" pitchFamily="18" charset="0"/>
                  <a:ea typeface="Cambria" panose="02040503050406030204" pitchFamily="18" charset="0"/>
                </a:rPr>
                <a:t>ngày</a:t>
              </a:r>
              <a:r>
                <a:rPr lang="en-US" sz="3600" kern="1200" dirty="0">
                  <a:latin typeface="Cambria" panose="02040503050406030204" pitchFamily="18" charset="0"/>
                  <a:ea typeface="Cambria" panose="02040503050406030204" pitchFamily="18" charset="0"/>
                </a:rPr>
                <a:t>.</a:t>
              </a:r>
            </a:p>
          </p:txBody>
        </p:sp>
      </p:grpSp>
      <p:grpSp>
        <p:nvGrpSpPr>
          <p:cNvPr id="3" name="Group 2">
            <a:extLst>
              <a:ext uri="{FF2B5EF4-FFF2-40B4-BE49-F238E27FC236}">
                <a16:creationId xmlns:a16="http://schemas.microsoft.com/office/drawing/2014/main" id="{F85D5B3D-A707-35DD-E0C5-56B1BE247590}"/>
              </a:ext>
            </a:extLst>
          </p:cNvPr>
          <p:cNvGrpSpPr/>
          <p:nvPr/>
        </p:nvGrpSpPr>
        <p:grpSpPr>
          <a:xfrm>
            <a:off x="3352800" y="5659379"/>
            <a:ext cx="13539801" cy="1653120"/>
            <a:chOff x="676990" y="2559011"/>
            <a:chExt cx="13539801" cy="1653120"/>
          </a:xfrm>
        </p:grpSpPr>
        <p:sp>
          <p:nvSpPr>
            <p:cNvPr id="7" name="Rectangle: Rounded Corners 6">
              <a:extLst>
                <a:ext uri="{FF2B5EF4-FFF2-40B4-BE49-F238E27FC236}">
                  <a16:creationId xmlns:a16="http://schemas.microsoft.com/office/drawing/2014/main" id="{F839315B-9E55-A7AA-8FA8-8B3DCC612DA7}"/>
                </a:ext>
              </a:extLst>
            </p:cNvPr>
            <p:cNvSpPr/>
            <p:nvPr/>
          </p:nvSpPr>
          <p:spPr>
            <a:xfrm>
              <a:off x="676990" y="2559011"/>
              <a:ext cx="13539801" cy="1653120"/>
            </a:xfrm>
            <a:prstGeom prst="roundRect">
              <a:avLst/>
            </a:pr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sp>
        <p:sp>
          <p:nvSpPr>
            <p:cNvPr id="8" name="Rectangle: Rounded Corners 6">
              <a:extLst>
                <a:ext uri="{FF2B5EF4-FFF2-40B4-BE49-F238E27FC236}">
                  <a16:creationId xmlns:a16="http://schemas.microsoft.com/office/drawing/2014/main" id="{18359519-1223-EA7B-4DD5-3714EA67C9BF}"/>
                </a:ext>
              </a:extLst>
            </p:cNvPr>
            <p:cNvSpPr txBox="1"/>
            <p:nvPr/>
          </p:nvSpPr>
          <p:spPr>
            <a:xfrm>
              <a:off x="757689" y="2639710"/>
              <a:ext cx="13378403" cy="14917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6245" tIns="0" rIns="376245" bIns="0" numCol="1" spcCol="1270" anchor="ctr" anchorCtr="0">
              <a:noAutofit/>
            </a:bodyPr>
            <a:lstStyle/>
            <a:p>
              <a:pPr marL="0" lvl="0" indent="0" algn="l" defTabSz="1600200">
                <a:lnSpc>
                  <a:spcPct val="90000"/>
                </a:lnSpc>
                <a:spcBef>
                  <a:spcPct val="0"/>
                </a:spcBef>
                <a:spcAft>
                  <a:spcPct val="35000"/>
                </a:spcAft>
                <a:buNone/>
              </a:pPr>
              <a:r>
                <a:rPr lang="en-US" sz="3600" kern="1200">
                  <a:latin typeface="Cambria" panose="02040503050406030204" pitchFamily="18" charset="0"/>
                  <a:ea typeface="Cambria" panose="02040503050406030204" pitchFamily="18" charset="0"/>
                  <a:cs typeface="Calibri" panose="020F0502020204030204" pitchFamily="34" charset="0"/>
                </a:rPr>
                <a:t>2.</a:t>
              </a:r>
              <a:r>
                <a:rPr lang="vi-VN" sz="3600" kern="1200">
                  <a:effectLst/>
                  <a:latin typeface="Cambria" panose="02040503050406030204" pitchFamily="18" charset="0"/>
                  <a:ea typeface="Cambria" panose="02040503050406030204" pitchFamily="18" charset="0"/>
                  <a:cs typeface="Calibri" panose="020F0502020204030204" pitchFamily="34" charset="0"/>
                </a:rPr>
                <a:t> </a:t>
              </a:r>
              <a:r>
                <a:rPr lang="en-US" sz="3600" kern="1200">
                  <a:latin typeface="Cambria" panose="02040503050406030204" pitchFamily="18" charset="0"/>
                  <a:ea typeface="Cambria" panose="02040503050406030204" pitchFamily="18" charset="0"/>
                </a:rPr>
                <a:t>Nêu được ở mức độ đơn giản về chế độ ăn uống cân bằng.</a:t>
              </a:r>
            </a:p>
          </p:txBody>
        </p:sp>
      </p:grpSp>
      <p:grpSp>
        <p:nvGrpSpPr>
          <p:cNvPr id="4" name="Group 3">
            <a:extLst>
              <a:ext uri="{FF2B5EF4-FFF2-40B4-BE49-F238E27FC236}">
                <a16:creationId xmlns:a16="http://schemas.microsoft.com/office/drawing/2014/main" id="{215771FC-B137-9501-E1D9-CF9A5F1C4043}"/>
              </a:ext>
            </a:extLst>
          </p:cNvPr>
          <p:cNvGrpSpPr/>
          <p:nvPr/>
        </p:nvGrpSpPr>
        <p:grpSpPr>
          <a:xfrm>
            <a:off x="3352800" y="8199540"/>
            <a:ext cx="13539801" cy="1653120"/>
            <a:chOff x="676990" y="5099172"/>
            <a:chExt cx="13539801" cy="1653120"/>
          </a:xfrm>
        </p:grpSpPr>
        <p:sp>
          <p:nvSpPr>
            <p:cNvPr id="5" name="Rectangle: Rounded Corners 4">
              <a:extLst>
                <a:ext uri="{FF2B5EF4-FFF2-40B4-BE49-F238E27FC236}">
                  <a16:creationId xmlns:a16="http://schemas.microsoft.com/office/drawing/2014/main" id="{59851BAC-7334-2C5F-41FD-3308F7774CD5}"/>
                </a:ext>
              </a:extLst>
            </p:cNvPr>
            <p:cNvSpPr/>
            <p:nvPr/>
          </p:nvSpPr>
          <p:spPr>
            <a:xfrm>
              <a:off x="676990" y="5099172"/>
              <a:ext cx="13539801" cy="1653120"/>
            </a:xfrm>
            <a:prstGeom prst="roundRect">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6" name="Rectangle: Rounded Corners 8">
              <a:extLst>
                <a:ext uri="{FF2B5EF4-FFF2-40B4-BE49-F238E27FC236}">
                  <a16:creationId xmlns:a16="http://schemas.microsoft.com/office/drawing/2014/main" id="{C9BB0273-455A-3121-FC91-44C2A89A551C}"/>
                </a:ext>
              </a:extLst>
            </p:cNvPr>
            <p:cNvSpPr txBox="1"/>
            <p:nvPr/>
          </p:nvSpPr>
          <p:spPr>
            <a:xfrm>
              <a:off x="757689" y="5179871"/>
              <a:ext cx="13378403" cy="14917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6245" tIns="0" rIns="376245" bIns="0" numCol="1" spcCol="1270" anchor="ctr" anchorCtr="0">
              <a:noAutofit/>
            </a:bodyPr>
            <a:lstStyle/>
            <a:p>
              <a:pPr marL="0" lvl="0" indent="0" algn="l" defTabSz="1600200">
                <a:lnSpc>
                  <a:spcPct val="90000"/>
                </a:lnSpc>
                <a:spcBef>
                  <a:spcPct val="0"/>
                </a:spcBef>
                <a:spcAft>
                  <a:spcPct val="35000"/>
                </a:spcAft>
                <a:buNone/>
              </a:pPr>
              <a:r>
                <a:rPr lang="en-US" sz="3600" kern="1200">
                  <a:latin typeface="Cambria" panose="02040503050406030204" pitchFamily="18" charset="0"/>
                  <a:ea typeface="Cambria" panose="02040503050406030204" pitchFamily="18" charset="0"/>
                  <a:cs typeface="Calibri" panose="020F0502020204030204" pitchFamily="34" charset="0"/>
                </a:rPr>
                <a:t>3.</a:t>
              </a:r>
              <a:r>
                <a:rPr lang="vi-VN" sz="3600" kern="1200">
                  <a:effectLst/>
                  <a:latin typeface="Cambria" panose="02040503050406030204" pitchFamily="18" charset="0"/>
                  <a:ea typeface="Cambria" panose="02040503050406030204" pitchFamily="18" charset="0"/>
                  <a:cs typeface="Calibri" panose="020F0502020204030204" pitchFamily="34" charset="0"/>
                </a:rPr>
                <a:t> </a:t>
              </a:r>
              <a:r>
                <a:rPr lang="en-US" sz="3600" kern="1200">
                  <a:latin typeface="Cambria" panose="02040503050406030204" pitchFamily="18" charset="0"/>
                  <a:ea typeface="Cambria" panose="02040503050406030204" pitchFamily="18" charset="0"/>
                </a:rPr>
                <a:t>Nhận xét được bữa ăn có cân bằng, lành mạnh không dựa vào Tháp dinh dưỡng của trẻ em và đối chiếu với thực tế bữa ăn trong ngày ở nhà, ở trường.</a:t>
              </a:r>
            </a:p>
          </p:txBody>
        </p:sp>
      </p:grpSp>
    </p:spTree>
    <p:extLst>
      <p:ext uri="{BB962C8B-B14F-4D97-AF65-F5344CB8AC3E}">
        <p14:creationId xmlns:p14="http://schemas.microsoft.com/office/powerpoint/2010/main" val="69177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180164" y="583105"/>
            <a:ext cx="8900931" cy="6962235"/>
          </a:xfrm>
          <a:prstGeom prst="rect">
            <a:avLst/>
          </a:prstGeom>
        </p:spPr>
      </p:pic>
      <p:sp>
        <p:nvSpPr>
          <p:cNvPr id="3" name="Freeform 3"/>
          <p:cNvSpPr/>
          <p:nvPr/>
        </p:nvSpPr>
        <p:spPr>
          <a:xfrm>
            <a:off x="1870907" y="6655932"/>
            <a:ext cx="3634803" cy="1590226"/>
          </a:xfrm>
          <a:custGeom>
            <a:avLst/>
            <a:gdLst/>
            <a:ahLst/>
            <a:cxnLst/>
            <a:rect l="l" t="t" r="r" b="b"/>
            <a:pathLst>
              <a:path w="3634803" h="1590226">
                <a:moveTo>
                  <a:pt x="0" y="0"/>
                </a:moveTo>
                <a:lnTo>
                  <a:pt x="3634802" y="0"/>
                </a:lnTo>
                <a:lnTo>
                  <a:pt x="3634802" y="1590226"/>
                </a:lnTo>
                <a:lnTo>
                  <a:pt x="0" y="15902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724975" y="6656405"/>
            <a:ext cx="2282122" cy="3289545"/>
          </a:xfrm>
          <a:custGeom>
            <a:avLst/>
            <a:gdLst/>
            <a:ahLst/>
            <a:cxnLst/>
            <a:rect l="l" t="t" r="r" b="b"/>
            <a:pathLst>
              <a:path w="2282122" h="3289545">
                <a:moveTo>
                  <a:pt x="0" y="0"/>
                </a:moveTo>
                <a:lnTo>
                  <a:pt x="2282122" y="0"/>
                </a:lnTo>
                <a:lnTo>
                  <a:pt x="2282122" y="3289545"/>
                </a:lnTo>
                <a:lnTo>
                  <a:pt x="0" y="3289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69744">
            <a:off x="14866445" y="3348564"/>
            <a:ext cx="3702254" cy="2503649"/>
          </a:xfrm>
          <a:custGeom>
            <a:avLst/>
            <a:gdLst/>
            <a:ahLst/>
            <a:cxnLst/>
            <a:rect l="l" t="t" r="r" b="b"/>
            <a:pathLst>
              <a:path w="3702254" h="2503649">
                <a:moveTo>
                  <a:pt x="0" y="0"/>
                </a:moveTo>
                <a:lnTo>
                  <a:pt x="3702254" y="0"/>
                </a:lnTo>
                <a:lnTo>
                  <a:pt x="3702254" y="2503649"/>
                </a:lnTo>
                <a:lnTo>
                  <a:pt x="0" y="25036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7" name="Freeform 7"/>
          <p:cNvSpPr/>
          <p:nvPr/>
        </p:nvSpPr>
        <p:spPr>
          <a:xfrm rot="355647">
            <a:off x="12105844" y="-877759"/>
            <a:ext cx="2384175" cy="2851031"/>
          </a:xfrm>
          <a:custGeom>
            <a:avLst/>
            <a:gdLst/>
            <a:ahLst/>
            <a:cxnLst/>
            <a:rect l="l" t="t" r="r" b="b"/>
            <a:pathLst>
              <a:path w="2384175" h="2851031">
                <a:moveTo>
                  <a:pt x="0" y="0"/>
                </a:moveTo>
                <a:lnTo>
                  <a:pt x="2384175" y="0"/>
                </a:lnTo>
                <a:lnTo>
                  <a:pt x="2384175" y="2851031"/>
                </a:lnTo>
                <a:lnTo>
                  <a:pt x="0" y="28510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0180725" y="6576170"/>
            <a:ext cx="1263348" cy="1295741"/>
          </a:xfrm>
          <a:custGeom>
            <a:avLst/>
            <a:gdLst/>
            <a:ahLst/>
            <a:cxnLst/>
            <a:rect l="l" t="t" r="r" b="b"/>
            <a:pathLst>
              <a:path w="1263348" h="1295741">
                <a:moveTo>
                  <a:pt x="0" y="0"/>
                </a:moveTo>
                <a:lnTo>
                  <a:pt x="1263348" y="0"/>
                </a:lnTo>
                <a:lnTo>
                  <a:pt x="1263348" y="1295741"/>
                </a:lnTo>
                <a:lnTo>
                  <a:pt x="0" y="12957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395503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3847219" y="2873894"/>
            <a:ext cx="11308478" cy="5846158"/>
          </a:xfrm>
          <a:prstGeom prst="rect">
            <a:avLst/>
          </a:prstGeom>
        </p:spPr>
      </p:pic>
      <p:sp>
        <p:nvSpPr>
          <p:cNvPr id="7" name="Freeform 7"/>
          <p:cNvSpPr/>
          <p:nvPr/>
        </p:nvSpPr>
        <p:spPr>
          <a:xfrm>
            <a:off x="305335" y="5796973"/>
            <a:ext cx="2987228" cy="3220731"/>
          </a:xfrm>
          <a:custGeom>
            <a:avLst/>
            <a:gdLst/>
            <a:ahLst/>
            <a:cxnLst/>
            <a:rect l="l" t="t" r="r" b="b"/>
            <a:pathLst>
              <a:path w="2987228" h="3220731">
                <a:moveTo>
                  <a:pt x="0" y="0"/>
                </a:moveTo>
                <a:lnTo>
                  <a:pt x="2987228" y="0"/>
                </a:lnTo>
                <a:lnTo>
                  <a:pt x="2987228" y="3220731"/>
                </a:lnTo>
                <a:lnTo>
                  <a:pt x="0" y="32207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5965979" y="7277728"/>
            <a:ext cx="2948400" cy="3428372"/>
          </a:xfrm>
          <a:custGeom>
            <a:avLst/>
            <a:gdLst/>
            <a:ahLst/>
            <a:cxnLst/>
            <a:rect l="l" t="t" r="r" b="b"/>
            <a:pathLst>
              <a:path w="2948400" h="3428372">
                <a:moveTo>
                  <a:pt x="0" y="0"/>
                </a:moveTo>
                <a:lnTo>
                  <a:pt x="2948400" y="0"/>
                </a:lnTo>
                <a:lnTo>
                  <a:pt x="2948400" y="3428372"/>
                </a:lnTo>
                <a:lnTo>
                  <a:pt x="0" y="34283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rot="-637977">
            <a:off x="15999386" y="2322060"/>
            <a:ext cx="1969101" cy="3646483"/>
          </a:xfrm>
          <a:custGeom>
            <a:avLst/>
            <a:gdLst/>
            <a:ahLst/>
            <a:cxnLst/>
            <a:rect l="l" t="t" r="r" b="b"/>
            <a:pathLst>
              <a:path w="1969101" h="3646483">
                <a:moveTo>
                  <a:pt x="0" y="0"/>
                </a:moveTo>
                <a:lnTo>
                  <a:pt x="1969100" y="0"/>
                </a:lnTo>
                <a:lnTo>
                  <a:pt x="1969100" y="3646483"/>
                </a:lnTo>
                <a:lnTo>
                  <a:pt x="0" y="36464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87943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33400" y="168922"/>
            <a:ext cx="17221200" cy="2554545"/>
          </a:xfrm>
          <a:prstGeom prst="rect">
            <a:avLst/>
          </a:prstGeom>
        </p:spPr>
        <p:txBody>
          <a:bodyPr wrap="square">
            <a:spAutoFit/>
          </a:bodyPr>
          <a:lstStyle/>
          <a:p>
            <a:pPr algn="just"/>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Quan sát bảng dưới và cho biết:</a:t>
            </a:r>
          </a:p>
          <a:p>
            <a:pPr algn="just"/>
            <a:r>
              <a:rPr lang="vi-VN" sz="4000" i="1" dirty="0">
                <a:latin typeface="Calibri" panose="020F0502020204030204" pitchFamily="34" charset="0"/>
                <a:ea typeface="Calibri" panose="020F0502020204030204" pitchFamily="34" charset="0"/>
                <a:cs typeface="Calibri" panose="020F0502020204030204" pitchFamily="34" charset="0"/>
              </a:rPr>
              <a:t>- Ngày nào có nhiều loại thức ăn khác nhau? Bữa ăn nào có đủ bốn nhóm chất dinh dưỡng?</a:t>
            </a:r>
          </a:p>
          <a:p>
            <a:pPr algn="just"/>
            <a:r>
              <a:rPr lang="vi-VN" sz="4000" i="1" dirty="0">
                <a:latin typeface="Calibri" panose="020F0502020204030204" pitchFamily="34" charset="0"/>
                <a:ea typeface="Calibri" panose="020F0502020204030204" pitchFamily="34" charset="0"/>
                <a:cs typeface="Calibri" panose="020F0502020204030204" pitchFamily="34" charset="0"/>
              </a:rPr>
              <a:t>- Thực đơn của ngày nào tốt cho sức khoẻ của trẻ em? Vì sao?</a:t>
            </a:r>
            <a:endParaRPr lang="vi-VN" sz="4000" b="0" i="1" dirty="0">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648549150"/>
              </p:ext>
            </p:extLst>
          </p:nvPr>
        </p:nvGraphicFramePr>
        <p:xfrm>
          <a:off x="1920240" y="2773264"/>
          <a:ext cx="14447520" cy="6583680"/>
        </p:xfrm>
        <a:graphic>
          <a:graphicData uri="http://schemas.openxmlformats.org/drawingml/2006/table">
            <a:tbl>
              <a:tblPr/>
              <a:tblGrid>
                <a:gridCol w="1828800">
                  <a:extLst>
                    <a:ext uri="{9D8B030D-6E8A-4147-A177-3AD203B41FA5}">
                      <a16:colId xmlns:a16="http://schemas.microsoft.com/office/drawing/2014/main" val="3818816753"/>
                    </a:ext>
                  </a:extLst>
                </a:gridCol>
                <a:gridCol w="4206240">
                  <a:extLst>
                    <a:ext uri="{9D8B030D-6E8A-4147-A177-3AD203B41FA5}">
                      <a16:colId xmlns:a16="http://schemas.microsoft.com/office/drawing/2014/main" val="117545836"/>
                    </a:ext>
                  </a:extLst>
                </a:gridCol>
                <a:gridCol w="4206240">
                  <a:extLst>
                    <a:ext uri="{9D8B030D-6E8A-4147-A177-3AD203B41FA5}">
                      <a16:colId xmlns:a16="http://schemas.microsoft.com/office/drawing/2014/main" val="2694651062"/>
                    </a:ext>
                  </a:extLst>
                </a:gridCol>
                <a:gridCol w="4206240">
                  <a:extLst>
                    <a:ext uri="{9D8B030D-6E8A-4147-A177-3AD203B41FA5}">
                      <a16:colId xmlns:a16="http://schemas.microsoft.com/office/drawing/2014/main" val="2853270012"/>
                    </a:ext>
                  </a:extLst>
                </a:gridCol>
              </a:tblGrid>
              <a:tr h="0">
                <a:tc>
                  <a:txBody>
                    <a:bodyPr/>
                    <a:lstStyle/>
                    <a:p>
                      <a:pPr algn="ctr"/>
                      <a:r>
                        <a:rPr lang="en-US" sz="3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Bữa</a:t>
                      </a:r>
                      <a:r>
                        <a:rPr lang="en-US"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ăn</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Ngày thứ Tư</a:t>
                      </a:r>
                      <a:endPar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Ngày thứ Năm</a:t>
                      </a:r>
                      <a:endPar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Ngày thứ Sáu</a:t>
                      </a:r>
                      <a:endPar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086647044"/>
                  </a:ext>
                </a:extLst>
              </a:tr>
              <a:tr h="0">
                <a:tc>
                  <a:txBody>
                    <a:bodyPr/>
                    <a:lstStyle/>
                    <a:p>
                      <a:pPr algn="ctr"/>
                      <a:r>
                        <a:rPr lang="en-US" sz="3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Sáng</a:t>
                      </a:r>
                      <a:endParaRPr lang="en-US"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Xôi</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đậu</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xanh</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vừng</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Bánh</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mì</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trứng</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Xôi + thịt kho</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996457149"/>
                  </a:ext>
                </a:extLst>
              </a:tr>
              <a:tr h="0">
                <a:tc>
                  <a:txBody>
                    <a:bodyPr/>
                    <a:lstStyle/>
                    <a:p>
                      <a:pPr algn="ctr"/>
                      <a:r>
                        <a:rPr lang="vi-VN"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Trưa</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Đậu phụ</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bí</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Hồng xiêm</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Cá kho</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cải bó xôi</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Dưa hấu</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Bún thịt bò</a:t>
                      </a:r>
                    </a:p>
                    <a:p>
                      <a:pPr algn="ct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Bánh ca-ra-men</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543604927"/>
                  </a:ext>
                </a:extLst>
              </a:tr>
              <a:tr h="0">
                <a:tc>
                  <a:txBody>
                    <a:bodyPr/>
                    <a:lstStyle/>
                    <a:p>
                      <a:pPr algn="ctr"/>
                      <a:r>
                        <a:rPr lang="en-US" sz="3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Phụ</a:t>
                      </a:r>
                      <a:endParaRPr lang="en-US"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Sữa</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chua</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Sữa tươi</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Bánh bí đỏ</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Sữa</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chua</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Bánh</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quy</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317373254"/>
                  </a:ext>
                </a:extLst>
              </a:tr>
              <a:tr h="0">
                <a:tc>
                  <a:txBody>
                    <a:bodyPr/>
                    <a:lstStyle/>
                    <a:p>
                      <a:pPr algn="ctr"/>
                      <a:r>
                        <a:rPr lang="en-US" sz="3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Tối</a:t>
                      </a:r>
                      <a:endParaRPr lang="en-US"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Đỗ luộc</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rau</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Tôm rang thịt</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Đỗ quả xào</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rau</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Đậu phụ</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Cá chiên</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thịt</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991550862"/>
                  </a:ext>
                </a:extLst>
              </a:tr>
            </a:tbl>
          </a:graphicData>
        </a:graphic>
      </p:graphicFrame>
    </p:spTree>
    <p:extLst>
      <p:ext uri="{BB962C8B-B14F-4D97-AF65-F5344CB8AC3E}">
        <p14:creationId xmlns:p14="http://schemas.microsoft.com/office/powerpoint/2010/main" val="4593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par>
                                <p:cTn id="8" presetID="22"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33400" y="168922"/>
            <a:ext cx="17221200" cy="2800767"/>
          </a:xfrm>
          <a:prstGeom prst="rect">
            <a:avLst/>
          </a:prstGeom>
        </p:spPr>
        <p:txBody>
          <a:bodyPr wrap="square">
            <a:spAutoFit/>
          </a:bodyPr>
          <a:lstStyle/>
          <a:p>
            <a:pPr algn="just"/>
            <a:r>
              <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rPr>
              <a:t>Quan sát bảng dưới và cho biết:</a:t>
            </a:r>
          </a:p>
          <a:p>
            <a:pPr algn="just"/>
            <a:r>
              <a:rPr lang="vi-VN" sz="4400" i="1" dirty="0">
                <a:latin typeface="Calibri" panose="020F0502020204030204" pitchFamily="34" charset="0"/>
                <a:ea typeface="Calibri" panose="020F0502020204030204" pitchFamily="34" charset="0"/>
                <a:cs typeface="Calibri" panose="020F0502020204030204" pitchFamily="34" charset="0"/>
              </a:rPr>
              <a:t>- Ngày nào có nhiều loại thức ăn khác nhau? Bữa ăn nào có đủ bốn nhóm chất dinh dưỡng?</a:t>
            </a:r>
          </a:p>
          <a:p>
            <a:pPr algn="just"/>
            <a:r>
              <a:rPr lang="vi-VN" sz="4400" i="1" dirty="0">
                <a:latin typeface="Calibri" panose="020F0502020204030204" pitchFamily="34" charset="0"/>
                <a:ea typeface="Calibri" panose="020F0502020204030204" pitchFamily="34" charset="0"/>
                <a:cs typeface="Calibri" panose="020F0502020204030204" pitchFamily="34" charset="0"/>
              </a:rPr>
              <a:t>- Thực đơn của ngày nào tốt cho sức khoẻ của trẻ em? Vì sao?</a:t>
            </a:r>
            <a:endParaRPr lang="vi-VN" sz="4400" b="0" i="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491781" y="3045064"/>
            <a:ext cx="11160667" cy="5394714"/>
          </a:xfrm>
          <a:prstGeom prst="rect">
            <a:avLst/>
          </a:prstGeom>
        </p:spPr>
      </p:pic>
      <p:pic>
        <p:nvPicPr>
          <p:cNvPr id="4" name="Picture 3"/>
          <p:cNvPicPr>
            <a:picLocks noChangeAspect="1"/>
          </p:cNvPicPr>
          <p:nvPr/>
        </p:nvPicPr>
        <p:blipFill>
          <a:blip r:embed="rId3"/>
          <a:stretch>
            <a:fillRect/>
          </a:stretch>
        </p:blipFill>
        <p:spPr>
          <a:xfrm>
            <a:off x="13699969" y="7252248"/>
            <a:ext cx="5435224" cy="3250674"/>
          </a:xfrm>
          <a:prstGeom prst="rect">
            <a:avLst/>
          </a:prstGeom>
        </p:spPr>
      </p:pic>
      <p:sp>
        <p:nvSpPr>
          <p:cNvPr id="6" name="Rectangle 5"/>
          <p:cNvSpPr/>
          <p:nvPr/>
        </p:nvSpPr>
        <p:spPr>
          <a:xfrm>
            <a:off x="12344400" y="3250674"/>
            <a:ext cx="5562600" cy="3785652"/>
          </a:xfrm>
          <a:prstGeom prst="rect">
            <a:avLst/>
          </a:prstGeom>
          <a:solidFill>
            <a:schemeClr val="bg1"/>
          </a:solidFill>
          <a:ln w="38100">
            <a:solidFill>
              <a:schemeClr val="accent2">
                <a:lumMod val="75000"/>
              </a:schemeClr>
            </a:solidFill>
            <a:prstDash val="lgDash"/>
          </a:ln>
        </p:spPr>
        <p:txBody>
          <a:bodyPr wrap="square">
            <a:spAutoFit/>
          </a:bodyPr>
          <a:lstStyle/>
          <a:p>
            <a:pPr marL="571500" indent="-571500" algn="just">
              <a:buFontTx/>
              <a:buChar char="-"/>
            </a:pPr>
            <a:r>
              <a:rPr lang="vi-VN" sz="4000" dirty="0">
                <a:solidFill>
                  <a:srgbClr val="000000"/>
                </a:solidFill>
                <a:latin typeface="Open Sans" panose="020B0606030504020204" pitchFamily="34" charset="0"/>
              </a:rPr>
              <a:t>Ngày thứ Năm có nhiều loại thức ăn khác nhau. </a:t>
            </a:r>
            <a:endParaRPr lang="en-US" sz="4000" dirty="0">
              <a:solidFill>
                <a:srgbClr val="000000"/>
              </a:solidFill>
              <a:latin typeface="Open Sans" panose="020B0606030504020204" pitchFamily="34" charset="0"/>
            </a:endParaRPr>
          </a:p>
          <a:p>
            <a:pPr marL="571500" indent="-571500" algn="just">
              <a:buFontTx/>
              <a:buChar char="-"/>
            </a:pPr>
            <a:r>
              <a:rPr lang="vi-VN" sz="4000" dirty="0">
                <a:solidFill>
                  <a:srgbClr val="000000"/>
                </a:solidFill>
                <a:latin typeface="Open Sans" panose="020B0606030504020204" pitchFamily="34" charset="0"/>
              </a:rPr>
              <a:t>Bữa tối có đủ bốn nhóm chất dinh dưỡng.</a:t>
            </a:r>
            <a:endParaRPr lang="en-US" sz="4000" dirty="0"/>
          </a:p>
        </p:txBody>
      </p:sp>
      <p:sp>
        <p:nvSpPr>
          <p:cNvPr id="8" name="Rectangle 7"/>
          <p:cNvSpPr/>
          <p:nvPr/>
        </p:nvSpPr>
        <p:spPr>
          <a:xfrm>
            <a:off x="491781" y="8827477"/>
            <a:ext cx="13529019"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dirty="0">
                <a:solidFill>
                  <a:srgbClr val="000000"/>
                </a:solidFill>
                <a:latin typeface="Open Sans" panose="020B0606030504020204" pitchFamily="34" charset="0"/>
              </a:rPr>
              <a:t>T</a:t>
            </a:r>
            <a:r>
              <a:rPr lang="vi-VN" sz="3600" dirty="0">
                <a:solidFill>
                  <a:srgbClr val="000000"/>
                </a:solidFill>
                <a:latin typeface="Open Sans" panose="020B0606030504020204" pitchFamily="34" charset="0"/>
              </a:rPr>
              <a:t>hực đơn của ngày thứ Năm tốt cho sức khoẻ của trẻ em. Vì ngày thứ Năm có đầy đủ chất dinh dưỡng, giúp trẻ em phát triển khỏe mạnh.</a:t>
            </a:r>
            <a:endParaRPr lang="en-US" sz="3600" dirty="0"/>
          </a:p>
        </p:txBody>
      </p:sp>
    </p:spTree>
    <p:extLst>
      <p:ext uri="{BB962C8B-B14F-4D97-AF65-F5344CB8AC3E}">
        <p14:creationId xmlns:p14="http://schemas.microsoft.com/office/powerpoint/2010/main" val="232022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703003">
            <a:off x="13331500" y="7233483"/>
            <a:ext cx="1599957" cy="3144879"/>
          </a:xfrm>
          <a:custGeom>
            <a:avLst/>
            <a:gdLst/>
            <a:ahLst/>
            <a:cxnLst/>
            <a:rect l="l" t="t" r="r" b="b"/>
            <a:pathLst>
              <a:path w="1599957" h="3144879">
                <a:moveTo>
                  <a:pt x="0" y="0"/>
                </a:moveTo>
                <a:lnTo>
                  <a:pt x="1599957" y="0"/>
                </a:lnTo>
                <a:lnTo>
                  <a:pt x="1599957" y="3144879"/>
                </a:lnTo>
                <a:lnTo>
                  <a:pt x="0" y="31448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311932">
            <a:off x="4685081" y="7269167"/>
            <a:ext cx="1829852" cy="2568213"/>
          </a:xfrm>
          <a:custGeom>
            <a:avLst/>
            <a:gdLst/>
            <a:ahLst/>
            <a:cxnLst/>
            <a:rect l="l" t="t" r="r" b="b"/>
            <a:pathLst>
              <a:path w="1829852" h="2568213">
                <a:moveTo>
                  <a:pt x="0" y="0"/>
                </a:moveTo>
                <a:lnTo>
                  <a:pt x="1829852" y="0"/>
                </a:lnTo>
                <a:lnTo>
                  <a:pt x="1829852" y="2568212"/>
                </a:lnTo>
                <a:lnTo>
                  <a:pt x="0" y="25682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465374" y="5505379"/>
            <a:ext cx="2189372" cy="2988904"/>
          </a:xfrm>
          <a:custGeom>
            <a:avLst/>
            <a:gdLst/>
            <a:ahLst/>
            <a:cxnLst/>
            <a:rect l="l" t="t" r="r" b="b"/>
            <a:pathLst>
              <a:path w="2189372" h="2988904">
                <a:moveTo>
                  <a:pt x="0" y="0"/>
                </a:moveTo>
                <a:lnTo>
                  <a:pt x="2189372" y="0"/>
                </a:lnTo>
                <a:lnTo>
                  <a:pt x="2189372" y="2988904"/>
                </a:lnTo>
                <a:lnTo>
                  <a:pt x="0" y="29889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rot="-1224105">
            <a:off x="16544629" y="5605006"/>
            <a:ext cx="2138546" cy="2458098"/>
          </a:xfrm>
          <a:custGeom>
            <a:avLst/>
            <a:gdLst/>
            <a:ahLst/>
            <a:cxnLst/>
            <a:rect l="l" t="t" r="r" b="b"/>
            <a:pathLst>
              <a:path w="2138546" h="2458098">
                <a:moveTo>
                  <a:pt x="0" y="0"/>
                </a:moveTo>
                <a:lnTo>
                  <a:pt x="2138546" y="0"/>
                </a:lnTo>
                <a:lnTo>
                  <a:pt x="2138546" y="2458099"/>
                </a:lnTo>
                <a:lnTo>
                  <a:pt x="0" y="24580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26"/>
          <p:cNvSpPr/>
          <p:nvPr/>
        </p:nvSpPr>
        <p:spPr>
          <a:xfrm rot="750566">
            <a:off x="1521057" y="6878198"/>
            <a:ext cx="2285294" cy="2676772"/>
          </a:xfrm>
          <a:custGeom>
            <a:avLst/>
            <a:gdLst/>
            <a:ahLst/>
            <a:cxnLst/>
            <a:rect l="l" t="t" r="r" b="b"/>
            <a:pathLst>
              <a:path w="2285294" h="2676772">
                <a:moveTo>
                  <a:pt x="0" y="0"/>
                </a:moveTo>
                <a:lnTo>
                  <a:pt x="2285294" y="0"/>
                </a:lnTo>
                <a:lnTo>
                  <a:pt x="2285294" y="2676771"/>
                </a:lnTo>
                <a:lnTo>
                  <a:pt x="0" y="26767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Freeform 27"/>
          <p:cNvSpPr/>
          <p:nvPr/>
        </p:nvSpPr>
        <p:spPr>
          <a:xfrm>
            <a:off x="7389869" y="7841150"/>
            <a:ext cx="3508262" cy="1929544"/>
          </a:xfrm>
          <a:custGeom>
            <a:avLst/>
            <a:gdLst/>
            <a:ahLst/>
            <a:cxnLst/>
            <a:rect l="l" t="t" r="r" b="b"/>
            <a:pathLst>
              <a:path w="3508262" h="1929544">
                <a:moveTo>
                  <a:pt x="0" y="0"/>
                </a:moveTo>
                <a:lnTo>
                  <a:pt x="3508262" y="0"/>
                </a:lnTo>
                <a:lnTo>
                  <a:pt x="3508262" y="1929544"/>
                </a:lnTo>
                <a:lnTo>
                  <a:pt x="0" y="192954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8" name="Freeform 28"/>
          <p:cNvSpPr/>
          <p:nvPr/>
        </p:nvSpPr>
        <p:spPr>
          <a:xfrm rot="1501197">
            <a:off x="15288264" y="8120382"/>
            <a:ext cx="2736774" cy="1850743"/>
          </a:xfrm>
          <a:custGeom>
            <a:avLst/>
            <a:gdLst/>
            <a:ahLst/>
            <a:cxnLst/>
            <a:rect l="l" t="t" r="r" b="b"/>
            <a:pathLst>
              <a:path w="2736774" h="1850743">
                <a:moveTo>
                  <a:pt x="0" y="0"/>
                </a:moveTo>
                <a:lnTo>
                  <a:pt x="2736774" y="0"/>
                </a:lnTo>
                <a:lnTo>
                  <a:pt x="2736774" y="1850744"/>
                </a:lnTo>
                <a:lnTo>
                  <a:pt x="0" y="18507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31" name="Picture 30"/>
          <p:cNvPicPr>
            <a:picLocks noChangeAspect="1"/>
          </p:cNvPicPr>
          <p:nvPr/>
        </p:nvPicPr>
        <p:blipFill>
          <a:blip r:embed="rId16"/>
          <a:stretch>
            <a:fillRect/>
          </a:stretch>
        </p:blipFill>
        <p:spPr>
          <a:xfrm>
            <a:off x="1413195" y="422120"/>
            <a:ext cx="13851312" cy="2566638"/>
          </a:xfrm>
          <a:prstGeom prst="rect">
            <a:avLst/>
          </a:prstGeom>
        </p:spPr>
      </p:pic>
      <p:grpSp>
        <p:nvGrpSpPr>
          <p:cNvPr id="8" name="Group 8"/>
          <p:cNvGrpSpPr>
            <a:grpSpLocks noChangeAspect="1"/>
          </p:cNvGrpSpPr>
          <p:nvPr/>
        </p:nvGrpSpPr>
        <p:grpSpPr>
          <a:xfrm>
            <a:off x="991313" y="2755536"/>
            <a:ext cx="4046468" cy="4244295"/>
            <a:chOff x="0" y="0"/>
            <a:chExt cx="13716000" cy="14386560"/>
          </a:xfrm>
        </p:grpSpPr>
        <p:sp>
          <p:nvSpPr>
            <p:cNvPr id="9" name="Freeform 9"/>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17"/>
              <a:stretch>
                <a:fillRect l="-57289" t="-9997" r="-7132" b="-7579"/>
              </a:stretch>
            </a:blipFill>
          </p:spPr>
        </p:sp>
        <p:sp>
          <p:nvSpPr>
            <p:cNvPr id="10" name="Freeform 10"/>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8"/>
              <a:stretch>
                <a:fillRect l="-412" r="-412"/>
              </a:stretch>
            </a:blipFill>
          </p:spPr>
        </p:sp>
      </p:grpSp>
      <p:grpSp>
        <p:nvGrpSpPr>
          <p:cNvPr id="11" name="Group 11"/>
          <p:cNvGrpSpPr>
            <a:grpSpLocks noChangeAspect="1"/>
          </p:cNvGrpSpPr>
          <p:nvPr/>
        </p:nvGrpSpPr>
        <p:grpSpPr>
          <a:xfrm rot="-193846">
            <a:off x="5039005" y="2755536"/>
            <a:ext cx="4046468" cy="4244295"/>
            <a:chOff x="0" y="0"/>
            <a:chExt cx="13716000" cy="14386560"/>
          </a:xfrm>
        </p:grpSpPr>
        <p:sp>
          <p:nvSpPr>
            <p:cNvPr id="12" name="Freeform 12"/>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19"/>
              <a:stretch>
                <a:fillRect l="-92067" t="-9456" r="-11331" b="-36039"/>
              </a:stretch>
            </a:blipFill>
          </p:spPr>
        </p:sp>
        <p:sp>
          <p:nvSpPr>
            <p:cNvPr id="13" name="Freeform 13"/>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8"/>
              <a:stretch>
                <a:fillRect l="-412" r="-412"/>
              </a:stretch>
            </a:blipFill>
          </p:spPr>
        </p:sp>
      </p:grpSp>
      <p:grpSp>
        <p:nvGrpSpPr>
          <p:cNvPr id="14" name="Group 14"/>
          <p:cNvGrpSpPr>
            <a:grpSpLocks noChangeAspect="1"/>
          </p:cNvGrpSpPr>
          <p:nvPr/>
        </p:nvGrpSpPr>
        <p:grpSpPr>
          <a:xfrm>
            <a:off x="9086696" y="2755536"/>
            <a:ext cx="4046468" cy="4244295"/>
            <a:chOff x="0" y="0"/>
            <a:chExt cx="13716000" cy="14386560"/>
          </a:xfrm>
        </p:grpSpPr>
        <p:sp>
          <p:nvSpPr>
            <p:cNvPr id="15" name="Freeform 15"/>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20"/>
              <a:stretch>
                <a:fillRect l="-6372" t="-14228" r="-74435" b="-15065"/>
              </a:stretch>
            </a:blipFill>
          </p:spPr>
        </p:sp>
        <p:sp>
          <p:nvSpPr>
            <p:cNvPr id="16" name="Freeform 16"/>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8"/>
              <a:stretch>
                <a:fillRect l="-412" r="-412"/>
              </a:stretch>
            </a:blipFill>
          </p:spPr>
        </p:sp>
      </p:grpSp>
      <p:grpSp>
        <p:nvGrpSpPr>
          <p:cNvPr id="18" name="Group 18"/>
          <p:cNvGrpSpPr>
            <a:grpSpLocks noChangeAspect="1"/>
          </p:cNvGrpSpPr>
          <p:nvPr/>
        </p:nvGrpSpPr>
        <p:grpSpPr>
          <a:xfrm rot="-193372">
            <a:off x="13134111" y="2755536"/>
            <a:ext cx="4046468" cy="4244295"/>
            <a:chOff x="0" y="0"/>
            <a:chExt cx="13716000" cy="14386560"/>
          </a:xfrm>
        </p:grpSpPr>
        <p:sp>
          <p:nvSpPr>
            <p:cNvPr id="19" name="Freeform 19"/>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21"/>
              <a:stretch>
                <a:fillRect l="-19898" r="-19898"/>
              </a:stretch>
            </a:blipFill>
          </p:spPr>
        </p:sp>
        <p:sp>
          <p:nvSpPr>
            <p:cNvPr id="20" name="Freeform 20"/>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8"/>
              <a:stretch>
                <a:fillRect l="-412" r="-412"/>
              </a:stretch>
            </a:blipFill>
          </p:spPr>
        </p:sp>
      </p:grpSp>
    </p:spTree>
    <p:extLst>
      <p:ext uri="{BB962C8B-B14F-4D97-AF65-F5344CB8AC3E}">
        <p14:creationId xmlns:p14="http://schemas.microsoft.com/office/powerpoint/2010/main" val="896777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3"/>
          <p:cNvSpPr txBox="1"/>
          <p:nvPr/>
        </p:nvSpPr>
        <p:spPr>
          <a:xfrm>
            <a:off x="1961447" y="384856"/>
            <a:ext cx="8929758" cy="3693319"/>
          </a:xfrm>
          <a:prstGeom prst="rect">
            <a:avLst/>
          </a:prstGeom>
        </p:spPr>
        <p:txBody>
          <a:bodyPr wrap="square" lIns="0" tIns="0" rIns="0" bIns="0" rtlCol="0" anchor="t">
            <a:spAutoFit/>
          </a:bodyPr>
          <a:lstStyle/>
          <a:p>
            <a:pPr algn="just"/>
            <a:r>
              <a:rPr lang="vi-VN" sz="4000" i="1" dirty="0">
                <a:latin typeface="Open Sans" panose="020B0606030504020204" pitchFamily="34" charset="0"/>
                <a:ea typeface="Open Sans" panose="020B0606030504020204" pitchFamily="34" charset="0"/>
                <a:cs typeface="Open Sans" panose="020B0606030504020204" pitchFamily="34" charset="0"/>
              </a:rPr>
              <a:t>Hãy chia sẻ với bạn, điều gì sẽ xảy ra với cơ thể nếu:</a:t>
            </a:r>
          </a:p>
          <a:p>
            <a:pPr algn="just"/>
            <a:r>
              <a:rPr lang="vi-VN" sz="4000" dirty="0">
                <a:latin typeface="Open Sans" panose="020B0606030504020204" pitchFamily="34" charset="0"/>
                <a:ea typeface="Open Sans" panose="020B0606030504020204" pitchFamily="34" charset="0"/>
                <a:cs typeface="Open Sans" panose="020B0606030504020204" pitchFamily="34" charset="0"/>
              </a:rPr>
              <a:t>- Các bữa chỉ ăn thịt, cá mà không ăn rau xanh, quả chín.</a:t>
            </a:r>
          </a:p>
          <a:p>
            <a:pPr algn="just"/>
            <a:r>
              <a:rPr lang="vi-VN" sz="4000" dirty="0">
                <a:latin typeface="Open Sans" panose="020B0606030504020204" pitchFamily="34" charset="0"/>
                <a:ea typeface="Open Sans" panose="020B0606030504020204" pitchFamily="34" charset="0"/>
                <a:cs typeface="Open Sans" panose="020B0606030504020204" pitchFamily="34" charset="0"/>
              </a:rPr>
              <a:t>- Chỉ ăn canh trong bữa cơm mà trong ngày không uống nước.</a:t>
            </a:r>
          </a:p>
        </p:txBody>
      </p:sp>
      <p:grpSp>
        <p:nvGrpSpPr>
          <p:cNvPr id="44" name="Group 44"/>
          <p:cNvGrpSpPr>
            <a:grpSpLocks noChangeAspect="1"/>
          </p:cNvGrpSpPr>
          <p:nvPr/>
        </p:nvGrpSpPr>
        <p:grpSpPr>
          <a:xfrm rot="539977">
            <a:off x="11584138" y="-792667"/>
            <a:ext cx="6743785" cy="4929503"/>
            <a:chOff x="0" y="0"/>
            <a:chExt cx="2435860" cy="1780540"/>
          </a:xfrm>
        </p:grpSpPr>
        <p:sp>
          <p:nvSpPr>
            <p:cNvPr id="45" name="Freeform 45"/>
            <p:cNvSpPr/>
            <p:nvPr/>
          </p:nvSpPr>
          <p:spPr>
            <a:xfrm>
              <a:off x="74930" y="40640"/>
              <a:ext cx="2310130" cy="1664970"/>
            </a:xfrm>
            <a:custGeom>
              <a:avLst/>
              <a:gdLst/>
              <a:ahLst/>
              <a:cxnLst/>
              <a:rect l="l" t="t" r="r" b="b"/>
              <a:pathLst>
                <a:path w="2310130" h="1664970">
                  <a:moveTo>
                    <a:pt x="2310130" y="1664970"/>
                  </a:moveTo>
                  <a:lnTo>
                    <a:pt x="0" y="1664970"/>
                  </a:lnTo>
                  <a:lnTo>
                    <a:pt x="0" y="0"/>
                  </a:lnTo>
                  <a:lnTo>
                    <a:pt x="2308860" y="0"/>
                  </a:lnTo>
                  <a:lnTo>
                    <a:pt x="2308860" y="1664970"/>
                  </a:lnTo>
                  <a:close/>
                </a:path>
              </a:pathLst>
            </a:custGeom>
            <a:blipFill>
              <a:blip r:embed="rId2"/>
              <a:stretch>
                <a:fillRect l="-30201" t="-13240" r="-8335" b="-14905"/>
              </a:stretch>
            </a:blipFill>
          </p:spPr>
        </p:sp>
        <p:sp>
          <p:nvSpPr>
            <p:cNvPr id="46" name="Freeform 46"/>
            <p:cNvSpPr/>
            <p:nvPr/>
          </p:nvSpPr>
          <p:spPr>
            <a:xfrm>
              <a:off x="0" y="0"/>
              <a:ext cx="2435860" cy="1780540"/>
            </a:xfrm>
            <a:custGeom>
              <a:avLst/>
              <a:gdLst/>
              <a:ahLst/>
              <a:cxnLst/>
              <a:rect l="l" t="t" r="r" b="b"/>
              <a:pathLst>
                <a:path w="2435860" h="1780540">
                  <a:moveTo>
                    <a:pt x="2435860" y="1780540"/>
                  </a:moveTo>
                  <a:lnTo>
                    <a:pt x="0" y="1780540"/>
                  </a:lnTo>
                  <a:lnTo>
                    <a:pt x="0" y="0"/>
                  </a:lnTo>
                  <a:lnTo>
                    <a:pt x="2435860" y="0"/>
                  </a:lnTo>
                  <a:lnTo>
                    <a:pt x="2435860" y="1780540"/>
                  </a:lnTo>
                  <a:close/>
                </a:path>
              </a:pathLst>
            </a:custGeom>
            <a:blipFill>
              <a:blip r:embed="rId3"/>
              <a:stretch>
                <a:fillRect l="-66" r="-66"/>
              </a:stretch>
            </a:blipFill>
          </p:spPr>
        </p:sp>
      </p:grpSp>
      <p:sp>
        <p:nvSpPr>
          <p:cNvPr id="49" name="Freeform 49"/>
          <p:cNvSpPr/>
          <p:nvPr/>
        </p:nvSpPr>
        <p:spPr>
          <a:xfrm rot="702539">
            <a:off x="2373374" y="6384161"/>
            <a:ext cx="2140740" cy="1691184"/>
          </a:xfrm>
          <a:custGeom>
            <a:avLst/>
            <a:gdLst/>
            <a:ahLst/>
            <a:cxnLst/>
            <a:rect l="l" t="t" r="r" b="b"/>
            <a:pathLst>
              <a:path w="2140740" h="1691184">
                <a:moveTo>
                  <a:pt x="0" y="0"/>
                </a:moveTo>
                <a:lnTo>
                  <a:pt x="2140740" y="0"/>
                </a:lnTo>
                <a:lnTo>
                  <a:pt x="2140740" y="1691184"/>
                </a:lnTo>
                <a:lnTo>
                  <a:pt x="0" y="1691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4" name="Freeform 54"/>
          <p:cNvSpPr/>
          <p:nvPr/>
        </p:nvSpPr>
        <p:spPr>
          <a:xfrm>
            <a:off x="4055816" y="9132838"/>
            <a:ext cx="2216834" cy="1460339"/>
          </a:xfrm>
          <a:custGeom>
            <a:avLst/>
            <a:gdLst/>
            <a:ahLst/>
            <a:cxnLst/>
            <a:rect l="l" t="t" r="r" b="b"/>
            <a:pathLst>
              <a:path w="2216834" h="1460339">
                <a:moveTo>
                  <a:pt x="0" y="0"/>
                </a:moveTo>
                <a:lnTo>
                  <a:pt x="2216833" y="0"/>
                </a:lnTo>
                <a:lnTo>
                  <a:pt x="2216833" y="1460339"/>
                </a:lnTo>
                <a:lnTo>
                  <a:pt x="0" y="14603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943" y="4527805"/>
            <a:ext cx="3992485" cy="2011030"/>
          </a:xfrm>
          <a:prstGeom prst="rect">
            <a:avLst/>
          </a:prstGeom>
        </p:spPr>
      </p:pic>
      <p:sp>
        <p:nvSpPr>
          <p:cNvPr id="56" name="Rectangle 55"/>
          <p:cNvSpPr/>
          <p:nvPr/>
        </p:nvSpPr>
        <p:spPr>
          <a:xfrm>
            <a:off x="5639393" y="4483616"/>
            <a:ext cx="4853381" cy="4524315"/>
          </a:xfrm>
          <a:prstGeom prst="rect">
            <a:avLst/>
          </a:prstGeom>
        </p:spPr>
        <p:txBody>
          <a:bodyPr wrap="square">
            <a:spAutoFit/>
          </a:bodyPr>
          <a:lstStyle/>
          <a:p>
            <a:pPr algn="just"/>
            <a:r>
              <a:rPr lang="vi-VN" sz="3200" dirty="0">
                <a:solidFill>
                  <a:srgbClr val="000000"/>
                </a:solidFill>
                <a:latin typeface="Open Sans" panose="020B0606030504020204" pitchFamily="34" charset="0"/>
              </a:rPr>
              <a:t>- Các bữa chỉ ăn thịt, cá mà không ăn rau xanh, quả chín: Cơ thể sẽ thiếu vi-ta-min, chất khoáng làm cơ thể yếu ớt, mệt mỏi, tiêu hóa kém và thừa chất chất béo không tốt cho cơ thể.</a:t>
            </a:r>
            <a:endParaRPr lang="en-US" sz="3200" dirty="0"/>
          </a:p>
        </p:txBody>
      </p:sp>
      <p:sp>
        <p:nvSpPr>
          <p:cNvPr id="57" name="Rectangle 56"/>
          <p:cNvSpPr/>
          <p:nvPr/>
        </p:nvSpPr>
        <p:spPr>
          <a:xfrm>
            <a:off x="11962509" y="4483616"/>
            <a:ext cx="4653361" cy="3046988"/>
          </a:xfrm>
          <a:prstGeom prst="rect">
            <a:avLst/>
          </a:prstGeom>
        </p:spPr>
        <p:txBody>
          <a:bodyPr wrap="square">
            <a:spAutoFit/>
          </a:bodyPr>
          <a:lstStyle/>
          <a:p>
            <a:pPr algn="just"/>
            <a:r>
              <a:rPr lang="vi-VN" sz="3200" dirty="0">
                <a:solidFill>
                  <a:srgbClr val="000000"/>
                </a:solidFill>
                <a:latin typeface="Open Sans" panose="020B0606030504020204" pitchFamily="34" charset="0"/>
              </a:rPr>
              <a:t>- Chỉ ăn canh trong bữa cơm mà trong ngày không uống nước: cơ thể không có đủ nước để duy trì các hoạt động của cơ thể.</a:t>
            </a:r>
            <a:endParaRPr lang="en-US" sz="3200" dirty="0"/>
          </a:p>
        </p:txBody>
      </p:sp>
    </p:spTree>
    <p:extLst>
      <p:ext uri="{BB962C8B-B14F-4D97-AF65-F5344CB8AC3E}">
        <p14:creationId xmlns:p14="http://schemas.microsoft.com/office/powerpoint/2010/main" val="1420806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randombar(horizont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fill="hold"/>
                                        <p:tgtEl>
                                          <p:spTgt spid="57"/>
                                        </p:tgtEl>
                                        <p:attrNameLst>
                                          <p:attrName>ppt_x</p:attrName>
                                        </p:attrNameLst>
                                      </p:cBhvr>
                                      <p:tavLst>
                                        <p:tav tm="0">
                                          <p:val>
                                            <p:strVal val="#ppt_x"/>
                                          </p:val>
                                        </p:tav>
                                        <p:tav tm="100000">
                                          <p:val>
                                            <p:strVal val="#ppt_x"/>
                                          </p:val>
                                        </p:tav>
                                      </p:tavLst>
                                    </p:anim>
                                    <p:anim calcmode="lin" valueType="num">
                                      <p:cBhvr additive="base">
                                        <p:cTn id="2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6" grpId="0"/>
      <p:bldP spid="5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763</Words>
  <Application>Microsoft Office PowerPoint</Application>
  <PresentationFormat>Custom</PresentationFormat>
  <Paragraphs>70</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Calibri</vt:lpstr>
      <vt:lpstr>Wingdings</vt:lpstr>
      <vt:lpstr>Open Sans</vt:lpstr>
      <vt:lpstr>Arial</vt:lpstr>
      <vt:lpstr>#9Slide07 HoneyCream</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T24_KH_CheDoAnUongCanBang_MNT</dc:title>
  <cp:lastModifiedBy>Administrator</cp:lastModifiedBy>
  <cp:revision>15</cp:revision>
  <dcterms:created xsi:type="dcterms:W3CDTF">2006-08-16T00:00:00Z</dcterms:created>
  <dcterms:modified xsi:type="dcterms:W3CDTF">2024-02-23T10:09:37Z</dcterms:modified>
  <dc:identifier>DAF6nDwCxGA</dc:identifier>
</cp:coreProperties>
</file>