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4452" r:id="rId2"/>
    <p:sldId id="4453" r:id="rId3"/>
    <p:sldId id="4454" r:id="rId4"/>
    <p:sldId id="4455" r:id="rId5"/>
    <p:sldId id="4456" r:id="rId6"/>
    <p:sldId id="4449" r:id="rId7"/>
    <p:sldId id="4450" r:id="rId8"/>
    <p:sldId id="4451" r:id="rId9"/>
    <p:sldId id="259" r:id="rId10"/>
    <p:sldId id="264" r:id="rId11"/>
    <p:sldId id="297" r:id="rId12"/>
    <p:sldId id="266"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EA0"/>
    <a:srgbClr val="D23C47"/>
    <a:srgbClr val="FCF3E3"/>
    <a:srgbClr val="C2EDF3"/>
    <a:srgbClr val="1D3B1F"/>
    <a:srgbClr val="105E58"/>
    <a:srgbClr val="AF7C45"/>
    <a:srgbClr val="00A44A"/>
    <a:srgbClr val="11272D"/>
    <a:srgbClr val="1838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46" autoAdjust="0"/>
    <p:restoredTop sz="94660"/>
  </p:normalViewPr>
  <p:slideViewPr>
    <p:cSldViewPr snapToGrid="0">
      <p:cViewPr varScale="1">
        <p:scale>
          <a:sx n="62" d="100"/>
          <a:sy n="62" d="100"/>
        </p:scale>
        <p:origin x="78" y="4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67284-3BE9-4952-A10B-04E385EE3803}" type="datetimeFigureOut">
              <a:rPr lang="zh-CN" altLang="en-US" smtClean="0"/>
              <a:t>2024/4/22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D2972-2A6F-4EF0-B729-0B0CEA9233AA}" type="slidenum">
              <a:rPr lang="zh-CN" altLang="en-US" smtClean="0"/>
              <a:t>‹#›</a:t>
            </a:fld>
            <a:endParaRPr lang="zh-CN" altLang="en-US"/>
          </a:p>
        </p:txBody>
      </p:sp>
    </p:spTree>
    <p:extLst>
      <p:ext uri="{BB962C8B-B14F-4D97-AF65-F5344CB8AC3E}">
        <p14:creationId xmlns:p14="http://schemas.microsoft.com/office/powerpoint/2010/main" val="1433122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447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27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6676B20B-E155-4912-A4A0-7E6F6CDE0C2B}"/>
              </a:ext>
            </a:extLst>
          </p:cNvPr>
          <p:cNvGrpSpPr/>
          <p:nvPr userDrawn="1"/>
        </p:nvGrpSpPr>
        <p:grpSpPr>
          <a:xfrm>
            <a:off x="0" y="0"/>
            <a:ext cx="12192000" cy="6858000"/>
            <a:chOff x="0" y="0"/>
            <a:chExt cx="12192000" cy="6858000"/>
          </a:xfrm>
        </p:grpSpPr>
        <p:pic>
          <p:nvPicPr>
            <p:cNvPr id="9" name="图片 8" descr="图片包含 游戏机, 飞机, 绿色, 体育&#10;&#10;描述已自动生成">
              <a:extLst>
                <a:ext uri="{FF2B5EF4-FFF2-40B4-BE49-F238E27FC236}">
                  <a16:creationId xmlns:a16="http://schemas.microsoft.com/office/drawing/2014/main" id="{4200E32B-C98D-445D-8DDB-64C3DEBCD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图片 9" descr="图片包含 游戏机, 食物, 桌子, 围栏&#10;&#10;描述已自动生成">
              <a:extLst>
                <a:ext uri="{FF2B5EF4-FFF2-40B4-BE49-F238E27FC236}">
                  <a16:creationId xmlns:a16="http://schemas.microsoft.com/office/drawing/2014/main" id="{F03BC052-EFE8-43CD-B322-AF45675463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187BC0F8-59AE-41F2-8D20-3E6A6623C529}"/>
                </a:ext>
              </a:extLst>
            </p:cNvPr>
            <p:cNvSpPr/>
            <p:nvPr/>
          </p:nvSpPr>
          <p:spPr>
            <a:xfrm>
              <a:off x="435429" y="370114"/>
              <a:ext cx="11321142" cy="6117772"/>
            </a:xfrm>
            <a:custGeom>
              <a:avLst/>
              <a:gdLst>
                <a:gd name="connsiteX0" fmla="*/ 0 w 11321142"/>
                <a:gd name="connsiteY0" fmla="*/ 0 h 6117772"/>
                <a:gd name="connsiteX1" fmla="*/ 0 w 11321142"/>
                <a:gd name="connsiteY1" fmla="*/ 0 h 6117772"/>
                <a:gd name="connsiteX2" fmla="*/ 11321142 w 11321142"/>
                <a:gd name="connsiteY2" fmla="*/ 0 h 6117772"/>
                <a:gd name="connsiteX3" fmla="*/ 11321142 w 11321142"/>
                <a:gd name="connsiteY3" fmla="*/ 0 h 6117772"/>
                <a:gd name="connsiteX4" fmla="*/ 11321142 w 11321142"/>
                <a:gd name="connsiteY4" fmla="*/ 6117772 h 6117772"/>
                <a:gd name="connsiteX5" fmla="*/ 11321142 w 11321142"/>
                <a:gd name="connsiteY5" fmla="*/ 6117772 h 6117772"/>
                <a:gd name="connsiteX6" fmla="*/ 0 w 11321142"/>
                <a:gd name="connsiteY6" fmla="*/ 6117772 h 6117772"/>
                <a:gd name="connsiteX7" fmla="*/ 0 w 11321142"/>
                <a:gd name="connsiteY7" fmla="*/ 6117772 h 6117772"/>
                <a:gd name="connsiteX8" fmla="*/ 0 w 11321142"/>
                <a:gd name="connsiteY8" fmla="*/ 0 h 611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21142" h="6117772" fill="none" extrusionOk="0">
                  <a:moveTo>
                    <a:pt x="0" y="0"/>
                  </a:moveTo>
                  <a:lnTo>
                    <a:pt x="0" y="0"/>
                  </a:lnTo>
                  <a:cubicBezTo>
                    <a:pt x="2216514" y="-126796"/>
                    <a:pt x="5915482" y="-73671"/>
                    <a:pt x="11321142" y="0"/>
                  </a:cubicBezTo>
                  <a:lnTo>
                    <a:pt x="11321142" y="0"/>
                  </a:lnTo>
                  <a:cubicBezTo>
                    <a:pt x="11447114" y="636508"/>
                    <a:pt x="11184798" y="3634682"/>
                    <a:pt x="11321142" y="6117772"/>
                  </a:cubicBezTo>
                  <a:lnTo>
                    <a:pt x="11321142" y="6117772"/>
                  </a:lnTo>
                  <a:cubicBezTo>
                    <a:pt x="7831853" y="6092813"/>
                    <a:pt x="3852703" y="6190885"/>
                    <a:pt x="0" y="6117772"/>
                  </a:cubicBezTo>
                  <a:lnTo>
                    <a:pt x="0" y="6117772"/>
                  </a:lnTo>
                  <a:cubicBezTo>
                    <a:pt x="4539" y="3374267"/>
                    <a:pt x="65979" y="929325"/>
                    <a:pt x="0" y="0"/>
                  </a:cubicBezTo>
                  <a:close/>
                </a:path>
                <a:path w="11321142" h="6117772" stroke="0" extrusionOk="0">
                  <a:moveTo>
                    <a:pt x="0" y="0"/>
                  </a:moveTo>
                  <a:lnTo>
                    <a:pt x="0" y="0"/>
                  </a:lnTo>
                  <a:cubicBezTo>
                    <a:pt x="2045449" y="-159798"/>
                    <a:pt x="8682316" y="169519"/>
                    <a:pt x="11321142" y="0"/>
                  </a:cubicBezTo>
                  <a:lnTo>
                    <a:pt x="11321142" y="0"/>
                  </a:lnTo>
                  <a:cubicBezTo>
                    <a:pt x="11372939" y="2164741"/>
                    <a:pt x="11316300" y="4511909"/>
                    <a:pt x="11321142" y="6117772"/>
                  </a:cubicBezTo>
                  <a:lnTo>
                    <a:pt x="11321142" y="6117772"/>
                  </a:lnTo>
                  <a:cubicBezTo>
                    <a:pt x="6335346" y="6146268"/>
                    <a:pt x="4573023" y="6222196"/>
                    <a:pt x="0" y="6117772"/>
                  </a:cubicBezTo>
                  <a:lnTo>
                    <a:pt x="0" y="6117772"/>
                  </a:lnTo>
                  <a:cubicBezTo>
                    <a:pt x="-163603" y="3075327"/>
                    <a:pt x="76112" y="1260727"/>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703110851">
                    <a:prstGeom prst="roundRect">
                      <a:avLst>
                        <a:gd name="adj"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图片包含 游戏机, 花, 房间&#10;&#10;描述已自动生成">
              <a:extLst>
                <a:ext uri="{FF2B5EF4-FFF2-40B4-BE49-F238E27FC236}">
                  <a16:creationId xmlns:a16="http://schemas.microsoft.com/office/drawing/2014/main" id="{8198885A-13F3-4790-94BA-7352ED42B695}"/>
                </a:ext>
              </a:extLst>
            </p:cNvPr>
            <p:cNvPicPr>
              <a:picLocks noChangeAspect="1"/>
            </p:cNvPicPr>
            <p:nvPr/>
          </p:nvPicPr>
          <p:blipFill rotWithShape="1">
            <a:blip r:embed="rId4">
              <a:extLst>
                <a:ext uri="{28A0092B-C50C-407E-A947-70E740481C1C}">
                  <a14:useLocalDpi xmlns:a14="http://schemas.microsoft.com/office/drawing/2010/main" val="0"/>
                </a:ext>
              </a:extLst>
            </a:blip>
            <a:srcRect t="34709" b="20770"/>
            <a:stretch/>
          </p:blipFill>
          <p:spPr>
            <a:xfrm>
              <a:off x="0" y="3547383"/>
              <a:ext cx="12192000" cy="3310617"/>
            </a:xfrm>
            <a:custGeom>
              <a:avLst/>
              <a:gdLst>
                <a:gd name="connsiteX0" fmla="*/ 0 w 12192000"/>
                <a:gd name="connsiteY0" fmla="*/ 0 h 3853542"/>
                <a:gd name="connsiteX1" fmla="*/ 12192000 w 12192000"/>
                <a:gd name="connsiteY1" fmla="*/ 0 h 3853542"/>
                <a:gd name="connsiteX2" fmla="*/ 12192000 w 12192000"/>
                <a:gd name="connsiteY2" fmla="*/ 3853542 h 3853542"/>
                <a:gd name="connsiteX3" fmla="*/ 0 w 12192000"/>
                <a:gd name="connsiteY3" fmla="*/ 3853542 h 3853542"/>
              </a:gdLst>
              <a:ahLst/>
              <a:cxnLst>
                <a:cxn ang="0">
                  <a:pos x="connsiteX0" y="connsiteY0"/>
                </a:cxn>
                <a:cxn ang="0">
                  <a:pos x="connsiteX1" y="connsiteY1"/>
                </a:cxn>
                <a:cxn ang="0">
                  <a:pos x="connsiteX2" y="connsiteY2"/>
                </a:cxn>
                <a:cxn ang="0">
                  <a:pos x="connsiteX3" y="connsiteY3"/>
                </a:cxn>
              </a:cxnLst>
              <a:rect l="l" t="t" r="r" b="b"/>
              <a:pathLst>
                <a:path w="12192000" h="3853542">
                  <a:moveTo>
                    <a:pt x="0" y="0"/>
                  </a:moveTo>
                  <a:lnTo>
                    <a:pt x="12192000" y="0"/>
                  </a:lnTo>
                  <a:lnTo>
                    <a:pt x="12192000" y="3853542"/>
                  </a:lnTo>
                  <a:lnTo>
                    <a:pt x="0" y="3853542"/>
                  </a:lnTo>
                  <a:close/>
                </a:path>
              </a:pathLst>
            </a:custGeom>
            <a:ln>
              <a:noFill/>
            </a:ln>
          </p:spPr>
        </p:pic>
      </p:grpSp>
    </p:spTree>
    <p:extLst>
      <p:ext uri="{BB962C8B-B14F-4D97-AF65-F5344CB8AC3E}">
        <p14:creationId xmlns:p14="http://schemas.microsoft.com/office/powerpoint/2010/main" val="26537040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s://www.facebook.com/groups/629898828017053" TargetMode="Externa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4364AD-1C2F-AD65-4424-6B2004993986}"/>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4" name="TextBox 3">
            <a:extLst>
              <a:ext uri="{FF2B5EF4-FFF2-40B4-BE49-F238E27FC236}">
                <a16:creationId xmlns:a16="http://schemas.microsoft.com/office/drawing/2014/main" id="{2FE1D28A-85D0-A3B1-09D4-76B2A1D89CF3}"/>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0460227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思源黑体 Medium" panose="020B0600000000000000" pitchFamily="34" charset="-122"/>
          <a:ea typeface="思源黑体 Medium" panose="020B06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panose="020B0500000000000000" pitchFamily="34" charset="-122"/>
          <a:ea typeface="思源黑体" panose="020B05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panose="020B0500000000000000" pitchFamily="34" charset="-122"/>
          <a:ea typeface="思源黑体" panose="020B05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panose="020B0500000000000000" pitchFamily="34" charset="-122"/>
          <a:ea typeface="思源黑体" panose="020B05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slideLayout" Target="../slideLayouts/slideLayout3.xml"/><Relationship Id="rId7"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8BAC93A-8C3A-719E-6C1E-E0509324A024}"/>
              </a:ext>
            </a:extLst>
          </p:cNvPr>
          <p:cNvSpPr/>
          <p:nvPr/>
        </p:nvSpPr>
        <p:spPr>
          <a:xfrm>
            <a:off x="4190641" y="422009"/>
            <a:ext cx="3606806" cy="927228"/>
          </a:xfrm>
          <a:prstGeom prst="roundRect">
            <a:avLst>
              <a:gd name="adj" fmla="val 50000"/>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dirty="0">
                <a:latin typeface="#9Slide03 AllRoundGothic" panose="020B0703020202020104" pitchFamily="34" charset="-93"/>
              </a:rPr>
              <a:t>Khoa </a:t>
            </a:r>
            <a:r>
              <a:rPr lang="en-US" sz="3000" dirty="0" err="1">
                <a:latin typeface="#9Slide03 AllRoundGothic" panose="020B0703020202020104" pitchFamily="34" charset="-93"/>
              </a:rPr>
              <a:t>học</a:t>
            </a:r>
            <a:endParaRPr lang="vi-VN" sz="3000" dirty="0">
              <a:latin typeface="#9Slide03 AllRoundGothic" panose="020B0703020202020104" pitchFamily="34" charset="-93"/>
            </a:endParaRPr>
          </a:p>
        </p:txBody>
      </p:sp>
      <p:pic>
        <p:nvPicPr>
          <p:cNvPr id="10" name="Picture 9">
            <a:extLst>
              <a:ext uri="{FF2B5EF4-FFF2-40B4-BE49-F238E27FC236}">
                <a16:creationId xmlns:a16="http://schemas.microsoft.com/office/drawing/2014/main" id="{CD5CD00C-1E1C-28B1-EE7A-7BDB9D58E0E0}"/>
              </a:ext>
            </a:extLst>
          </p:cNvPr>
          <p:cNvPicPr>
            <a:picLocks noChangeAspect="1"/>
          </p:cNvPicPr>
          <p:nvPr/>
        </p:nvPicPr>
        <p:blipFill>
          <a:blip r:embed="rId2"/>
          <a:stretch>
            <a:fillRect/>
          </a:stretch>
        </p:blipFill>
        <p:spPr>
          <a:xfrm>
            <a:off x="6254912" y="4441391"/>
            <a:ext cx="1176410" cy="892449"/>
          </a:xfrm>
          <a:prstGeom prst="rect">
            <a:avLst/>
          </a:prstGeom>
        </p:spPr>
      </p:pic>
      <p:pic>
        <p:nvPicPr>
          <p:cNvPr id="6" name="Picture 5">
            <a:extLst>
              <a:ext uri="{FF2B5EF4-FFF2-40B4-BE49-F238E27FC236}">
                <a16:creationId xmlns:a16="http://schemas.microsoft.com/office/drawing/2014/main" id="{5611D642-A4BD-B82B-CD06-3DB08170C73E}"/>
              </a:ext>
            </a:extLst>
          </p:cNvPr>
          <p:cNvPicPr>
            <a:picLocks noChangeAspect="1"/>
          </p:cNvPicPr>
          <p:nvPr/>
        </p:nvPicPr>
        <p:blipFill>
          <a:blip r:embed="rId3"/>
          <a:stretch>
            <a:fillRect/>
          </a:stretch>
        </p:blipFill>
        <p:spPr>
          <a:xfrm>
            <a:off x="2022487" y="1559676"/>
            <a:ext cx="7943115" cy="246083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107" y="250012"/>
            <a:ext cx="1528039" cy="1528039"/>
          </a:xfrm>
          <a:prstGeom prst="rect">
            <a:avLst/>
          </a:prstGeom>
        </p:spPr>
      </p:pic>
      <p:sp>
        <p:nvSpPr>
          <p:cNvPr id="3" name="TextBox 2">
            <a:extLst>
              <a:ext uri="{FF2B5EF4-FFF2-40B4-BE49-F238E27FC236}">
                <a16:creationId xmlns:a16="http://schemas.microsoft.com/office/drawing/2014/main" id="{27BEE808-124C-5C50-94B4-B83AB7A4ABC7}"/>
              </a:ext>
            </a:extLst>
          </p:cNvPr>
          <p:cNvSpPr txBox="1"/>
          <p:nvPr/>
        </p:nvSpPr>
        <p:spPr>
          <a:xfrm>
            <a:off x="4858096" y="4181436"/>
            <a:ext cx="1985021" cy="769441"/>
          </a:xfrm>
          <a:prstGeom prst="rect">
            <a:avLst/>
          </a:prstGeom>
          <a:noFill/>
        </p:spPr>
        <p:txBody>
          <a:bodyPr wrap="square" rtlCol="0">
            <a:spAutoFit/>
          </a:bodyPr>
          <a:lstStyle/>
          <a:p>
            <a:r>
              <a:rPr lang="en-US" sz="4400" dirty="0" err="1">
                <a:solidFill>
                  <a:srgbClr val="FF0000"/>
                </a:solidFill>
                <a:latin typeface=".VnArabia" panose="020B7200000000000000" pitchFamily="34" charset="0"/>
              </a:rPr>
              <a:t>Tiết</a:t>
            </a:r>
            <a:r>
              <a:rPr lang="en-US" sz="4400" dirty="0">
                <a:solidFill>
                  <a:srgbClr val="FF0000"/>
                </a:solidFill>
                <a:latin typeface=".VnArabia" panose="020B7200000000000000" pitchFamily="34" charset="0"/>
              </a:rPr>
              <a:t> 2</a:t>
            </a:r>
          </a:p>
        </p:txBody>
      </p:sp>
    </p:spTree>
    <p:extLst>
      <p:ext uri="{BB962C8B-B14F-4D97-AF65-F5344CB8AC3E}">
        <p14:creationId xmlns:p14="http://schemas.microsoft.com/office/powerpoint/2010/main" val="3418425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6B47836-E9B9-4137-942A-A4B84AFDCC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247650" y="4679543"/>
            <a:ext cx="3017972" cy="3017972"/>
          </a:xfrm>
          <a:prstGeom prst="rect">
            <a:avLst/>
          </a:prstGeom>
        </p:spPr>
      </p:pic>
      <p:sp>
        <p:nvSpPr>
          <p:cNvPr id="5" name="Rectangle: Rounded Corners 4">
            <a:extLst>
              <a:ext uri="{FF2B5EF4-FFF2-40B4-BE49-F238E27FC236}">
                <a16:creationId xmlns:a16="http://schemas.microsoft.com/office/drawing/2014/main" id="{647DE6A0-67F4-29E9-A841-3CE6FD9F8D18}"/>
              </a:ext>
            </a:extLst>
          </p:cNvPr>
          <p:cNvSpPr/>
          <p:nvPr/>
        </p:nvSpPr>
        <p:spPr>
          <a:xfrm>
            <a:off x="684647" y="1345325"/>
            <a:ext cx="10591477" cy="3460412"/>
          </a:xfrm>
          <a:prstGeom prst="roundRect">
            <a:avLst>
              <a:gd name="adj" fmla="val 16905"/>
            </a:avLst>
          </a:prstGeom>
          <a:solidFill>
            <a:schemeClr val="bg1"/>
          </a:solidFill>
          <a:ln w="28575">
            <a:solidFill>
              <a:srgbClr val="3F8F2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000" b="1" dirty="0">
                <a:solidFill>
                  <a:srgbClr val="3F8F26"/>
                </a:solidFill>
                <a:latin typeface="Cambria" panose="02040503050406030204" pitchFamily="18" charset="0"/>
                <a:ea typeface="Cambria" panose="02040503050406030204" pitchFamily="18" charset="0"/>
              </a:rPr>
              <a:t>	Các sinh vật trong chuỗi thức ăn có mối liên hệ chặt chẽ với nhau. Trong đó, số lượng sinh vật được suy trì tương đối ổn định tạo thành trạng thái cân bằng của chuỗi thức ăn. </a:t>
            </a:r>
            <a:endParaRPr lang="en-US" sz="4000" b="1" dirty="0">
              <a:solidFill>
                <a:srgbClr val="3F8F2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85745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descr="图片包含 游戏机, 飞机, 绿色, 体育&#10;&#10;描述已自动生成">
            <a:extLst>
              <a:ext uri="{FF2B5EF4-FFF2-40B4-BE49-F238E27FC236}">
                <a16:creationId xmlns:a16="http://schemas.microsoft.com/office/drawing/2014/main" id="{B43B0683-3D14-43BF-B3C6-4BFCF16C3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8" name="图片 37" descr="图标&#10;&#10;中度可信度描述已自动生成">
            <a:extLst>
              <a:ext uri="{FF2B5EF4-FFF2-40B4-BE49-F238E27FC236}">
                <a16:creationId xmlns:a16="http://schemas.microsoft.com/office/drawing/2014/main" id="{F918E77F-BDD7-4782-AEC0-978D79C47F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669" y="1243537"/>
            <a:ext cx="1415156" cy="1415156"/>
          </a:xfrm>
          <a:prstGeom prst="rect">
            <a:avLst/>
          </a:prstGeom>
        </p:spPr>
      </p:pic>
      <p:pic>
        <p:nvPicPr>
          <p:cNvPr id="30" name="图片 29" descr="图片包含 游戏机, 食物, 桌子, 围栏&#10;&#10;描述已自动生成">
            <a:extLst>
              <a:ext uri="{FF2B5EF4-FFF2-40B4-BE49-F238E27FC236}">
                <a16:creationId xmlns:a16="http://schemas.microsoft.com/office/drawing/2014/main" id="{76090454-45C2-491E-800E-CA5329E25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1" name="图片 40" descr="卡通人物&#10;&#10;低可信度描述已自动生成">
            <a:extLst>
              <a:ext uri="{FF2B5EF4-FFF2-40B4-BE49-F238E27FC236}">
                <a16:creationId xmlns:a16="http://schemas.microsoft.com/office/drawing/2014/main" id="{13DCE1CB-3E54-4B90-B122-A70E17A4F2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551527" y="4158337"/>
            <a:ext cx="1799775" cy="1799775"/>
          </a:xfrm>
          <a:prstGeom prst="rect">
            <a:avLst/>
          </a:prstGeom>
        </p:spPr>
      </p:pic>
      <p:pic>
        <p:nvPicPr>
          <p:cNvPr id="32" name="图片 31" descr="图片包含 游戏机, 花, 房间&#10;&#10;描述已自动生成">
            <a:extLst>
              <a:ext uri="{FF2B5EF4-FFF2-40B4-BE49-F238E27FC236}">
                <a16:creationId xmlns:a16="http://schemas.microsoft.com/office/drawing/2014/main" id="{CFA79CF9-5560-4DE9-A2D8-778632054A1A}"/>
              </a:ext>
            </a:extLst>
          </p:cNvPr>
          <p:cNvPicPr>
            <a:picLocks noChangeAspect="1"/>
          </p:cNvPicPr>
          <p:nvPr/>
        </p:nvPicPr>
        <p:blipFill rotWithShape="1">
          <a:blip r:embed="rId6">
            <a:extLst>
              <a:ext uri="{28A0092B-C50C-407E-A947-70E740481C1C}">
                <a14:useLocalDpi xmlns:a14="http://schemas.microsoft.com/office/drawing/2010/main" val="0"/>
              </a:ext>
            </a:extLst>
          </a:blip>
          <a:srcRect t="34709"/>
          <a:stretch/>
        </p:blipFill>
        <p:spPr>
          <a:xfrm>
            <a:off x="0" y="2002972"/>
            <a:ext cx="12192000" cy="4855028"/>
          </a:xfrm>
          <a:prstGeom prst="rect">
            <a:avLst/>
          </a:prstGeom>
          <a:ln>
            <a:noFill/>
          </a:ln>
        </p:spPr>
      </p:pic>
      <p:pic>
        <p:nvPicPr>
          <p:cNvPr id="50" name="图片 49" descr="图片包含 室内, 规模, 摇摆, 木&#10;&#10;描述已自动生成">
            <a:extLst>
              <a:ext uri="{FF2B5EF4-FFF2-40B4-BE49-F238E27FC236}">
                <a16:creationId xmlns:a16="http://schemas.microsoft.com/office/drawing/2014/main" id="{AA9DF29C-AE14-4D72-8C7E-CE1882E61129}"/>
              </a:ext>
            </a:extLst>
          </p:cNvPr>
          <p:cNvPicPr>
            <a:picLocks noChangeAspect="1"/>
          </p:cNvPicPr>
          <p:nvPr/>
        </p:nvPicPr>
        <p:blipFill>
          <a:blip r:embed="rId7">
            <a:extLst>
              <a:ext uri="{28A0092B-C50C-407E-A947-70E740481C1C}">
                <a14:useLocalDpi xmlns:a14="http://schemas.microsoft.com/office/drawing/2010/main" val="0"/>
              </a:ext>
            </a:extLst>
          </a:blip>
          <a:srcRect t="27466"/>
          <a:stretch>
            <a:fillRect/>
          </a:stretch>
        </p:blipFill>
        <p:spPr>
          <a:xfrm>
            <a:off x="2075543" y="1"/>
            <a:ext cx="8040914" cy="5832397"/>
          </a:xfrm>
          <a:custGeom>
            <a:avLst/>
            <a:gdLst>
              <a:gd name="connsiteX0" fmla="*/ 0 w 8040914"/>
              <a:gd name="connsiteY0" fmla="*/ 0 h 5832397"/>
              <a:gd name="connsiteX1" fmla="*/ 8040914 w 8040914"/>
              <a:gd name="connsiteY1" fmla="*/ 0 h 5832397"/>
              <a:gd name="connsiteX2" fmla="*/ 8040914 w 8040914"/>
              <a:gd name="connsiteY2" fmla="*/ 5832397 h 5832397"/>
              <a:gd name="connsiteX3" fmla="*/ 0 w 8040914"/>
              <a:gd name="connsiteY3" fmla="*/ 5832397 h 5832397"/>
            </a:gdLst>
            <a:ahLst/>
            <a:cxnLst>
              <a:cxn ang="0">
                <a:pos x="connsiteX0" y="connsiteY0"/>
              </a:cxn>
              <a:cxn ang="0">
                <a:pos x="connsiteX1" y="connsiteY1"/>
              </a:cxn>
              <a:cxn ang="0">
                <a:pos x="connsiteX2" y="connsiteY2"/>
              </a:cxn>
              <a:cxn ang="0">
                <a:pos x="connsiteX3" y="connsiteY3"/>
              </a:cxn>
            </a:cxnLst>
            <a:rect l="l" t="t" r="r" b="b"/>
            <a:pathLst>
              <a:path w="8040914" h="5832397">
                <a:moveTo>
                  <a:pt x="0" y="0"/>
                </a:moveTo>
                <a:lnTo>
                  <a:pt x="8040914" y="0"/>
                </a:lnTo>
                <a:lnTo>
                  <a:pt x="8040914" y="5832397"/>
                </a:lnTo>
                <a:lnTo>
                  <a:pt x="0" y="5832397"/>
                </a:lnTo>
                <a:close/>
              </a:path>
            </a:pathLst>
          </a:custGeom>
        </p:spPr>
      </p:pic>
      <p:pic>
        <p:nvPicPr>
          <p:cNvPr id="2" name="Picture 1">
            <a:extLst>
              <a:ext uri="{FF2B5EF4-FFF2-40B4-BE49-F238E27FC236}">
                <a16:creationId xmlns:a16="http://schemas.microsoft.com/office/drawing/2014/main" id="{7E9A997E-3852-9E22-9767-6E3F623B9833}"/>
              </a:ext>
            </a:extLst>
          </p:cNvPr>
          <p:cNvPicPr>
            <a:picLocks noChangeAspect="1"/>
          </p:cNvPicPr>
          <p:nvPr/>
        </p:nvPicPr>
        <p:blipFill>
          <a:blip r:embed="rId8"/>
          <a:stretch>
            <a:fillRect/>
          </a:stretch>
        </p:blipFill>
        <p:spPr>
          <a:xfrm>
            <a:off x="2809971" y="952272"/>
            <a:ext cx="6572058" cy="3359187"/>
          </a:xfrm>
          <a:prstGeom prst="rect">
            <a:avLst/>
          </a:prstGeom>
        </p:spPr>
      </p:pic>
    </p:spTree>
    <p:extLst>
      <p:ext uri="{BB962C8B-B14F-4D97-AF65-F5344CB8AC3E}">
        <p14:creationId xmlns:p14="http://schemas.microsoft.com/office/powerpoint/2010/main" val="627357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B02B82-83F3-CF04-93BA-5EF167D8B11E}"/>
              </a:ext>
            </a:extLst>
          </p:cNvPr>
          <p:cNvPicPr>
            <a:picLocks noChangeAspect="1"/>
          </p:cNvPicPr>
          <p:nvPr/>
        </p:nvPicPr>
        <p:blipFill>
          <a:blip r:embed="rId2"/>
          <a:stretch>
            <a:fillRect/>
          </a:stretch>
        </p:blipFill>
        <p:spPr>
          <a:xfrm>
            <a:off x="2107769" y="1960790"/>
            <a:ext cx="7852297" cy="3051487"/>
          </a:xfrm>
          <a:prstGeom prst="rect">
            <a:avLst/>
          </a:prstGeom>
        </p:spPr>
      </p:pic>
      <p:pic>
        <p:nvPicPr>
          <p:cNvPr id="11" name="图片 10" descr="图片包含 监控, 灯光, 黑暗, 屏幕&#10;&#10;描述已自动生成">
            <a:extLst>
              <a:ext uri="{FF2B5EF4-FFF2-40B4-BE49-F238E27FC236}">
                <a16:creationId xmlns:a16="http://schemas.microsoft.com/office/drawing/2014/main" id="{0C191074-870C-4AF5-A1C2-2E435A7028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560" b="22560"/>
          <a:stretch/>
        </p:blipFill>
        <p:spPr>
          <a:xfrm>
            <a:off x="852407" y="992042"/>
            <a:ext cx="9564847" cy="4988982"/>
          </a:xfrm>
          <a:prstGeom prst="rect">
            <a:avLst/>
          </a:prstGeom>
        </p:spPr>
      </p:pic>
    </p:spTree>
    <p:extLst>
      <p:ext uri="{BB962C8B-B14F-4D97-AF65-F5344CB8AC3E}">
        <p14:creationId xmlns:p14="http://schemas.microsoft.com/office/powerpoint/2010/main" val="1797955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E86225B-9F3F-1A14-2DF6-7FF5F54024CF}"/>
              </a:ext>
            </a:extLst>
          </p:cNvPr>
          <p:cNvSpPr txBox="1"/>
          <p:nvPr/>
        </p:nvSpPr>
        <p:spPr>
          <a:xfrm>
            <a:off x="851337" y="1126518"/>
            <a:ext cx="11445766"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Quan </a:t>
            </a:r>
            <a:r>
              <a:rPr lang="en-US" sz="3200" b="1" dirty="0" err="1">
                <a:latin typeface="Cambria" panose="02040503050406030204" pitchFamily="18" charset="0"/>
                <a:ea typeface="Cambria" panose="02040503050406030204" pitchFamily="18" charset="0"/>
              </a:rPr>
              <a:t>sát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hình</a:t>
            </a:r>
            <a:r>
              <a:rPr lang="en-US" sz="3200" b="1" dirty="0">
                <a:latin typeface="Cambria" panose="02040503050406030204" pitchFamily="18" charset="0"/>
                <a:ea typeface="Cambria" panose="02040503050406030204" pitchFamily="18" charset="0"/>
              </a:rPr>
              <a:t> 4 </a:t>
            </a:r>
            <a:r>
              <a:rPr lang="en-US" sz="3200" b="1" dirty="0" err="1">
                <a:latin typeface="Cambria" panose="02040503050406030204" pitchFamily="18" charset="0"/>
                <a:ea typeface="Cambria" panose="02040503050406030204" pitchFamily="18" charset="0"/>
              </a:rPr>
              <a:t>và</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nêu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điểm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chung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của</a:t>
            </a:r>
            <a:r>
              <a:rPr lang="en-US" sz="3200" b="1" dirty="0">
                <a:latin typeface="Cambria" panose="02040503050406030204" pitchFamily="18" charset="0"/>
                <a:ea typeface="Cambria" panose="02040503050406030204" pitchFamily="18" charset="0"/>
              </a:rPr>
              <a:t> 3 </a:t>
            </a:r>
            <a:r>
              <a:rPr lang="en-US" sz="3200" b="1" dirty="0" err="1">
                <a:latin typeface="Cambria" panose="02040503050406030204" pitchFamily="18" charset="0"/>
                <a:ea typeface="Cambria" panose="02040503050406030204" pitchFamily="18" charset="0"/>
              </a:rPr>
              <a:t>chuỗi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thức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ăn</a:t>
            </a:r>
            <a:r>
              <a:rPr lang="en-US" sz="3200" b="1" dirty="0">
                <a:latin typeface="Cambria" panose="02040503050406030204" pitchFamily="18" charset="0"/>
                <a:ea typeface="Cambria" panose="02040503050406030204" pitchFamily="18" charset="0"/>
              </a:rPr>
              <a:t>?</a:t>
            </a:r>
            <a:endParaRPr lang="vi-VN" sz="3200" b="1"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062642AA-3F7D-E649-315A-995B2FD9E5BC}"/>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691571" y="1920490"/>
            <a:ext cx="5304110" cy="23122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19F59565-9278-603C-B998-3CA26D2C4E03}"/>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6196321" y="1920490"/>
            <a:ext cx="5542597" cy="23122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CD7C5015-7651-9AA8-414B-1F269FB7B794}"/>
              </a:ext>
            </a:extLst>
          </p:cNvPr>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Lst>
          </a:blip>
          <a:stretch>
            <a:fillRect/>
          </a:stretch>
        </p:blipFill>
        <p:spPr>
          <a:xfrm>
            <a:off x="2041692" y="4441961"/>
            <a:ext cx="7907977" cy="23122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BE7D955E-D67B-BC34-526F-65D54AAD9C60}"/>
              </a:ext>
            </a:extLst>
          </p:cNvPr>
          <p:cNvPicPr>
            <a:picLocks noChangeAspect="1"/>
          </p:cNvPicPr>
          <p:nvPr/>
        </p:nvPicPr>
        <p:blipFill>
          <a:blip r:embed="rId8"/>
          <a:stretch>
            <a:fillRect/>
          </a:stretch>
        </p:blipFill>
        <p:spPr>
          <a:xfrm>
            <a:off x="596977" y="405353"/>
            <a:ext cx="9931245" cy="713294"/>
          </a:xfrm>
          <a:prstGeom prst="rect">
            <a:avLst/>
          </a:prstGeom>
        </p:spPr>
      </p:pic>
    </p:spTree>
    <p:extLst>
      <p:ext uri="{BB962C8B-B14F-4D97-AF65-F5344CB8AC3E}">
        <p14:creationId xmlns:p14="http://schemas.microsoft.com/office/powerpoint/2010/main" val="316524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FC46AA90-2D41-DD00-7081-66CD4798B218}"/>
              </a:ext>
            </a:extLst>
          </p:cNvPr>
          <p:cNvSpPr/>
          <p:nvPr/>
        </p:nvSpPr>
        <p:spPr>
          <a:xfrm>
            <a:off x="1200647" y="525776"/>
            <a:ext cx="9790703" cy="1512302"/>
          </a:xfrm>
          <a:prstGeom prst="roundRect">
            <a:avLst>
              <a:gd name="adj" fmla="val 50000"/>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Cambria" panose="02040503050406030204" pitchFamily="18" charset="0"/>
                <a:ea typeface="Cambria" panose="02040503050406030204" pitchFamily="18" charset="0"/>
              </a:rPr>
              <a:t>Điểm</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chung</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của</a:t>
            </a:r>
            <a:r>
              <a:rPr lang="en-US" sz="4000" b="1" dirty="0">
                <a:solidFill>
                  <a:schemeClr val="tx1"/>
                </a:solidFill>
                <a:latin typeface="Cambria" panose="02040503050406030204" pitchFamily="18" charset="0"/>
                <a:ea typeface="Cambria" panose="02040503050406030204" pitchFamily="18" charset="0"/>
              </a:rPr>
              <a:t> 3 </a:t>
            </a:r>
            <a:r>
              <a:rPr lang="en-US" sz="4000" b="1" dirty="0" err="1">
                <a:solidFill>
                  <a:schemeClr val="tx1"/>
                </a:solidFill>
                <a:latin typeface="Cambria" panose="02040503050406030204" pitchFamily="18" charset="0"/>
                <a:ea typeface="Cambria" panose="02040503050406030204" pitchFamily="18" charset="0"/>
              </a:rPr>
              <a:t>chuỗi</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thức</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ăn</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là</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đều</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bắt</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đầu</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từ</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thực</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vật</a:t>
            </a:r>
            <a:r>
              <a:rPr lang="en-US" sz="4000" b="1" dirty="0">
                <a:solidFill>
                  <a:schemeClr val="tx1"/>
                </a:solidFill>
                <a:latin typeface="Cambria" panose="02040503050406030204" pitchFamily="18" charset="0"/>
                <a:ea typeface="Cambria" panose="02040503050406030204" pitchFamily="18" charset="0"/>
              </a:rPr>
              <a:t>.</a:t>
            </a:r>
            <a:endParaRPr lang="vi-VN" sz="4000" b="1" dirty="0">
              <a:solidFill>
                <a:schemeClr val="tx1"/>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52364D60-DFA0-69B0-277E-576CE6737FAA}"/>
              </a:ext>
            </a:extLst>
          </p:cNvPr>
          <p:cNvSpPr/>
          <p:nvPr/>
        </p:nvSpPr>
        <p:spPr>
          <a:xfrm>
            <a:off x="800259" y="2409461"/>
            <a:ext cx="10591477" cy="3039360"/>
          </a:xfrm>
          <a:prstGeom prst="roundRect">
            <a:avLst>
              <a:gd name="adj" fmla="val 16905"/>
            </a:avLst>
          </a:prstGeom>
          <a:solidFill>
            <a:schemeClr val="bg1"/>
          </a:solidFill>
          <a:ln w="28575">
            <a:solidFill>
              <a:srgbClr val="3F8F2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3F8F26"/>
                </a:solidFill>
                <a:latin typeface="Cambria" panose="02040503050406030204" pitchFamily="18" charset="0"/>
                <a:ea typeface="Cambria" panose="02040503050406030204" pitchFamily="18" charset="0"/>
              </a:rPr>
              <a:t>	1. Thực vật có khả năng tự tổng hợp chất dinh dưỡng từ các chất nào?</a:t>
            </a:r>
          </a:p>
          <a:p>
            <a:pPr algn="just"/>
            <a:r>
              <a:rPr lang="vi-VN" sz="3200" b="1" dirty="0">
                <a:solidFill>
                  <a:srgbClr val="3F8F26"/>
                </a:solidFill>
                <a:latin typeface="Cambria" panose="02040503050406030204" pitchFamily="18" charset="0"/>
                <a:ea typeface="Cambria" panose="02040503050406030204" pitchFamily="18" charset="0"/>
              </a:rPr>
              <a:t>	2. Vì sao thực vật thường là sinh vật đứng đầu chuỗi thức ăn?</a:t>
            </a:r>
          </a:p>
          <a:p>
            <a:pPr algn="just"/>
            <a:r>
              <a:rPr lang="vi-VN" sz="3200" b="1" dirty="0">
                <a:solidFill>
                  <a:srgbClr val="3F8F26"/>
                </a:solidFill>
                <a:latin typeface="Cambria" panose="02040503050406030204" pitchFamily="18" charset="0"/>
                <a:ea typeface="Cambria" panose="02040503050406030204" pitchFamily="18" charset="0"/>
              </a:rPr>
              <a:t>	3. Hãy viết và mô tả lại chuỗi thức ăn khác có thực vật đứng đầu chuỗi.</a:t>
            </a:r>
            <a:endParaRPr lang="en-US" sz="3200" b="1" dirty="0">
              <a:solidFill>
                <a:srgbClr val="3F8F26"/>
              </a:solidFill>
              <a:latin typeface="Cambria" panose="02040503050406030204" pitchFamily="18" charset="0"/>
              <a:ea typeface="Cambria" panose="02040503050406030204" pitchFamily="18" charset="0"/>
            </a:endParaRPr>
          </a:p>
        </p:txBody>
      </p:sp>
      <p:pic>
        <p:nvPicPr>
          <p:cNvPr id="8" name="Picture 7" descr="A group of kids sitting at a table&#10;&#10;Description automatically generated">
            <a:extLst>
              <a:ext uri="{FF2B5EF4-FFF2-40B4-BE49-F238E27FC236}">
                <a16:creationId xmlns:a16="http://schemas.microsoft.com/office/drawing/2014/main" id="{BCC73EAB-B468-D8E3-F552-CEBAA5D70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3409" y="5244005"/>
            <a:ext cx="2567019" cy="1751743"/>
          </a:xfrm>
          <a:prstGeom prst="rect">
            <a:avLst/>
          </a:prstGeom>
        </p:spPr>
      </p:pic>
    </p:spTree>
    <p:extLst>
      <p:ext uri="{BB962C8B-B14F-4D97-AF65-F5344CB8AC3E}">
        <p14:creationId xmlns:p14="http://schemas.microsoft.com/office/powerpoint/2010/main" val="78845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78C7F6CA-11F2-E007-414B-3F4CB78B2588}"/>
              </a:ext>
            </a:extLst>
          </p:cNvPr>
          <p:cNvSpPr/>
          <p:nvPr/>
        </p:nvSpPr>
        <p:spPr>
          <a:xfrm>
            <a:off x="483056" y="1205272"/>
            <a:ext cx="11297606" cy="4278035"/>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1.</a:t>
            </a:r>
            <a:r>
              <a:rPr kumimoji="0" lang="en-US" sz="3600" b="0"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Thực</a:t>
            </a:r>
            <a:r>
              <a:rPr kumimoji="0" lang="en-US" sz="3600" b="0"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noProof="0" dirty="0" err="1">
                <a:ln>
                  <a:noFill/>
                </a:ln>
                <a:solidFill>
                  <a:schemeClr val="tx1"/>
                </a:solidFill>
                <a:effectLst/>
                <a:uLnTx/>
                <a:uFillTx/>
                <a:latin typeface="Cambria" panose="02040503050406030204" pitchFamily="18" charset="0"/>
                <a:ea typeface="Cambria" panose="02040503050406030204" pitchFamily="18" charset="0"/>
              </a:rPr>
              <a:t>vật</a:t>
            </a:r>
            <a:r>
              <a:rPr kumimoji="0" lang="en-US" sz="3600" b="0"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noProof="0" dirty="0" err="1">
                <a:ln>
                  <a:noFill/>
                </a:ln>
                <a:solidFill>
                  <a:schemeClr val="tx1"/>
                </a:solidFill>
                <a:effectLst/>
                <a:uLnTx/>
                <a:uFillTx/>
                <a:latin typeface="Cambria" panose="02040503050406030204" pitchFamily="18" charset="0"/>
                <a:ea typeface="Cambria" panose="02040503050406030204" pitchFamily="18" charset="0"/>
              </a:rPr>
              <a:t>có</a:t>
            </a:r>
            <a:r>
              <a:rPr kumimoji="0" lang="en-US" sz="3600" b="0"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noProof="0" dirty="0" err="1">
                <a:ln>
                  <a:noFill/>
                </a:ln>
                <a:solidFill>
                  <a:schemeClr val="tx1"/>
                </a:solidFill>
                <a:effectLst/>
                <a:uLnTx/>
                <a:uFillTx/>
                <a:latin typeface="Cambria" panose="02040503050406030204" pitchFamily="18" charset="0"/>
                <a:ea typeface="Cambria" panose="02040503050406030204" pitchFamily="18" charset="0"/>
              </a:rPr>
              <a:t>khả</a:t>
            </a:r>
            <a:r>
              <a:rPr kumimoji="0" lang="en-US" sz="3600" b="0"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noProof="0" dirty="0" err="1">
                <a:ln>
                  <a:noFill/>
                </a:ln>
                <a:solidFill>
                  <a:schemeClr val="tx1"/>
                </a:solidFill>
                <a:effectLst/>
                <a:uLnTx/>
                <a:uFillTx/>
                <a:latin typeface="Cambria" panose="02040503050406030204" pitchFamily="18" charset="0"/>
                <a:ea typeface="Cambria" panose="02040503050406030204" pitchFamily="18" charset="0"/>
              </a:rPr>
              <a:t>năng</a:t>
            </a:r>
            <a:r>
              <a:rPr kumimoji="0" lang="en-US" sz="3600" b="0"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noProof="0" dirty="0" err="1">
                <a:ln>
                  <a:noFill/>
                </a:ln>
                <a:solidFill>
                  <a:schemeClr val="tx1"/>
                </a:solidFill>
                <a:effectLst/>
                <a:uLnTx/>
                <a:uFillTx/>
                <a:latin typeface="Cambria" panose="02040503050406030204" pitchFamily="18" charset="0"/>
                <a:ea typeface="Cambria" panose="02040503050406030204" pitchFamily="18" charset="0"/>
              </a:rPr>
              <a:t>tự</a:t>
            </a:r>
            <a:r>
              <a:rPr kumimoji="0" lang="en-US" sz="3600" b="0"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noProof="0" dirty="0" err="1">
                <a:ln>
                  <a:noFill/>
                </a:ln>
                <a:solidFill>
                  <a:schemeClr val="tx1"/>
                </a:solidFill>
                <a:effectLst/>
                <a:uLnTx/>
                <a:uFillTx/>
                <a:latin typeface="Cambria" panose="02040503050406030204" pitchFamily="18" charset="0"/>
                <a:ea typeface="Cambria" panose="02040503050406030204" pitchFamily="18" charset="0"/>
              </a:rPr>
              <a:t>tổng</a:t>
            </a:r>
            <a:r>
              <a:rPr kumimoji="0" lang="en-US" sz="3600" b="0"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noProof="0" dirty="0" err="1">
                <a:ln>
                  <a:noFill/>
                </a:ln>
                <a:solidFill>
                  <a:schemeClr val="tx1"/>
                </a:solidFill>
                <a:effectLst/>
                <a:uLnTx/>
                <a:uFillTx/>
                <a:latin typeface="Cambria" panose="02040503050406030204" pitchFamily="18" charset="0"/>
                <a:ea typeface="Cambria" panose="02040503050406030204" pitchFamily="18" charset="0"/>
              </a:rPr>
              <a:t>hợp</a:t>
            </a:r>
            <a:r>
              <a:rPr kumimoji="0" lang="en-US" sz="3600" b="0"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noProof="0" dirty="0" err="1">
                <a:ln>
                  <a:noFill/>
                </a:ln>
                <a:solidFill>
                  <a:schemeClr val="tx1"/>
                </a:solidFill>
                <a:effectLst/>
                <a:uLnTx/>
                <a:uFillTx/>
                <a:latin typeface="Cambria" panose="02040503050406030204" pitchFamily="18" charset="0"/>
                <a:ea typeface="Cambria" panose="02040503050406030204" pitchFamily="18" charset="0"/>
              </a:rPr>
              <a:t>chất</a:t>
            </a:r>
            <a:r>
              <a:rPr kumimoji="0" lang="en-US" sz="3600" b="0"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noProof="0" dirty="0" err="1">
                <a:ln>
                  <a:noFill/>
                </a:ln>
                <a:solidFill>
                  <a:schemeClr val="tx1"/>
                </a:solidFill>
                <a:effectLst/>
                <a:uLnTx/>
                <a:uFillTx/>
                <a:latin typeface="Cambria" panose="02040503050406030204" pitchFamily="18" charset="0"/>
                <a:ea typeface="Cambria" panose="02040503050406030204" pitchFamily="18" charset="0"/>
              </a:rPr>
              <a:t>dinh</a:t>
            </a:r>
            <a:r>
              <a:rPr kumimoji="0" lang="en-US" sz="3600" b="0"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noProof="0" dirty="0" err="1">
                <a:ln>
                  <a:noFill/>
                </a:ln>
                <a:solidFill>
                  <a:schemeClr val="tx1"/>
                </a:solidFill>
                <a:effectLst/>
                <a:uLnTx/>
                <a:uFillTx/>
                <a:latin typeface="Cambria" panose="02040503050406030204" pitchFamily="18" charset="0"/>
                <a:ea typeface="Cambria" panose="02040503050406030204" pitchFamily="18" charset="0"/>
              </a:rPr>
              <a:t>dưỡng</a:t>
            </a:r>
            <a:r>
              <a:rPr kumimoji="0" lang="en-US" sz="3600" b="0"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noProof="0" dirty="0" err="1">
                <a:ln>
                  <a:noFill/>
                </a:ln>
                <a:solidFill>
                  <a:schemeClr val="tx1"/>
                </a:solidFill>
                <a:effectLst/>
                <a:uLnTx/>
                <a:uFillTx/>
                <a:latin typeface="Cambria" panose="02040503050406030204" pitchFamily="18" charset="0"/>
                <a:ea typeface="Cambria" panose="02040503050406030204" pitchFamily="18" charset="0"/>
              </a:rPr>
              <a:t>từ</a:t>
            </a:r>
            <a:r>
              <a:rPr kumimoji="0" lang="en-US" sz="3600" b="0"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noProof="0" dirty="0" err="1">
                <a:ln>
                  <a:noFill/>
                </a:ln>
                <a:solidFill>
                  <a:schemeClr val="tx1"/>
                </a:solidFill>
                <a:effectLst/>
                <a:uLnTx/>
                <a:uFillTx/>
                <a:latin typeface="Cambria" panose="02040503050406030204" pitchFamily="18" charset="0"/>
                <a:ea typeface="Cambria" panose="02040503050406030204" pitchFamily="18" charset="0"/>
              </a:rPr>
              <a:t>nước</a:t>
            </a:r>
            <a:r>
              <a:rPr kumimoji="0" lang="en-US" sz="3600" b="0"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noProof="0" dirty="0" err="1">
                <a:ln>
                  <a:noFill/>
                </a:ln>
                <a:solidFill>
                  <a:schemeClr val="tx1"/>
                </a:solidFill>
                <a:effectLst/>
                <a:uLnTx/>
                <a:uFillTx/>
                <a:latin typeface="Cambria" panose="02040503050406030204" pitchFamily="18" charset="0"/>
                <a:ea typeface="Cambria" panose="02040503050406030204" pitchFamily="18" charset="0"/>
              </a:rPr>
              <a:t>khí</a:t>
            </a:r>
            <a:r>
              <a:rPr kumimoji="0" lang="en-US" sz="3600" b="0"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noProof="0" dirty="0" err="1">
                <a:ln>
                  <a:noFill/>
                </a:ln>
                <a:solidFill>
                  <a:schemeClr val="tx1"/>
                </a:solidFill>
                <a:effectLst/>
                <a:uLnTx/>
                <a:uFillTx/>
                <a:latin typeface="Cambria" panose="02040503050406030204" pitchFamily="18" charset="0"/>
                <a:ea typeface="Cambria" panose="02040503050406030204" pitchFamily="18" charset="0"/>
              </a:rPr>
              <a:t>cac-bô-nic</a:t>
            </a:r>
            <a:r>
              <a:rPr kumimoji="0" lang="en-US" sz="3600" b="0"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noProof="0" dirty="0" err="1">
                <a:ln>
                  <a:noFill/>
                </a:ln>
                <a:solidFill>
                  <a:schemeClr val="tx1"/>
                </a:solidFill>
                <a:effectLst/>
                <a:uLnTx/>
                <a:uFillTx/>
                <a:latin typeface="Cambria" panose="02040503050406030204" pitchFamily="18" charset="0"/>
                <a:ea typeface="Cambria" panose="02040503050406030204" pitchFamily="18" charset="0"/>
              </a:rPr>
              <a:t>dưới</a:t>
            </a:r>
            <a:r>
              <a:rPr kumimoji="0" lang="en-US" sz="3600" b="0"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noProof="0" dirty="0" err="1">
                <a:ln>
                  <a:noFill/>
                </a:ln>
                <a:solidFill>
                  <a:schemeClr val="tx1"/>
                </a:solidFill>
                <a:effectLst/>
                <a:uLnTx/>
                <a:uFillTx/>
                <a:latin typeface="Cambria" panose="02040503050406030204" pitchFamily="18" charset="0"/>
                <a:ea typeface="Cambria" panose="02040503050406030204" pitchFamily="18" charset="0"/>
              </a:rPr>
              <a:t>tác</a:t>
            </a:r>
            <a:r>
              <a:rPr kumimoji="0" lang="en-US" sz="3600" b="0"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noProof="0" dirty="0" err="1">
                <a:ln>
                  <a:noFill/>
                </a:ln>
                <a:solidFill>
                  <a:schemeClr val="tx1"/>
                </a:solidFill>
                <a:effectLst/>
                <a:uLnTx/>
                <a:uFillTx/>
                <a:latin typeface="Cambria" panose="02040503050406030204" pitchFamily="18" charset="0"/>
                <a:ea typeface="Cambria" panose="02040503050406030204" pitchFamily="18" charset="0"/>
              </a:rPr>
              <a:t>dụng</a:t>
            </a:r>
            <a:r>
              <a:rPr kumimoji="0" lang="en-US" sz="3600" b="0"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noProof="0" dirty="0" err="1">
                <a:ln>
                  <a:noFill/>
                </a:ln>
                <a:solidFill>
                  <a:schemeClr val="tx1"/>
                </a:solidFill>
                <a:effectLst/>
                <a:uLnTx/>
                <a:uFillTx/>
                <a:latin typeface="Cambria" panose="02040503050406030204" pitchFamily="18" charset="0"/>
                <a:ea typeface="Cambria" panose="02040503050406030204" pitchFamily="18" charset="0"/>
              </a:rPr>
              <a:t>của</a:t>
            </a:r>
            <a:r>
              <a:rPr kumimoji="0" lang="en-US" sz="3600" b="0"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noProof="0" dirty="0" err="1">
                <a:ln>
                  <a:noFill/>
                </a:ln>
                <a:solidFill>
                  <a:schemeClr val="tx1"/>
                </a:solidFill>
                <a:effectLst/>
                <a:uLnTx/>
                <a:uFillTx/>
                <a:latin typeface="Cambria" panose="02040503050406030204" pitchFamily="18" charset="0"/>
                <a:ea typeface="Cambria" panose="02040503050406030204" pitchFamily="18" charset="0"/>
              </a:rPr>
              <a:t>ánh</a:t>
            </a:r>
            <a:r>
              <a:rPr kumimoji="0" lang="en-US" sz="3600" b="0"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noProof="0" dirty="0" err="1">
                <a:ln>
                  <a:noFill/>
                </a:ln>
                <a:solidFill>
                  <a:schemeClr val="tx1"/>
                </a:solidFill>
                <a:effectLst/>
                <a:uLnTx/>
                <a:uFillTx/>
                <a:latin typeface="Cambria" panose="02040503050406030204" pitchFamily="18" charset="0"/>
                <a:ea typeface="Cambria" panose="02040503050406030204" pitchFamily="18" charset="0"/>
              </a:rPr>
              <a:t>sáng</a:t>
            </a:r>
            <a:r>
              <a:rPr kumimoji="0" lang="en-US" sz="3600" b="0"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aseline="0" dirty="0">
                <a:solidFill>
                  <a:schemeClr val="tx1"/>
                </a:solidFill>
                <a:latin typeface="Cambria" panose="02040503050406030204" pitchFamily="18" charset="0"/>
                <a:ea typeface="Cambria" panose="02040503050406030204" pitchFamily="18" charset="0"/>
              </a:rPr>
              <a:t>2. </a:t>
            </a:r>
            <a:r>
              <a:rPr lang="en-US" sz="3600" baseline="0" dirty="0" err="1">
                <a:solidFill>
                  <a:schemeClr val="tx1"/>
                </a:solidFill>
                <a:latin typeface="Cambria" panose="02040503050406030204" pitchFamily="18" charset="0"/>
                <a:ea typeface="Cambria" panose="02040503050406030204" pitchFamily="18" charset="0"/>
              </a:rPr>
              <a:t>Động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vật</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và</a:t>
            </a:r>
            <a:r>
              <a:rPr lang="en-US" sz="3600" dirty="0">
                <a:solidFill>
                  <a:schemeClr val="tx1"/>
                </a:solidFill>
                <a:latin typeface="Cambria" panose="02040503050406030204" pitchFamily="18" charset="0"/>
                <a:ea typeface="Cambria" panose="02040503050406030204" pitchFamily="18" charset="0"/>
              </a:rPr>
              <a:t> con </a:t>
            </a:r>
            <a:r>
              <a:rPr lang="en-US" sz="3600" dirty="0" err="1">
                <a:solidFill>
                  <a:schemeClr val="tx1"/>
                </a:solidFill>
                <a:latin typeface="Cambria" panose="02040503050406030204" pitchFamily="18" charset="0"/>
                <a:ea typeface="Cambria" panose="02040503050406030204" pitchFamily="18" charset="0"/>
              </a:rPr>
              <a:t>người</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không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thể</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tự</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tổng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hợp</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các</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chất</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dinh</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dưỡng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như</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thực</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vật</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mà</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phải</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lấy</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thức</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ăn</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từ</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thực</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vật</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và</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động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vật</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khác</a:t>
            </a:r>
            <a:r>
              <a:rPr lang="en-US" sz="3600" dirty="0">
                <a:solidFill>
                  <a:schemeClr val="tx1"/>
                </a:solidFill>
                <a:latin typeface="Cambria" panose="02040503050406030204" pitchFamily="18" charset="0"/>
                <a:ea typeface="Cambria" panose="02040503050406030204" pitchFamily="18" charset="0"/>
              </a:rPr>
              <a:t>.</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sz="3600" dirty="0" err="1">
                <a:solidFill>
                  <a:schemeClr val="tx1"/>
                </a:solidFill>
                <a:latin typeface="Cambria" panose="02040503050406030204" pitchFamily="18" charset="0"/>
                <a:ea typeface="Cambria" panose="02040503050406030204" pitchFamily="18" charset="0"/>
                <a:sym typeface="Wingdings" panose="05000000000000000000" pitchFamily="2" charset="2"/>
              </a:rPr>
              <a:t>Thực</a:t>
            </a:r>
            <a:r>
              <a:rPr lang="en-US" sz="3600" dirty="0">
                <a:solidFill>
                  <a:schemeClr val="tx1"/>
                </a:solidFill>
                <a:latin typeface="Cambria" panose="02040503050406030204" pitchFamily="18" charset="0"/>
                <a:ea typeface="Cambria" panose="02040503050406030204" pitchFamily="18" charset="0"/>
                <a:sym typeface="Wingdings" panose="05000000000000000000" pitchFamily="2" charset="2"/>
              </a:rPr>
              <a:t> </a:t>
            </a:r>
            <a:r>
              <a:rPr lang="en-US" sz="3600" dirty="0" err="1">
                <a:solidFill>
                  <a:schemeClr val="tx1"/>
                </a:solidFill>
                <a:latin typeface="Cambria" panose="02040503050406030204" pitchFamily="18" charset="0"/>
                <a:ea typeface="Cambria" panose="02040503050406030204" pitchFamily="18" charset="0"/>
                <a:sym typeface="Wingdings" panose="05000000000000000000" pitchFamily="2" charset="2"/>
              </a:rPr>
              <a:t>vật</a:t>
            </a:r>
            <a:r>
              <a:rPr lang="en-US" sz="3600" dirty="0">
                <a:solidFill>
                  <a:schemeClr val="tx1"/>
                </a:solidFill>
                <a:latin typeface="Cambria" panose="02040503050406030204" pitchFamily="18" charset="0"/>
                <a:ea typeface="Cambria" panose="02040503050406030204" pitchFamily="18" charset="0"/>
                <a:sym typeface="Wingdings" panose="05000000000000000000" pitchFamily="2" charset="2"/>
              </a:rPr>
              <a:t> </a:t>
            </a:r>
            <a:r>
              <a:rPr lang="en-US" sz="3600" dirty="0" err="1">
                <a:solidFill>
                  <a:schemeClr val="tx1"/>
                </a:solidFill>
                <a:latin typeface="Cambria" panose="02040503050406030204" pitchFamily="18" charset="0"/>
                <a:ea typeface="Cambria" panose="02040503050406030204" pitchFamily="18" charset="0"/>
                <a:sym typeface="Wingdings" panose="05000000000000000000" pitchFamily="2" charset="2"/>
              </a:rPr>
              <a:t>thường</a:t>
            </a:r>
            <a:r>
              <a:rPr lang="en-US" sz="3600" dirty="0">
                <a:solidFill>
                  <a:schemeClr val="tx1"/>
                </a:solidFill>
                <a:latin typeface="Cambria" panose="02040503050406030204" pitchFamily="18" charset="0"/>
                <a:ea typeface="Cambria" panose="02040503050406030204" pitchFamily="18" charset="0"/>
                <a:sym typeface="Wingdings" panose="05000000000000000000" pitchFamily="2" charset="2"/>
              </a:rPr>
              <a:t> </a:t>
            </a:r>
            <a:r>
              <a:rPr lang="en-US" sz="3600" dirty="0" err="1">
                <a:solidFill>
                  <a:schemeClr val="tx1"/>
                </a:solidFill>
                <a:latin typeface="Cambria" panose="02040503050406030204" pitchFamily="18" charset="0"/>
                <a:ea typeface="Cambria" panose="02040503050406030204" pitchFamily="18" charset="0"/>
                <a:sym typeface="Wingdings" panose="05000000000000000000" pitchFamily="2" charset="2"/>
              </a:rPr>
              <a:t>là</a:t>
            </a:r>
            <a:r>
              <a:rPr lang="en-US" sz="3600" dirty="0">
                <a:solidFill>
                  <a:schemeClr val="tx1"/>
                </a:solidFill>
                <a:latin typeface="Cambria" panose="02040503050406030204" pitchFamily="18" charset="0"/>
                <a:ea typeface="Cambria" panose="02040503050406030204" pitchFamily="18" charset="0"/>
                <a:sym typeface="Wingdings" panose="05000000000000000000" pitchFamily="2" charset="2"/>
              </a:rPr>
              <a:t> </a:t>
            </a:r>
            <a:r>
              <a:rPr lang="en-US" sz="3600" dirty="0" err="1">
                <a:solidFill>
                  <a:schemeClr val="tx1"/>
                </a:solidFill>
                <a:latin typeface="Cambria" panose="02040503050406030204" pitchFamily="18" charset="0"/>
                <a:ea typeface="Cambria" panose="02040503050406030204" pitchFamily="18" charset="0"/>
                <a:sym typeface="Wingdings" panose="05000000000000000000" pitchFamily="2" charset="2"/>
              </a:rPr>
              <a:t>sinh</a:t>
            </a:r>
            <a:r>
              <a:rPr lang="en-US" sz="3600" dirty="0">
                <a:solidFill>
                  <a:schemeClr val="tx1"/>
                </a:solidFill>
                <a:latin typeface="Cambria" panose="02040503050406030204" pitchFamily="18" charset="0"/>
                <a:ea typeface="Cambria" panose="02040503050406030204" pitchFamily="18" charset="0"/>
                <a:sym typeface="Wingdings" panose="05000000000000000000" pitchFamily="2" charset="2"/>
              </a:rPr>
              <a:t> </a:t>
            </a:r>
            <a:r>
              <a:rPr lang="en-US" sz="3600" dirty="0" err="1">
                <a:solidFill>
                  <a:schemeClr val="tx1"/>
                </a:solidFill>
                <a:latin typeface="Cambria" panose="02040503050406030204" pitchFamily="18" charset="0"/>
                <a:ea typeface="Cambria" panose="02040503050406030204" pitchFamily="18" charset="0"/>
                <a:sym typeface="Wingdings" panose="05000000000000000000" pitchFamily="2" charset="2"/>
              </a:rPr>
              <a:t>vật</a:t>
            </a:r>
            <a:r>
              <a:rPr lang="en-US" sz="3600" dirty="0">
                <a:solidFill>
                  <a:schemeClr val="tx1"/>
                </a:solidFill>
                <a:latin typeface="Cambria" panose="02040503050406030204" pitchFamily="18" charset="0"/>
                <a:ea typeface="Cambria" panose="02040503050406030204" pitchFamily="18" charset="0"/>
                <a:sym typeface="Wingdings" panose="05000000000000000000" pitchFamily="2" charset="2"/>
              </a:rPr>
              <a:t> </a:t>
            </a:r>
            <a:r>
              <a:rPr lang="en-US" sz="3600" dirty="0" err="1">
                <a:solidFill>
                  <a:schemeClr val="tx1"/>
                </a:solidFill>
                <a:latin typeface="Cambria" panose="02040503050406030204" pitchFamily="18" charset="0"/>
                <a:ea typeface="Cambria" panose="02040503050406030204" pitchFamily="18" charset="0"/>
                <a:sym typeface="Wingdings" panose="05000000000000000000" pitchFamily="2" charset="2"/>
              </a:rPr>
              <a:t>đứng</a:t>
            </a:r>
            <a:r>
              <a:rPr lang="en-US" sz="3600" dirty="0">
                <a:solidFill>
                  <a:schemeClr val="tx1"/>
                </a:solidFill>
                <a:latin typeface="Cambria" panose="02040503050406030204" pitchFamily="18" charset="0"/>
                <a:ea typeface="Cambria" panose="02040503050406030204" pitchFamily="18" charset="0"/>
                <a:sym typeface="Wingdings" panose="05000000000000000000" pitchFamily="2" charset="2"/>
              </a:rPr>
              <a:t> </a:t>
            </a:r>
            <a:r>
              <a:rPr lang="en-US" sz="3600" dirty="0" err="1">
                <a:solidFill>
                  <a:schemeClr val="tx1"/>
                </a:solidFill>
                <a:latin typeface="Cambria" panose="02040503050406030204" pitchFamily="18" charset="0"/>
                <a:ea typeface="Cambria" panose="02040503050406030204" pitchFamily="18" charset="0"/>
                <a:sym typeface="Wingdings" panose="05000000000000000000" pitchFamily="2" charset="2"/>
              </a:rPr>
              <a:t>đầu</a:t>
            </a:r>
            <a:r>
              <a:rPr lang="en-US" sz="3600" dirty="0">
                <a:solidFill>
                  <a:schemeClr val="tx1"/>
                </a:solidFill>
                <a:latin typeface="Cambria" panose="02040503050406030204" pitchFamily="18" charset="0"/>
                <a:ea typeface="Cambria" panose="02040503050406030204" pitchFamily="18" charset="0"/>
                <a:sym typeface="Wingdings" panose="05000000000000000000" pitchFamily="2" charset="2"/>
              </a:rPr>
              <a:t> </a:t>
            </a:r>
            <a:r>
              <a:rPr lang="en-US" sz="3600" dirty="0" err="1">
                <a:solidFill>
                  <a:schemeClr val="tx1"/>
                </a:solidFill>
                <a:latin typeface="Cambria" panose="02040503050406030204" pitchFamily="18" charset="0"/>
                <a:ea typeface="Cambria" panose="02040503050406030204" pitchFamily="18" charset="0"/>
                <a:sym typeface="Wingdings" panose="05000000000000000000" pitchFamily="2" charset="2"/>
              </a:rPr>
              <a:t>trong</a:t>
            </a:r>
            <a:r>
              <a:rPr lang="en-US" sz="3600" dirty="0">
                <a:solidFill>
                  <a:schemeClr val="tx1"/>
                </a:solidFill>
                <a:latin typeface="Cambria" panose="02040503050406030204" pitchFamily="18" charset="0"/>
                <a:ea typeface="Cambria" panose="02040503050406030204" pitchFamily="18" charset="0"/>
                <a:sym typeface="Wingdings" panose="05000000000000000000" pitchFamily="2" charset="2"/>
              </a:rPr>
              <a:t> </a:t>
            </a:r>
            <a:r>
              <a:rPr lang="en-US" sz="3600" dirty="0" err="1">
                <a:solidFill>
                  <a:schemeClr val="tx1"/>
                </a:solidFill>
                <a:latin typeface="Cambria" panose="02040503050406030204" pitchFamily="18" charset="0"/>
                <a:ea typeface="Cambria" panose="02040503050406030204" pitchFamily="18" charset="0"/>
                <a:sym typeface="Wingdings" panose="05000000000000000000" pitchFamily="2" charset="2"/>
              </a:rPr>
              <a:t>chuỗi</a:t>
            </a:r>
            <a:r>
              <a:rPr lang="en-US" sz="3600" dirty="0">
                <a:solidFill>
                  <a:schemeClr val="tx1"/>
                </a:solidFill>
                <a:latin typeface="Cambria" panose="02040503050406030204" pitchFamily="18" charset="0"/>
                <a:ea typeface="Cambria" panose="02040503050406030204" pitchFamily="18" charset="0"/>
                <a:sym typeface="Wingdings" panose="05000000000000000000" pitchFamily="2" charset="2"/>
              </a:rPr>
              <a:t> </a:t>
            </a:r>
            <a:r>
              <a:rPr lang="en-US" sz="3600" dirty="0" err="1">
                <a:solidFill>
                  <a:schemeClr val="tx1"/>
                </a:solidFill>
                <a:latin typeface="Cambria" panose="02040503050406030204" pitchFamily="18" charset="0"/>
                <a:ea typeface="Cambria" panose="02040503050406030204" pitchFamily="18" charset="0"/>
                <a:sym typeface="Wingdings" panose="05000000000000000000" pitchFamily="2" charset="2"/>
              </a:rPr>
              <a:t>thức</a:t>
            </a:r>
            <a:r>
              <a:rPr lang="en-US" sz="3600" dirty="0">
                <a:solidFill>
                  <a:schemeClr val="tx1"/>
                </a:solidFill>
                <a:latin typeface="Cambria" panose="02040503050406030204" pitchFamily="18" charset="0"/>
                <a:ea typeface="Cambria" panose="02040503050406030204" pitchFamily="18" charset="0"/>
                <a:sym typeface="Wingdings" panose="05000000000000000000" pitchFamily="2" charset="2"/>
              </a:rPr>
              <a:t> </a:t>
            </a:r>
            <a:r>
              <a:rPr lang="en-US" sz="3600" dirty="0" err="1">
                <a:solidFill>
                  <a:schemeClr val="tx1"/>
                </a:solidFill>
                <a:latin typeface="Cambria" panose="02040503050406030204" pitchFamily="18" charset="0"/>
                <a:ea typeface="Cambria" panose="02040503050406030204" pitchFamily="18" charset="0"/>
                <a:sym typeface="Wingdings" panose="05000000000000000000" pitchFamily="2" charset="2"/>
              </a:rPr>
              <a:t>ăn</a:t>
            </a:r>
            <a:r>
              <a:rPr lang="en-US" sz="3600" dirty="0">
                <a:solidFill>
                  <a:schemeClr val="tx1"/>
                </a:solidFill>
                <a:latin typeface="Cambria" panose="02040503050406030204" pitchFamily="18" charset="0"/>
                <a:ea typeface="Cambria" panose="02040503050406030204" pitchFamily="18" charset="0"/>
                <a:sym typeface="Wingdings" panose="05000000000000000000" pitchFamily="2" charset="2"/>
              </a:rPr>
              <a:t>. </a:t>
            </a:r>
          </a:p>
          <a:p>
            <a:pPr marR="0" lvl="0" algn="just" defTabSz="914400" rtl="0" eaLnBrk="1" fontAlgn="auto" latinLnBrk="0" hangingPunct="1">
              <a:lnSpc>
                <a:spcPct val="100000"/>
              </a:lnSpc>
              <a:spcBef>
                <a:spcPts val="0"/>
              </a:spcBef>
              <a:spcAft>
                <a:spcPts val="0"/>
              </a:spcAft>
              <a:buClrTx/>
              <a:buSzTx/>
              <a:tabLst/>
              <a:defRPr/>
            </a:pPr>
            <a:endParaRPr lang="en-US" sz="3600" dirty="0">
              <a:solidFill>
                <a:schemeClr val="tx1"/>
              </a:solidFill>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6198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lection of cartoon mice&#10;&#10;Description automatically generated">
            <a:extLst>
              <a:ext uri="{FF2B5EF4-FFF2-40B4-BE49-F238E27FC236}">
                <a16:creationId xmlns:a16="http://schemas.microsoft.com/office/drawing/2014/main" id="{977A3580-7863-4454-28E2-3174641211BC}"/>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5600" b="61850" l="10400" r="35300">
                        <a14:foregroundMark x1="10400" y1="51900" x2="12550" y2="51900"/>
                        <a14:foregroundMark x1="34100" y1="55250" x2="34300" y2="59500"/>
                        <a14:foregroundMark x1="34300" y1="59500" x2="30450" y2="61000"/>
                      </a14:backgroundRemoval>
                    </a14:imgEffect>
                    <a14:imgEffect>
                      <a14:saturation sat="400000"/>
                    </a14:imgEffect>
                  </a14:imgLayer>
                </a14:imgProps>
              </a:ext>
              <a:ext uri="{28A0092B-C50C-407E-A947-70E740481C1C}">
                <a14:useLocalDpi xmlns:a14="http://schemas.microsoft.com/office/drawing/2010/main" val="0"/>
              </a:ext>
            </a:extLst>
          </a:blip>
          <a:srcRect l="8056" t="43611" r="61667" b="36112"/>
          <a:stretch/>
        </p:blipFill>
        <p:spPr>
          <a:xfrm>
            <a:off x="9504119" y="5699148"/>
            <a:ext cx="1085565" cy="727029"/>
          </a:xfrm>
          <a:prstGeom prst="rect">
            <a:avLst/>
          </a:prstGeom>
        </p:spPr>
      </p:pic>
      <p:sp>
        <p:nvSpPr>
          <p:cNvPr id="2" name="TextBox 1">
            <a:extLst>
              <a:ext uri="{FF2B5EF4-FFF2-40B4-BE49-F238E27FC236}">
                <a16:creationId xmlns:a16="http://schemas.microsoft.com/office/drawing/2014/main" id="{9F772396-A19A-32FA-FD06-4DBC1C911C68}"/>
              </a:ext>
            </a:extLst>
          </p:cNvPr>
          <p:cNvSpPr txBox="1"/>
          <p:nvPr/>
        </p:nvSpPr>
        <p:spPr>
          <a:xfrm>
            <a:off x="567558" y="1471448"/>
            <a:ext cx="10836167" cy="3323987"/>
          </a:xfrm>
          <a:prstGeom prst="rect">
            <a:avLst/>
          </a:prstGeom>
          <a:noFill/>
        </p:spPr>
        <p:txBody>
          <a:bodyPr wrap="square" rtlCol="0">
            <a:spAutoFit/>
          </a:bodyPr>
          <a:lstStyle/>
          <a:p>
            <a:pPr algn="ctr"/>
            <a:r>
              <a:rPr lang="en-US" sz="3500" b="1" dirty="0" err="1">
                <a:latin typeface="Cambria" panose="02040503050406030204" pitchFamily="18" charset="0"/>
                <a:ea typeface="Cambria" panose="02040503050406030204" pitchFamily="18" charset="0"/>
              </a:rPr>
              <a:t>Một</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số</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chuỗi</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thức</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ăn</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có</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sinh</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vật</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đứng</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đầu</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chuỗi</a:t>
            </a:r>
            <a:r>
              <a:rPr lang="en-US" sz="3500" b="1" dirty="0">
                <a:latin typeface="Cambria" panose="02040503050406030204" pitchFamily="18" charset="0"/>
                <a:ea typeface="Cambria" panose="02040503050406030204" pitchFamily="18" charset="0"/>
              </a:rPr>
              <a:t>:</a:t>
            </a:r>
          </a:p>
          <a:p>
            <a:endParaRPr lang="en-US" sz="3500" dirty="0">
              <a:latin typeface="Cambria" panose="02040503050406030204" pitchFamily="18" charset="0"/>
              <a:ea typeface="Cambria" panose="02040503050406030204" pitchFamily="18" charset="0"/>
            </a:endParaRPr>
          </a:p>
          <a:p>
            <a:pPr algn="ctr"/>
            <a:r>
              <a:rPr lang="en-US" sz="3500" dirty="0">
                <a:latin typeface="Cambria" panose="02040503050406030204" pitchFamily="18" charset="0"/>
                <a:ea typeface="Cambria" panose="02040503050406030204" pitchFamily="18" charset="0"/>
              </a:rPr>
              <a:t>Rau </a:t>
            </a:r>
            <a:r>
              <a:rPr lang="en-US" sz="3500" dirty="0" err="1">
                <a:latin typeface="Cambria" panose="02040503050406030204" pitchFamily="18" charset="0"/>
                <a:ea typeface="Cambria" panose="02040503050406030204" pitchFamily="18" charset="0"/>
              </a:rPr>
              <a:t>muống</a:t>
            </a:r>
            <a:r>
              <a:rPr lang="en-US" sz="3500" dirty="0">
                <a:latin typeface="Cambria" panose="02040503050406030204" pitchFamily="18" charset="0"/>
                <a:ea typeface="Cambria" panose="02040503050406030204" pitchFamily="18" charset="0"/>
              </a:rPr>
              <a:t> </a:t>
            </a:r>
            <a:r>
              <a:rPr lang="en-US" sz="3500" dirty="0">
                <a:latin typeface="Cambria" panose="02040503050406030204" pitchFamily="18" charset="0"/>
                <a:ea typeface="Cambria" panose="02040503050406030204" pitchFamily="18" charset="0"/>
                <a:sym typeface="Wingdings" panose="05000000000000000000" pitchFamily="2" charset="2"/>
              </a:rPr>
              <a:t> </a:t>
            </a:r>
            <a:r>
              <a:rPr lang="en-US" sz="3500" dirty="0" err="1">
                <a:latin typeface="Cambria" panose="02040503050406030204" pitchFamily="18" charset="0"/>
                <a:ea typeface="Cambria" panose="02040503050406030204" pitchFamily="18" charset="0"/>
                <a:sym typeface="Wingdings" panose="05000000000000000000" pitchFamily="2" charset="2"/>
              </a:rPr>
              <a:t>sâu</a:t>
            </a:r>
            <a:r>
              <a:rPr lang="en-US" sz="3500" dirty="0">
                <a:latin typeface="Cambria" panose="02040503050406030204" pitchFamily="18" charset="0"/>
                <a:ea typeface="Cambria" panose="02040503050406030204" pitchFamily="18" charset="0"/>
                <a:sym typeface="Wingdings" panose="05000000000000000000" pitchFamily="2" charset="2"/>
              </a:rPr>
              <a:t>  </a:t>
            </a:r>
            <a:r>
              <a:rPr lang="en-US" sz="3500" dirty="0" err="1">
                <a:latin typeface="Cambria" panose="02040503050406030204" pitchFamily="18" charset="0"/>
                <a:ea typeface="Cambria" panose="02040503050406030204" pitchFamily="18" charset="0"/>
                <a:sym typeface="Wingdings" panose="05000000000000000000" pitchFamily="2" charset="2"/>
              </a:rPr>
              <a:t>Chim</a:t>
            </a:r>
            <a:r>
              <a:rPr lang="en-US" sz="3500" dirty="0">
                <a:latin typeface="Cambria" panose="02040503050406030204" pitchFamily="18" charset="0"/>
                <a:ea typeface="Cambria" panose="02040503050406030204" pitchFamily="18" charset="0"/>
                <a:sym typeface="Wingdings" panose="05000000000000000000" pitchFamily="2" charset="2"/>
              </a:rPr>
              <a:t> </a:t>
            </a:r>
            <a:r>
              <a:rPr lang="en-US" sz="3500" dirty="0" err="1">
                <a:latin typeface="Cambria" panose="02040503050406030204" pitchFamily="18" charset="0"/>
                <a:ea typeface="Cambria" panose="02040503050406030204" pitchFamily="18" charset="0"/>
                <a:sym typeface="Wingdings" panose="05000000000000000000" pitchFamily="2" charset="2"/>
              </a:rPr>
              <a:t>sâu</a:t>
            </a:r>
            <a:r>
              <a:rPr lang="en-US" sz="3500" dirty="0">
                <a:latin typeface="Cambria" panose="02040503050406030204" pitchFamily="18" charset="0"/>
                <a:ea typeface="Cambria" panose="02040503050406030204" pitchFamily="18" charset="0"/>
                <a:sym typeface="Wingdings" panose="05000000000000000000" pitchFamily="2" charset="2"/>
              </a:rPr>
              <a:t>  </a:t>
            </a:r>
            <a:r>
              <a:rPr lang="en-US" sz="3500" dirty="0" err="1">
                <a:latin typeface="Cambria" panose="02040503050406030204" pitchFamily="18" charset="0"/>
                <a:ea typeface="Cambria" panose="02040503050406030204" pitchFamily="18" charset="0"/>
                <a:sym typeface="Wingdings" panose="05000000000000000000" pitchFamily="2" charset="2"/>
              </a:rPr>
              <a:t>Rắn</a:t>
            </a:r>
            <a:endParaRPr lang="en-US" sz="3500" dirty="0">
              <a:latin typeface="Cambria" panose="02040503050406030204" pitchFamily="18" charset="0"/>
              <a:ea typeface="Cambria" panose="02040503050406030204" pitchFamily="18" charset="0"/>
              <a:sym typeface="Wingdings" panose="05000000000000000000" pitchFamily="2" charset="2"/>
            </a:endParaRPr>
          </a:p>
          <a:p>
            <a:endParaRPr lang="en-US" sz="3500" dirty="0">
              <a:latin typeface="Cambria" panose="02040503050406030204" pitchFamily="18" charset="0"/>
              <a:ea typeface="Cambria" panose="02040503050406030204" pitchFamily="18" charset="0"/>
              <a:sym typeface="Wingdings" panose="05000000000000000000" pitchFamily="2" charset="2"/>
            </a:endParaRPr>
          </a:p>
          <a:p>
            <a:pPr algn="ctr"/>
            <a:r>
              <a:rPr lang="en-US" sz="3500" dirty="0" err="1">
                <a:latin typeface="Cambria" panose="02040503050406030204" pitchFamily="18" charset="0"/>
                <a:ea typeface="Cambria" panose="02040503050406030204" pitchFamily="18" charset="0"/>
                <a:sym typeface="Wingdings" panose="05000000000000000000" pitchFamily="2" charset="2"/>
              </a:rPr>
              <a:t>Lá</a:t>
            </a:r>
            <a:r>
              <a:rPr lang="en-US" sz="3500" dirty="0">
                <a:latin typeface="Cambria" panose="02040503050406030204" pitchFamily="18" charset="0"/>
                <a:ea typeface="Cambria" panose="02040503050406030204" pitchFamily="18" charset="0"/>
                <a:sym typeface="Wingdings" panose="05000000000000000000" pitchFamily="2" charset="2"/>
              </a:rPr>
              <a:t> </a:t>
            </a:r>
            <a:r>
              <a:rPr lang="en-US" sz="3500" dirty="0" err="1">
                <a:latin typeface="Cambria" panose="02040503050406030204" pitchFamily="18" charset="0"/>
                <a:ea typeface="Cambria" panose="02040503050406030204" pitchFamily="18" charset="0"/>
                <a:sym typeface="Wingdings" panose="05000000000000000000" pitchFamily="2" charset="2"/>
              </a:rPr>
              <a:t>ngô</a:t>
            </a:r>
            <a:r>
              <a:rPr lang="en-US" sz="3500" dirty="0">
                <a:latin typeface="Cambria" panose="02040503050406030204" pitchFamily="18" charset="0"/>
                <a:ea typeface="Cambria" panose="02040503050406030204" pitchFamily="18" charset="0"/>
                <a:sym typeface="Wingdings" panose="05000000000000000000" pitchFamily="2" charset="2"/>
              </a:rPr>
              <a:t>  Châu </a:t>
            </a:r>
            <a:r>
              <a:rPr lang="en-US" sz="3500" dirty="0" err="1">
                <a:latin typeface="Cambria" panose="02040503050406030204" pitchFamily="18" charset="0"/>
                <a:ea typeface="Cambria" panose="02040503050406030204" pitchFamily="18" charset="0"/>
                <a:sym typeface="Wingdings" panose="05000000000000000000" pitchFamily="2" charset="2"/>
              </a:rPr>
              <a:t>chấu</a:t>
            </a:r>
            <a:r>
              <a:rPr lang="en-US" sz="3500" dirty="0">
                <a:latin typeface="Cambria" panose="02040503050406030204" pitchFamily="18" charset="0"/>
                <a:ea typeface="Cambria" panose="02040503050406030204" pitchFamily="18" charset="0"/>
                <a:sym typeface="Wingdings" panose="05000000000000000000" pitchFamily="2" charset="2"/>
              </a:rPr>
              <a:t>  </a:t>
            </a:r>
            <a:r>
              <a:rPr lang="en-US" sz="3500" dirty="0" err="1">
                <a:latin typeface="Cambria" panose="02040503050406030204" pitchFamily="18" charset="0"/>
                <a:ea typeface="Cambria" panose="02040503050406030204" pitchFamily="18" charset="0"/>
                <a:sym typeface="Wingdings" panose="05000000000000000000" pitchFamily="2" charset="2"/>
              </a:rPr>
              <a:t>Ếch</a:t>
            </a:r>
            <a:r>
              <a:rPr lang="en-US" sz="3500" dirty="0">
                <a:latin typeface="Cambria" panose="02040503050406030204" pitchFamily="18" charset="0"/>
                <a:ea typeface="Cambria" panose="02040503050406030204" pitchFamily="18" charset="0"/>
                <a:sym typeface="Wingdings" panose="05000000000000000000" pitchFamily="2" charset="2"/>
              </a:rPr>
              <a:t>  </a:t>
            </a:r>
            <a:r>
              <a:rPr lang="en-US" sz="3500" dirty="0" err="1">
                <a:latin typeface="Cambria" panose="02040503050406030204" pitchFamily="18" charset="0"/>
                <a:ea typeface="Cambria" panose="02040503050406030204" pitchFamily="18" charset="0"/>
                <a:sym typeface="Wingdings" panose="05000000000000000000" pitchFamily="2" charset="2"/>
              </a:rPr>
              <a:t>Rắn</a:t>
            </a:r>
            <a:r>
              <a:rPr lang="en-US" sz="3500" dirty="0">
                <a:latin typeface="Cambria" panose="02040503050406030204" pitchFamily="18" charset="0"/>
                <a:ea typeface="Cambria" panose="02040503050406030204" pitchFamily="18" charset="0"/>
                <a:sym typeface="Wingdings" panose="05000000000000000000" pitchFamily="2" charset="2"/>
              </a:rPr>
              <a:t> </a:t>
            </a:r>
            <a:r>
              <a:rPr lang="en-US" sz="3500" dirty="0" err="1">
                <a:latin typeface="Cambria" panose="02040503050406030204" pitchFamily="18" charset="0"/>
                <a:ea typeface="Cambria" panose="02040503050406030204" pitchFamily="18" charset="0"/>
                <a:sym typeface="Wingdings" panose="05000000000000000000" pitchFamily="2" charset="2"/>
              </a:rPr>
              <a:t>hổ</a:t>
            </a:r>
            <a:r>
              <a:rPr lang="en-US" sz="3500" dirty="0">
                <a:latin typeface="Cambria" panose="02040503050406030204" pitchFamily="18" charset="0"/>
                <a:ea typeface="Cambria" panose="02040503050406030204" pitchFamily="18" charset="0"/>
                <a:sym typeface="Wingdings" panose="05000000000000000000" pitchFamily="2" charset="2"/>
              </a:rPr>
              <a:t> </a:t>
            </a:r>
            <a:r>
              <a:rPr lang="en-US" sz="3500" dirty="0" err="1">
                <a:latin typeface="Cambria" panose="02040503050406030204" pitchFamily="18" charset="0"/>
                <a:ea typeface="Cambria" panose="02040503050406030204" pitchFamily="18" charset="0"/>
                <a:sym typeface="Wingdings" panose="05000000000000000000" pitchFamily="2" charset="2"/>
              </a:rPr>
              <a:t>mang</a:t>
            </a:r>
            <a:endParaRPr lang="en-US" sz="3500" dirty="0">
              <a:latin typeface="Cambria" panose="02040503050406030204" pitchFamily="18" charset="0"/>
              <a:ea typeface="Cambria" panose="02040503050406030204" pitchFamily="18" charset="0"/>
              <a:sym typeface="Wingdings" panose="05000000000000000000" pitchFamily="2" charset="2"/>
            </a:endParaRPr>
          </a:p>
          <a:p>
            <a:endParaRPr lang="vi-VN" sz="35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973482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ceUponATime-KevinKern-4587732">
            <a:hlinkClick r:id="" action="ppaction://media"/>
            <a:extLst>
              <a:ext uri="{FF2B5EF4-FFF2-40B4-BE49-F238E27FC236}">
                <a16:creationId xmlns:a16="http://schemas.microsoft.com/office/drawing/2014/main" id="{ADA73AC6-53A2-3879-0413-1EDEFF466DA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flipH="1">
            <a:off x="11050364" y="6169446"/>
            <a:ext cx="688554" cy="688554"/>
          </a:xfrm>
          <a:prstGeom prst="rect">
            <a:avLst/>
          </a:prstGeom>
        </p:spPr>
      </p:pic>
      <p:sp>
        <p:nvSpPr>
          <p:cNvPr id="7" name="TextBox 6">
            <a:extLst>
              <a:ext uri="{FF2B5EF4-FFF2-40B4-BE49-F238E27FC236}">
                <a16:creationId xmlns:a16="http://schemas.microsoft.com/office/drawing/2014/main" id="{0E86225B-9F3F-1A14-2DF6-7FF5F54024CF}"/>
              </a:ext>
            </a:extLst>
          </p:cNvPr>
          <p:cNvSpPr txBox="1"/>
          <p:nvPr/>
        </p:nvSpPr>
        <p:spPr>
          <a:xfrm>
            <a:off x="851337" y="1126518"/>
            <a:ext cx="10199027"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sinh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vật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tự</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nhiên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mối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liên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hệ</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chặt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chẽ</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với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nhau</a:t>
            </a:r>
            <a:r>
              <a:rPr lang="en-US" sz="3200" b="1" dirty="0">
                <a:solidFill>
                  <a:prstClr val="black"/>
                </a:solidFill>
                <a:latin typeface="Cambria" panose="02040503050406030204" pitchFamily="18" charset="0"/>
                <a:ea typeface="Cambria" panose="02040503050406030204" pitchFamily="18" charset="0"/>
              </a:rPr>
              <a:t>. Trong </a:t>
            </a:r>
            <a:r>
              <a:rPr lang="en-US" sz="3200" b="1" dirty="0" err="1">
                <a:solidFill>
                  <a:prstClr val="black"/>
                </a:solidFill>
                <a:latin typeface="Cambria" panose="02040503050406030204" pitchFamily="18" charset="0"/>
                <a:ea typeface="Cambria" panose="02040503050406030204" pitchFamily="18" charset="0"/>
              </a:rPr>
              <a:t>đó</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số</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lượng</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các</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sinh</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vật</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được</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duy</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trì</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tương</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đối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ổn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định</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tạo</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thành</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trạng</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thái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cân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bằng</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của</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chuỗi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thức</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ăn</a:t>
            </a:r>
            <a:r>
              <a:rPr lang="en-US" sz="3200" b="1" dirty="0">
                <a:solidFill>
                  <a:prstClr val="black"/>
                </a:solidFill>
                <a:latin typeface="Cambria" panose="02040503050406030204" pitchFamily="18" charset="0"/>
                <a:ea typeface="Cambria" panose="02040503050406030204" pitchFamily="18" charset="0"/>
              </a:rPr>
              <a:t>.</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16D5FAC9-BE97-64B0-907D-34707C854586}"/>
              </a:ext>
            </a:extLst>
          </p:cNvPr>
          <p:cNvPicPr>
            <a:picLocks noChangeAspect="1"/>
          </p:cNvPicPr>
          <p:nvPr/>
        </p:nvPicPr>
        <p:blipFill>
          <a:blip r:embed="rId5"/>
          <a:stretch>
            <a:fillRect/>
          </a:stretch>
        </p:blipFill>
        <p:spPr>
          <a:xfrm>
            <a:off x="691571" y="419321"/>
            <a:ext cx="9638611" cy="707197"/>
          </a:xfrm>
          <a:prstGeom prst="rect">
            <a:avLst/>
          </a:prstGeom>
        </p:spPr>
      </p:pic>
    </p:spTree>
    <p:extLst>
      <p:ext uri="{BB962C8B-B14F-4D97-AF65-F5344CB8AC3E}">
        <p14:creationId xmlns:p14="http://schemas.microsoft.com/office/powerpoint/2010/main" val="177787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5472"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6"/>
                </p:tgtEl>
              </p:cMediaNode>
            </p:audio>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ceUponATime-KevinKern-4587732">
            <a:hlinkClick r:id="" action="ppaction://media"/>
            <a:extLst>
              <a:ext uri="{FF2B5EF4-FFF2-40B4-BE49-F238E27FC236}">
                <a16:creationId xmlns:a16="http://schemas.microsoft.com/office/drawing/2014/main" id="{ADA73AC6-53A2-3879-0413-1EDEFF466DA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flipH="1">
            <a:off x="11050364" y="6169446"/>
            <a:ext cx="688554" cy="688554"/>
          </a:xfrm>
          <a:prstGeom prst="rect">
            <a:avLst/>
          </a:prstGeom>
        </p:spPr>
      </p:pic>
      <p:sp>
        <p:nvSpPr>
          <p:cNvPr id="7" name="TextBox 6">
            <a:extLst>
              <a:ext uri="{FF2B5EF4-FFF2-40B4-BE49-F238E27FC236}">
                <a16:creationId xmlns:a16="http://schemas.microsoft.com/office/drawing/2014/main" id="{0E86225B-9F3F-1A14-2DF6-7FF5F54024CF}"/>
              </a:ext>
            </a:extLst>
          </p:cNvPr>
          <p:cNvSpPr txBox="1"/>
          <p:nvPr/>
        </p:nvSpPr>
        <p:spPr>
          <a:xfrm>
            <a:off x="493986" y="1126518"/>
            <a:ext cx="11006443"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Ở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cánh</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đồng</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khoai</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tây</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sinh</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vật</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chuột</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rắn</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cùng</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sinh</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sống</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tạo</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chuỗi</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thức</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ăn</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Theo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179388" marR="0" lvl="0" indent="273050" algn="just" defTabSz="914400" rtl="0" eaLnBrk="1" fontAlgn="auto" latinLnBrk="0" hangingPunct="1">
              <a:lnSpc>
                <a:spcPct val="100000"/>
              </a:lnSpc>
              <a:spcBef>
                <a:spcPts val="0"/>
              </a:spcBef>
              <a:spcAft>
                <a:spcPts val="0"/>
              </a:spcAft>
              <a:buClrTx/>
              <a:buSzTx/>
              <a:buFontTx/>
              <a:buChar char="-"/>
              <a:tabLst/>
              <a:defRPr/>
            </a:pPr>
            <a:r>
              <a:rPr lang="en-US" sz="3000" b="1" dirty="0" err="1">
                <a:solidFill>
                  <a:prstClr val="black"/>
                </a:solidFill>
                <a:latin typeface="Cambria" panose="02040503050406030204" pitchFamily="18" charset="0"/>
                <a:ea typeface="Cambria" panose="02040503050406030204" pitchFamily="18" charset="0"/>
              </a:rPr>
              <a:t>Nếu</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khoai</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tây</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bị</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mất</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mùa</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số</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lượng</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chuột</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và</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rắn</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sẽ</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thay</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đổi</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như</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thế</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nào</a:t>
            </a:r>
            <a:r>
              <a:rPr lang="en-US" sz="3000" b="1" dirty="0">
                <a:solidFill>
                  <a:prstClr val="black"/>
                </a:solidFill>
                <a:latin typeface="Cambria" panose="02040503050406030204" pitchFamily="18" charset="0"/>
                <a:ea typeface="Cambria" panose="02040503050406030204" pitchFamily="18" charset="0"/>
              </a:rPr>
              <a:t>?</a:t>
            </a:r>
          </a:p>
          <a:p>
            <a:pPr marL="179388" marR="0" lvl="0" indent="273050" algn="just" defTabSz="914400" rtl="0" eaLnBrk="1" fontAlgn="auto" latinLnBrk="0" hangingPunct="1">
              <a:lnSpc>
                <a:spcPct val="100000"/>
              </a:lnSpc>
              <a:spcBef>
                <a:spcPts val="0"/>
              </a:spcBef>
              <a:spcAft>
                <a:spcPts val="0"/>
              </a:spcAft>
              <a:buClrTx/>
              <a:buSzTx/>
              <a:buFontTx/>
              <a:buChar char="-"/>
              <a:tabLst/>
              <a:defRPr/>
            </a:pP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Nếu</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lượng</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rắn</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giảm</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mạnh</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do con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người</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khai</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thác</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thuốc</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làm</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thức</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ăn</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thì</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điều</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gì</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xảy</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ra</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với</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chuột</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và</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khoai</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tây</a:t>
            </a:r>
            <a:r>
              <a:rPr lang="en-US" sz="3000" b="1" dirty="0">
                <a:solidFill>
                  <a:prstClr val="black"/>
                </a:solidFill>
                <a:latin typeface="Cambria" panose="02040503050406030204" pitchFamily="18" charset="0"/>
                <a:ea typeface="Cambria" panose="02040503050406030204" pitchFamily="18" charset="0"/>
              </a:rPr>
              <a:t>?</a:t>
            </a:r>
            <a:endPar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16D5FAC9-BE97-64B0-907D-34707C854586}"/>
              </a:ext>
            </a:extLst>
          </p:cNvPr>
          <p:cNvPicPr>
            <a:picLocks noChangeAspect="1"/>
          </p:cNvPicPr>
          <p:nvPr/>
        </p:nvPicPr>
        <p:blipFill>
          <a:blip r:embed="rId5"/>
          <a:stretch>
            <a:fillRect/>
          </a:stretch>
        </p:blipFill>
        <p:spPr>
          <a:xfrm>
            <a:off x="691571" y="419321"/>
            <a:ext cx="9638611" cy="707197"/>
          </a:xfrm>
          <a:prstGeom prst="rect">
            <a:avLst/>
          </a:prstGeom>
        </p:spPr>
      </p:pic>
      <p:pic>
        <p:nvPicPr>
          <p:cNvPr id="2" name="Picture 1" descr="A group of kids sitting at a table&#10;&#10;Description automatically generated">
            <a:extLst>
              <a:ext uri="{FF2B5EF4-FFF2-40B4-BE49-F238E27FC236}">
                <a16:creationId xmlns:a16="http://schemas.microsoft.com/office/drawing/2014/main" id="{3BF5E361-F09F-ED0E-F0E5-408C8C0730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65528" y="4261501"/>
            <a:ext cx="2396359" cy="1635284"/>
          </a:xfrm>
          <a:prstGeom prst="rect">
            <a:avLst/>
          </a:prstGeom>
        </p:spPr>
      </p:pic>
      <p:pic>
        <p:nvPicPr>
          <p:cNvPr id="5" name="Picture 4">
            <a:extLst>
              <a:ext uri="{FF2B5EF4-FFF2-40B4-BE49-F238E27FC236}">
                <a16:creationId xmlns:a16="http://schemas.microsoft.com/office/drawing/2014/main" id="{1BB1E4CB-B8ED-EEBB-2F07-9C308122017D}"/>
              </a:ext>
            </a:extLst>
          </p:cNvPr>
          <p:cNvPicPr>
            <a:picLocks noChangeAspect="1"/>
          </p:cNvPicPr>
          <p:nvPr/>
        </p:nvPicPr>
        <p:blipFill>
          <a:blip r:embed="rId7">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691571" y="4113854"/>
            <a:ext cx="7185481" cy="24235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987463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6"/>
                </p:tgtEl>
              </p:cMediaNode>
            </p:audio>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lection of cartoon mice&#10;&#10;Description automatically generated">
            <a:extLst>
              <a:ext uri="{FF2B5EF4-FFF2-40B4-BE49-F238E27FC236}">
                <a16:creationId xmlns:a16="http://schemas.microsoft.com/office/drawing/2014/main" id="{977A3580-7863-4454-28E2-3174641211BC}"/>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5600" b="61850" l="10400" r="35300">
                        <a14:foregroundMark x1="10400" y1="51900" x2="12550" y2="51900"/>
                        <a14:foregroundMark x1="34100" y1="55250" x2="34300" y2="59500"/>
                        <a14:foregroundMark x1="34300" y1="59500" x2="30450" y2="61000"/>
                      </a14:backgroundRemoval>
                    </a14:imgEffect>
                    <a14:imgEffect>
                      <a14:saturation sat="400000"/>
                    </a14:imgEffect>
                  </a14:imgLayer>
                </a14:imgProps>
              </a:ext>
              <a:ext uri="{28A0092B-C50C-407E-A947-70E740481C1C}">
                <a14:useLocalDpi xmlns:a14="http://schemas.microsoft.com/office/drawing/2010/main" val="0"/>
              </a:ext>
            </a:extLst>
          </a:blip>
          <a:srcRect l="8056" t="43611" r="61667" b="36112"/>
          <a:stretch/>
        </p:blipFill>
        <p:spPr>
          <a:xfrm>
            <a:off x="549595" y="849814"/>
            <a:ext cx="1439232" cy="963889"/>
          </a:xfrm>
          <a:prstGeom prst="rect">
            <a:avLst/>
          </a:prstGeom>
        </p:spPr>
      </p:pic>
      <p:sp>
        <p:nvSpPr>
          <p:cNvPr id="18" name="Rectangle: Rounded Corners 17">
            <a:extLst>
              <a:ext uri="{FF2B5EF4-FFF2-40B4-BE49-F238E27FC236}">
                <a16:creationId xmlns:a16="http://schemas.microsoft.com/office/drawing/2014/main" id="{78C7F6CA-11F2-E007-414B-3F4CB78B2588}"/>
              </a:ext>
            </a:extLst>
          </p:cNvPr>
          <p:cNvSpPr/>
          <p:nvPr/>
        </p:nvSpPr>
        <p:spPr>
          <a:xfrm>
            <a:off x="1988827" y="573629"/>
            <a:ext cx="9710558" cy="1516260"/>
          </a:xfrm>
          <a:prstGeom prst="roundRect">
            <a:avLst>
              <a:gd name="adj" fmla="val 50000"/>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dirty="0" err="1">
                <a:latin typeface="Cambria" panose="02040503050406030204" pitchFamily="18" charset="0"/>
                <a:ea typeface="Cambria" panose="02040503050406030204" pitchFamily="18" charset="0"/>
              </a:rPr>
              <a:t>Nếu</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khoai</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tây</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bị</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mất</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mùa</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lượng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chuột</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và</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rắn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sẽ</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giảm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dần</a:t>
            </a:r>
            <a:r>
              <a:rPr lang="en-US" sz="3000" dirty="0">
                <a:latin typeface="Cambria" panose="02040503050406030204" pitchFamily="18" charset="0"/>
                <a:ea typeface="Cambria" panose="02040503050406030204" pitchFamily="18" charset="0"/>
              </a:rPr>
              <a:t> do </a:t>
            </a:r>
            <a:r>
              <a:rPr lang="en-US" sz="3000" dirty="0" err="1">
                <a:latin typeface="Cambria" panose="02040503050406030204" pitchFamily="18" charset="0"/>
                <a:ea typeface="Cambria" panose="02040503050406030204" pitchFamily="18" charset="0"/>
              </a:rPr>
              <a:t>không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đủ</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thức</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ăn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cho</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chuột</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dẫn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đến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không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đủ</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thức</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ăn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cho</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rắn</a:t>
            </a:r>
            <a:r>
              <a:rPr lang="en-US" sz="3000" dirty="0">
                <a:latin typeface="Cambria" panose="02040503050406030204" pitchFamily="18" charset="0"/>
                <a:ea typeface="Cambria" panose="02040503050406030204" pitchFamily="18" charset="0"/>
              </a:rPr>
              <a:t>.</a:t>
            </a:r>
            <a:endParaRPr lang="vi-VN" sz="3000" dirty="0">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58A1877C-A638-E04C-DCA3-5290E4C0E771}"/>
              </a:ext>
            </a:extLst>
          </p:cNvPr>
          <p:cNvSpPr/>
          <p:nvPr/>
        </p:nvSpPr>
        <p:spPr>
          <a:xfrm>
            <a:off x="2072909" y="2283701"/>
            <a:ext cx="9414898" cy="1605127"/>
          </a:xfrm>
          <a:prstGeom prst="roundRect">
            <a:avLst>
              <a:gd name="adj" fmla="val 50000"/>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Nếu</a:t>
            </a:r>
            <a:r>
              <a:rPr kumimoji="0" lang="en-US" sz="30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số</a:t>
            </a:r>
            <a:r>
              <a:rPr kumimoji="0" lang="en-US" sz="30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lượng</a:t>
            </a:r>
            <a:r>
              <a:rPr kumimoji="0" lang="en-US" sz="30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rắn</a:t>
            </a:r>
            <a:r>
              <a:rPr kumimoji="0" lang="en-US" sz="30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bị</a:t>
            </a:r>
            <a:r>
              <a:rPr kumimoji="0" lang="en-US" sz="30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giảm</a:t>
            </a:r>
            <a:r>
              <a:rPr kumimoji="0" lang="en-US" sz="30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mạnh</a:t>
            </a:r>
            <a:r>
              <a:rPr kumimoji="0" lang="en-US" sz="30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do con </a:t>
            </a:r>
            <a:r>
              <a:rPr kumimoji="0" lang="en-US" sz="30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người</a:t>
            </a:r>
            <a:r>
              <a:rPr kumimoji="0" lang="en-US" sz="30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khai</a:t>
            </a:r>
            <a:r>
              <a:rPr kumimoji="0" lang="en-US" sz="30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thác</a:t>
            </a:r>
            <a:r>
              <a:rPr kumimoji="0" lang="en-US" sz="30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làm</a:t>
            </a:r>
            <a:r>
              <a:rPr kumimoji="0" lang="en-US" sz="30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thuốc</a:t>
            </a:r>
            <a:r>
              <a:rPr kumimoji="0" lang="en-US" sz="30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thì</a:t>
            </a:r>
            <a:r>
              <a:rPr kumimoji="0" lang="en-US" sz="30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số</a:t>
            </a:r>
            <a:r>
              <a:rPr kumimoji="0" lang="en-US" sz="30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lượng</a:t>
            </a:r>
            <a:r>
              <a:rPr kumimoji="0" lang="en-US" sz="30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chuột</a:t>
            </a:r>
            <a:r>
              <a:rPr kumimoji="0" lang="en-US" sz="30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sẽ</a:t>
            </a:r>
            <a:r>
              <a:rPr kumimoji="0" lang="en-US" sz="30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tăng</a:t>
            </a:r>
            <a:r>
              <a:rPr kumimoji="0" lang="en-US" sz="30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lên</a:t>
            </a:r>
            <a:r>
              <a:rPr kumimoji="0" lang="en-US" sz="30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cắn</a:t>
            </a:r>
            <a:r>
              <a:rPr kumimoji="0" lang="en-US" sz="30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phá</a:t>
            </a:r>
            <a:r>
              <a:rPr kumimoji="0" lang="en-US" sz="30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0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làm</a:t>
            </a:r>
            <a:r>
              <a:rPr kumimoji="0" lang="en-US" sz="30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giảm</a:t>
            </a:r>
            <a:r>
              <a:rPr kumimoji="0" lang="en-US" sz="30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số</a:t>
            </a:r>
            <a:r>
              <a:rPr kumimoji="0" lang="en-US" sz="30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lượng</a:t>
            </a:r>
            <a:r>
              <a:rPr kumimoji="0" lang="en-US" sz="30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khoai</a:t>
            </a:r>
            <a:r>
              <a:rPr kumimoji="0" lang="en-US" sz="30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tây</a:t>
            </a:r>
            <a:r>
              <a:rPr kumimoji="0" lang="en-US" sz="30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a:t>
            </a:r>
            <a:endParaRPr kumimoji="0" lang="vi-VN" sz="3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2CA9A144-4600-4C1D-00E0-C487C653C7B0}"/>
              </a:ext>
            </a:extLst>
          </p:cNvPr>
          <p:cNvSpPr/>
          <p:nvPr/>
        </p:nvSpPr>
        <p:spPr>
          <a:xfrm>
            <a:off x="896330" y="4350761"/>
            <a:ext cx="10591477" cy="1387073"/>
          </a:xfrm>
          <a:prstGeom prst="roundRect">
            <a:avLst>
              <a:gd name="adj" fmla="val 16905"/>
            </a:avLst>
          </a:prstGeom>
          <a:solidFill>
            <a:schemeClr val="bg1"/>
          </a:solidFill>
          <a:ln w="28575">
            <a:solidFill>
              <a:srgbClr val="3F8F2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800" b="1" dirty="0">
                <a:solidFill>
                  <a:srgbClr val="3F8F26"/>
                </a:solidFill>
                <a:latin typeface="Cambria" panose="02040503050406030204" pitchFamily="18" charset="0"/>
                <a:ea typeface="Cambria" panose="02040503050406030204" pitchFamily="18" charset="0"/>
              </a:rPr>
              <a:t>	Nhận xét về vai trò của thực vật, động vật đối với sự cân bằng chuỗi thức ăn?</a:t>
            </a:r>
            <a:endParaRPr lang="en-US" sz="3800" b="1" dirty="0">
              <a:solidFill>
                <a:srgbClr val="3F8F2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3796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1022</TotalTime>
  <Words>435</Words>
  <Application>Microsoft Office PowerPoint</Application>
  <PresentationFormat>Widescreen</PresentationFormat>
  <Paragraphs>23</Paragraphs>
  <Slides>12</Slides>
  <Notes>0</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等线</vt:lpstr>
      <vt:lpstr>#9Slide03 AllRoundGothic</vt:lpstr>
      <vt:lpstr>.VnArabia</vt:lpstr>
      <vt:lpstr>Arial</vt:lpstr>
      <vt:lpstr>Cambria</vt:lpstr>
      <vt:lpstr>SVN-Newton</vt:lpstr>
      <vt:lpstr>Times New Roman</vt:lpstr>
      <vt:lpstr>Wingdings</vt:lpstr>
      <vt:lpstr>思源黑体</vt:lpstr>
      <vt:lpstr>思源黑体 Medium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 R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世界森林日主题班会</dc:title>
  <dc:creator>.</dc:creator>
  <cp:lastModifiedBy>Administrator</cp:lastModifiedBy>
  <cp:revision>31</cp:revision>
  <dcterms:created xsi:type="dcterms:W3CDTF">2022-02-19T05:55:48Z</dcterms:created>
  <dcterms:modified xsi:type="dcterms:W3CDTF">2024-04-22T02:33:58Z</dcterms:modified>
</cp:coreProperties>
</file>