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5" r:id="rId2"/>
    <p:sldMasterId id="2147483729" r:id="rId3"/>
  </p:sldMasterIdLst>
  <p:notesMasterIdLst>
    <p:notesMasterId r:id="rId27"/>
  </p:notesMasterIdLst>
  <p:sldIdLst>
    <p:sldId id="256" r:id="rId4"/>
    <p:sldId id="295" r:id="rId5"/>
    <p:sldId id="2007577220" r:id="rId6"/>
    <p:sldId id="2007577205" r:id="rId7"/>
    <p:sldId id="261" r:id="rId8"/>
    <p:sldId id="427" r:id="rId9"/>
    <p:sldId id="424" r:id="rId10"/>
    <p:sldId id="2007577207" r:id="rId11"/>
    <p:sldId id="2007577208" r:id="rId12"/>
    <p:sldId id="2007577210" r:id="rId13"/>
    <p:sldId id="274" r:id="rId14"/>
    <p:sldId id="2007577213" r:id="rId15"/>
    <p:sldId id="2007577192" r:id="rId16"/>
    <p:sldId id="306" r:id="rId17"/>
    <p:sldId id="281" r:id="rId18"/>
    <p:sldId id="307" r:id="rId19"/>
    <p:sldId id="391" r:id="rId20"/>
    <p:sldId id="2007577216" r:id="rId21"/>
    <p:sldId id="2007577201" r:id="rId22"/>
    <p:sldId id="272" r:id="rId23"/>
    <p:sldId id="2007577215" r:id="rId24"/>
    <p:sldId id="2007577218" r:id="rId25"/>
    <p:sldId id="31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04A0"/>
    <a:srgbClr val="FFF2CD"/>
    <a:srgbClr val="005828"/>
    <a:srgbClr val="7B380B"/>
    <a:srgbClr val="95440D"/>
    <a:srgbClr val="0B0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3" d="100"/>
          <a:sy n="73" d="100"/>
        </p:scale>
        <p:origin x="4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55C14-8DF2-4E2A-BBFB-B1DB101D1AB6}" type="datetimeFigureOut">
              <a:rPr lang="en-US" smtClean="0"/>
              <a:t>26/4/2024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C7DCD-52F4-474A-B8DF-20F87EE4533B}" type="slidenum">
              <a:rPr lang="en-US" smtClean="0"/>
              <a:t>‹#›</a:t>
            </a:fld>
            <a:endParaRPr lang="en-US"/>
          </a:p>
        </p:txBody>
      </p:sp>
    </p:spTree>
    <p:extLst>
      <p:ext uri="{BB962C8B-B14F-4D97-AF65-F5344CB8AC3E}">
        <p14:creationId xmlns:p14="http://schemas.microsoft.com/office/powerpoint/2010/main" val="300266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gb706226281_0_6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3" name="Google Shape;1723;gb706226281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03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by: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48FE3634-292B-4692-AE1A-1F71DC484212}" type="slidenum">
              <a:rPr lang="en-US" smtClean="0"/>
              <a:t>20</a:t>
            </a:fld>
            <a:endParaRPr lang="en-US"/>
          </a:p>
        </p:txBody>
      </p:sp>
    </p:spTree>
    <p:extLst>
      <p:ext uri="{BB962C8B-B14F-4D97-AF65-F5344CB8AC3E}">
        <p14:creationId xmlns:p14="http://schemas.microsoft.com/office/powerpoint/2010/main" val="2740432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by: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48FE3634-292B-4692-AE1A-1F71DC484212}" type="slidenum">
              <a:rPr lang="en-US" smtClean="0"/>
              <a:t>21</a:t>
            </a:fld>
            <a:endParaRPr lang="en-US"/>
          </a:p>
        </p:txBody>
      </p:sp>
    </p:spTree>
    <p:extLst>
      <p:ext uri="{BB962C8B-B14F-4D97-AF65-F5344CB8AC3E}">
        <p14:creationId xmlns:p14="http://schemas.microsoft.com/office/powerpoint/2010/main" val="1022942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32207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17371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40295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185311" y="287083"/>
            <a:ext cx="8773385"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354" eaLnBrk="1" fontAlgn="auto" latinLnBrk="0" hangingPunct="1">
              <a:lnSpc>
                <a:spcPct val="100000"/>
              </a:lnSpc>
              <a:spcBef>
                <a:spcPts val="0"/>
              </a:spcBef>
              <a:spcAft>
                <a:spcPts val="0"/>
              </a:spcAft>
              <a:buClr>
                <a:srgbClr val="000000"/>
              </a:buClr>
              <a:buSzTx/>
              <a:buFont typeface="Arial"/>
              <a:buNone/>
              <a:tabLst/>
              <a:defRPr/>
            </a:pPr>
            <a:endParaRPr kumimoji="0" lang="en-US" sz="1401"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26/4/2024</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842205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10595" y="1122218"/>
            <a:ext cx="8790530"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282787" y="255821"/>
            <a:ext cx="1977886"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765095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9C6E48-2E60-4431-8235-280F1CFFF803}" type="datetimeFigureOut">
              <a:rPr lang="en-US" smtClean="0"/>
              <a:t>26/4/2024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7FE92-1536-4A5B-87D8-876ECA9A38D3}" type="slidenum">
              <a:rPr lang="en-US" smtClean="0"/>
              <a:t>‹#›</a:t>
            </a:fld>
            <a:endParaRPr lang="en-US"/>
          </a:p>
        </p:txBody>
      </p:sp>
    </p:spTree>
    <p:extLst>
      <p:ext uri="{BB962C8B-B14F-4D97-AF65-F5344CB8AC3E}">
        <p14:creationId xmlns:p14="http://schemas.microsoft.com/office/powerpoint/2010/main" val="3723271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C6E48-2E60-4431-8235-280F1CFFF803}" type="datetimeFigureOut">
              <a:rPr lang="en-US" smtClean="0"/>
              <a:t>26/4/2024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7FE92-1536-4A5B-87D8-876ECA9A38D3}" type="slidenum">
              <a:rPr lang="en-US" smtClean="0"/>
              <a:t>‹#›</a:t>
            </a:fld>
            <a:endParaRPr lang="en-US"/>
          </a:p>
        </p:txBody>
      </p:sp>
    </p:spTree>
    <p:extLst>
      <p:ext uri="{BB962C8B-B14F-4D97-AF65-F5344CB8AC3E}">
        <p14:creationId xmlns:p14="http://schemas.microsoft.com/office/powerpoint/2010/main" val="571820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9C6E48-2E60-4431-8235-280F1CFFF803}" type="datetimeFigureOut">
              <a:rPr lang="en-US" smtClean="0"/>
              <a:t>26/4/2024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7FE92-1536-4A5B-87D8-876ECA9A38D3}" type="slidenum">
              <a:rPr lang="en-US" smtClean="0"/>
              <a:t>‹#›</a:t>
            </a:fld>
            <a:endParaRPr lang="en-US"/>
          </a:p>
        </p:txBody>
      </p:sp>
    </p:spTree>
    <p:extLst>
      <p:ext uri="{BB962C8B-B14F-4D97-AF65-F5344CB8AC3E}">
        <p14:creationId xmlns:p14="http://schemas.microsoft.com/office/powerpoint/2010/main" val="256836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C6E48-2E60-4431-8235-280F1CFFF803}" type="datetimeFigureOut">
              <a:rPr lang="en-US" smtClean="0"/>
              <a:t>26/4/2024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7FE92-1536-4A5B-87D8-876ECA9A38D3}" type="slidenum">
              <a:rPr lang="en-US" smtClean="0"/>
              <a:t>‹#›</a:t>
            </a:fld>
            <a:endParaRPr lang="en-US"/>
          </a:p>
        </p:txBody>
      </p:sp>
    </p:spTree>
    <p:extLst>
      <p:ext uri="{BB962C8B-B14F-4D97-AF65-F5344CB8AC3E}">
        <p14:creationId xmlns:p14="http://schemas.microsoft.com/office/powerpoint/2010/main" val="2580439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9C6E48-2E60-4431-8235-280F1CFFF803}" type="datetimeFigureOut">
              <a:rPr lang="en-US" smtClean="0"/>
              <a:t>26/4/2024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C7FE92-1536-4A5B-87D8-876ECA9A38D3}" type="slidenum">
              <a:rPr lang="en-US" smtClean="0"/>
              <a:t>‹#›</a:t>
            </a:fld>
            <a:endParaRPr lang="en-US"/>
          </a:p>
        </p:txBody>
      </p:sp>
    </p:spTree>
    <p:extLst>
      <p:ext uri="{BB962C8B-B14F-4D97-AF65-F5344CB8AC3E}">
        <p14:creationId xmlns:p14="http://schemas.microsoft.com/office/powerpoint/2010/main" val="3368175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9C6E48-2E60-4431-8235-280F1CFFF803}" type="datetimeFigureOut">
              <a:rPr lang="en-US" smtClean="0"/>
              <a:t>26/4/2024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C7FE92-1536-4A5B-87D8-876ECA9A38D3}" type="slidenum">
              <a:rPr lang="en-US" smtClean="0"/>
              <a:t>‹#›</a:t>
            </a:fld>
            <a:endParaRPr lang="en-US"/>
          </a:p>
        </p:txBody>
      </p:sp>
    </p:spTree>
    <p:extLst>
      <p:ext uri="{BB962C8B-B14F-4D97-AF65-F5344CB8AC3E}">
        <p14:creationId xmlns:p14="http://schemas.microsoft.com/office/powerpoint/2010/main" val="2077664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96044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C6E48-2E60-4431-8235-280F1CFFF803}" type="datetimeFigureOut">
              <a:rPr lang="en-US" smtClean="0"/>
              <a:t>26/4/2024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C7FE92-1536-4A5B-87D8-876ECA9A38D3}" type="slidenum">
              <a:rPr lang="en-US" smtClean="0"/>
              <a:t>‹#›</a:t>
            </a:fld>
            <a:endParaRPr lang="en-US"/>
          </a:p>
        </p:txBody>
      </p:sp>
    </p:spTree>
    <p:extLst>
      <p:ext uri="{BB962C8B-B14F-4D97-AF65-F5344CB8AC3E}">
        <p14:creationId xmlns:p14="http://schemas.microsoft.com/office/powerpoint/2010/main" val="2860729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9C6E48-2E60-4431-8235-280F1CFFF803}" type="datetimeFigureOut">
              <a:rPr lang="en-US" smtClean="0"/>
              <a:t>26/4/2024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7FE92-1536-4A5B-87D8-876ECA9A38D3}" type="slidenum">
              <a:rPr lang="en-US" smtClean="0"/>
              <a:t>‹#›</a:t>
            </a:fld>
            <a:endParaRPr lang="en-US"/>
          </a:p>
        </p:txBody>
      </p:sp>
    </p:spTree>
    <p:extLst>
      <p:ext uri="{BB962C8B-B14F-4D97-AF65-F5344CB8AC3E}">
        <p14:creationId xmlns:p14="http://schemas.microsoft.com/office/powerpoint/2010/main" val="3826423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9C6E48-2E60-4431-8235-280F1CFFF803}" type="datetimeFigureOut">
              <a:rPr lang="en-US" smtClean="0"/>
              <a:t>26/4/2024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7FE92-1536-4A5B-87D8-876ECA9A38D3}" type="slidenum">
              <a:rPr lang="en-US" smtClean="0"/>
              <a:t>‹#›</a:t>
            </a:fld>
            <a:endParaRPr lang="en-US"/>
          </a:p>
        </p:txBody>
      </p:sp>
    </p:spTree>
    <p:extLst>
      <p:ext uri="{BB962C8B-B14F-4D97-AF65-F5344CB8AC3E}">
        <p14:creationId xmlns:p14="http://schemas.microsoft.com/office/powerpoint/2010/main" val="964676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C6E48-2E60-4431-8235-280F1CFFF803}" type="datetimeFigureOut">
              <a:rPr lang="en-US" smtClean="0"/>
              <a:t>26/4/2024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7FE92-1536-4A5B-87D8-876ECA9A38D3}" type="slidenum">
              <a:rPr lang="en-US" smtClean="0"/>
              <a:t>‹#›</a:t>
            </a:fld>
            <a:endParaRPr lang="en-US"/>
          </a:p>
        </p:txBody>
      </p:sp>
    </p:spTree>
    <p:extLst>
      <p:ext uri="{BB962C8B-B14F-4D97-AF65-F5344CB8AC3E}">
        <p14:creationId xmlns:p14="http://schemas.microsoft.com/office/powerpoint/2010/main" val="3635389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C6E48-2E60-4431-8235-280F1CFFF803}" type="datetimeFigureOut">
              <a:rPr lang="en-US" smtClean="0"/>
              <a:t>26/4/2024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7FE92-1536-4A5B-87D8-876ECA9A38D3}" type="slidenum">
              <a:rPr lang="en-US" smtClean="0"/>
              <a:t>‹#›</a:t>
            </a:fld>
            <a:endParaRPr lang="en-US"/>
          </a:p>
        </p:txBody>
      </p:sp>
    </p:spTree>
    <p:extLst>
      <p:ext uri="{BB962C8B-B14F-4D97-AF65-F5344CB8AC3E}">
        <p14:creationId xmlns:p14="http://schemas.microsoft.com/office/powerpoint/2010/main" val="2481181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Only">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185308" y="287079"/>
            <a:ext cx="8773385"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26/4/2024</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33265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185308" y="287079"/>
            <a:ext cx="8773385"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26/4/2024</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2716458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392162" y="109952"/>
            <a:ext cx="8684882"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1" name="Google Shape;91;p8"/>
          <p:cNvSpPr txBox="1">
            <a:spLocks noGrp="1"/>
          </p:cNvSpPr>
          <p:nvPr>
            <p:ph type="title"/>
          </p:nvPr>
        </p:nvSpPr>
        <p:spPr>
          <a:xfrm rot="-470071">
            <a:off x="2088378" y="2222560"/>
            <a:ext cx="4967265"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92" name="Google Shape;92;p8"/>
          <p:cNvGrpSpPr/>
          <p:nvPr/>
        </p:nvGrpSpPr>
        <p:grpSpPr>
          <a:xfrm flipH="1">
            <a:off x="6277446" y="99015"/>
            <a:ext cx="304682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3" name="Google Shape;103;p8"/>
          <p:cNvGrpSpPr/>
          <p:nvPr/>
        </p:nvGrpSpPr>
        <p:grpSpPr>
          <a:xfrm>
            <a:off x="-170980" y="109982"/>
            <a:ext cx="304682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14" name="Google Shape;114;p8"/>
          <p:cNvSpPr/>
          <p:nvPr/>
        </p:nvSpPr>
        <p:spPr>
          <a:xfrm flipH="1">
            <a:off x="-92" y="6451867"/>
            <a:ext cx="914418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8"/>
          <p:cNvSpPr/>
          <p:nvPr/>
        </p:nvSpPr>
        <p:spPr>
          <a:xfrm>
            <a:off x="3981450" y="250467"/>
            <a:ext cx="1181100" cy="1574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16;p8"/>
          <p:cNvSpPr/>
          <p:nvPr/>
        </p:nvSpPr>
        <p:spPr>
          <a:xfrm flipH="1">
            <a:off x="-1967534" y="5625967"/>
            <a:ext cx="5020934"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8"/>
          <p:cNvSpPr/>
          <p:nvPr/>
        </p:nvSpPr>
        <p:spPr>
          <a:xfrm>
            <a:off x="5338138" y="5481133"/>
            <a:ext cx="5020934"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038477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46531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5078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36364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62589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93800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78738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48238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563380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55303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8306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84382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6587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6415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9420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94341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359120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40150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9418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9C6E48-2E60-4431-8235-280F1CFFF803}" type="datetimeFigureOut">
              <a:rPr lang="en-US" smtClean="0"/>
              <a:t>26/4/2024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7FE92-1536-4A5B-87D8-876ECA9A38D3}" type="slidenum">
              <a:rPr lang="en-US" smtClean="0"/>
              <a:t>‹#›</a:t>
            </a:fld>
            <a:endParaRPr lang="en-US"/>
          </a:p>
        </p:txBody>
      </p:sp>
    </p:spTree>
    <p:extLst>
      <p:ext uri="{BB962C8B-B14F-4D97-AF65-F5344CB8AC3E}">
        <p14:creationId xmlns:p14="http://schemas.microsoft.com/office/powerpoint/2010/main" val="18053970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42"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9C6E48-2E60-4431-8235-280F1CFFF803}" type="datetimeFigureOut">
              <a:rPr lang="en-US" smtClean="0"/>
              <a:t>26/4/2024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7FE92-1536-4A5B-87D8-876ECA9A38D3}" type="slidenum">
              <a:rPr lang="en-US" smtClean="0"/>
              <a:t>‹#›</a:t>
            </a:fld>
            <a:endParaRPr lang="en-US"/>
          </a:p>
        </p:txBody>
      </p:sp>
    </p:spTree>
    <p:extLst>
      <p:ext uri="{BB962C8B-B14F-4D97-AF65-F5344CB8AC3E}">
        <p14:creationId xmlns:p14="http://schemas.microsoft.com/office/powerpoint/2010/main" val="290353139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664" r:id="rId13"/>
    <p:sldLayoutId id="2147483741" r:id="rId14"/>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C0FE4A3-4414-418C-8E22-19C799695DE1}" type="datetimeFigureOut">
              <a:rPr lang="zh-CN" altLang="en-US" smtClean="0">
                <a:solidFill>
                  <a:prstClr val="black">
                    <a:tint val="75000"/>
                  </a:prstClr>
                </a:solidFill>
              </a:rPr>
              <a:pPr>
                <a:defRPr/>
              </a:pPr>
              <a:t>2024/4/26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31F5791-E1F6-454D-BCFB-E44C3C1CD7E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6390227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xml"/><Relationship Id="rId1" Type="http://schemas.openxmlformats.org/officeDocument/2006/relationships/tags" Target="../tags/tag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7.xml"/><Relationship Id="rId6" Type="http://schemas.microsoft.com/office/2007/relationships/hdphoto" Target="../media/hdphoto4.wdp"/><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8.xml"/><Relationship Id="rId6" Type="http://schemas.microsoft.com/office/2007/relationships/hdphoto" Target="../media/hdphoto4.wdp"/><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1.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3A14C4-2ADB-431B-9A9C-30EF58B08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830" y="3391234"/>
            <a:ext cx="3104841" cy="2609516"/>
          </a:xfrm>
          <a:prstGeom prst="rect">
            <a:avLst/>
          </a:prstGeom>
        </p:spPr>
      </p:pic>
      <p:sp>
        <p:nvSpPr>
          <p:cNvPr id="6" name="TextBox 5">
            <a:extLst>
              <a:ext uri="{FF2B5EF4-FFF2-40B4-BE49-F238E27FC236}">
                <a16:creationId xmlns:a16="http://schemas.microsoft.com/office/drawing/2014/main" id="{77479C6D-4457-4FD6-8712-08CDB240C306}"/>
              </a:ext>
            </a:extLst>
          </p:cNvPr>
          <p:cNvSpPr txBox="1"/>
          <p:nvPr/>
        </p:nvSpPr>
        <p:spPr>
          <a:xfrm>
            <a:off x="184896" y="1076379"/>
            <a:ext cx="8774207" cy="1477328"/>
          </a:xfrm>
          <a:prstGeom prst="rect">
            <a:avLst/>
          </a:prstGeom>
          <a:noFill/>
        </p:spPr>
        <p:txBody>
          <a:bodyPr wrap="square" rtlCol="0">
            <a:spAutoFit/>
          </a:bodyPr>
          <a:lstStyle/>
          <a:p>
            <a:pPr algn="ct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Chào</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mừng</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thầy</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cô</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và</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các</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em</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p>
          <a:p>
            <a:pPr algn="ct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đến</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với</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môn</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Tiếng</a:t>
            </a:r>
            <a:r>
              <a:rPr lang="en-US" sz="4500" b="1" dirty="0">
                <a:ln w="22225">
                  <a:solidFill>
                    <a:schemeClr val="accent2"/>
                  </a:solidFill>
                  <a:prstDash val="solid"/>
                </a:ln>
                <a:solidFill>
                  <a:srgbClr val="0B049E"/>
                </a:solidFill>
                <a:effectLst>
                  <a:reflection blurRad="6350" stA="55000" endA="300" endPos="45500" dir="5400000" sy="-100000" algn="bl" rotWithShape="0"/>
                </a:effectLst>
              </a:rPr>
              <a:t> </a:t>
            </a:r>
            <a:r>
              <a:rPr lang="en-US" sz="4500" b="1" dirty="0" err="1">
                <a:ln w="22225">
                  <a:solidFill>
                    <a:schemeClr val="accent2"/>
                  </a:solidFill>
                  <a:prstDash val="solid"/>
                </a:ln>
                <a:solidFill>
                  <a:srgbClr val="0B049E"/>
                </a:solidFill>
                <a:effectLst>
                  <a:reflection blurRad="6350" stA="55000" endA="300" endPos="45500" dir="5400000" sy="-100000" algn="bl" rotWithShape="0"/>
                </a:effectLst>
              </a:rPr>
              <a:t>Việt</a:t>
            </a:r>
            <a:endParaRPr lang="en-US" sz="4500" b="1" dirty="0">
              <a:ln w="22225">
                <a:solidFill>
                  <a:schemeClr val="accent2"/>
                </a:solidFill>
                <a:prstDash val="solid"/>
              </a:ln>
              <a:solidFill>
                <a:srgbClr val="0B049E"/>
              </a:solidFill>
              <a:effectLst>
                <a:reflection blurRad="6350" stA="55000" endA="300" endPos="45500" dir="5400000" sy="-100000" algn="bl" rotWithShape="0"/>
              </a:effectLst>
            </a:endParaRPr>
          </a:p>
        </p:txBody>
      </p:sp>
    </p:spTree>
    <p:extLst>
      <p:ext uri="{BB962C8B-B14F-4D97-AF65-F5344CB8AC3E}">
        <p14:creationId xmlns:p14="http://schemas.microsoft.com/office/powerpoint/2010/main" val="121491278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278643" y="1017008"/>
            <a:ext cx="8586714" cy="5682902"/>
          </a:xfrm>
          <a:prstGeom prst="rect">
            <a:avLst/>
          </a:prstGeom>
          <a:noFill/>
        </p:spPr>
        <p:txBody>
          <a:bodyPr wrap="square" rtlCol="0">
            <a:spAutoFit/>
          </a:bodyPr>
          <a:lstStyle/>
          <a:p>
            <a:pPr>
              <a:lnSpc>
                <a:spcPct val="11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Nhắc đến Trường Sa, ngoài các đảo, người ta nhắc đến biển. Mà biển thì có muôn vàn điều kì thú. Thám hiểm đáy biển ở Trường Sa của nước ta sẽ thấy bao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iều thú vị.</a:t>
            </a:r>
          </a:p>
          <a:p>
            <a:pPr>
              <a:lnSpc>
                <a:spcPct val="110000"/>
              </a:lnSpc>
            </a:pPr>
            <a:r>
              <a:rPr lang="en-US" sz="2800" dirty="0">
                <a:latin typeface="Times New Roman" panose="02020603050405020304" pitchFamily="18" charset="0"/>
                <a:cs typeface="Times New Roman" panose="02020603050405020304" pitchFamily="18" charset="0"/>
              </a:rPr>
              <a:t>    </a:t>
            </a:r>
            <a:r>
              <a:rPr lang="vi-VN" sz="2800" dirty="0">
                <a:solidFill>
                  <a:srgbClr val="0B04A0"/>
                </a:solidFill>
                <a:latin typeface="Times New Roman" panose="02020603050405020304" pitchFamily="18" charset="0"/>
                <a:cs typeface="Times New Roman" panose="02020603050405020304" pitchFamily="18" charset="0"/>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a:lnSpc>
                <a:spcPct val="110000"/>
              </a:lnSpc>
            </a:pPr>
            <a:r>
              <a:rPr lang="en-US" sz="2800" dirty="0">
                <a:latin typeface="Times New Roman" panose="02020603050405020304" pitchFamily="18" charset="0"/>
                <a:cs typeface="Times New Roman" panose="02020603050405020304" pitchFamily="18" charset="0"/>
              </a:rPr>
              <a:t>     </a:t>
            </a:r>
            <a:r>
              <a:rPr lang="vi-VN" sz="2800" dirty="0">
                <a:solidFill>
                  <a:srgbClr val="95440D"/>
                </a:solidFill>
                <a:latin typeface="Times New Roman" panose="02020603050405020304" pitchFamily="18" charset="0"/>
                <a:cs typeface="Times New Roman" panose="02020603050405020304" pitchFamily="18" charset="0"/>
              </a:rPr>
              <a:t>Trường Sa là vùng biển thân yêu của Tổ quốc, có cảnh đẹp kì thú và hàng nghìn loài vật sống dưới biển.</a:t>
            </a:r>
            <a:r>
              <a:rPr lang="en-US" sz="2800" dirty="0">
                <a:solidFill>
                  <a:srgbClr val="95440D"/>
                </a:solidFill>
                <a:latin typeface="Times New Roman" panose="02020603050405020304" pitchFamily="18" charset="0"/>
                <a:cs typeface="Times New Roman" panose="02020603050405020304" pitchFamily="18" charset="0"/>
              </a:rPr>
              <a:t> </a:t>
            </a:r>
          </a:p>
          <a:p>
            <a:pPr>
              <a:lnSpc>
                <a:spcPct val="110000"/>
              </a:lnSpc>
            </a:pP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1534443" y="363880"/>
            <a:ext cx="6722051" cy="523220"/>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KHÁM PHÁ ĐÁY BIỂN Ở TRƯỜNG SA</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E1FDF42-57B9-4947-A714-C41BC5E46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37" y="1129146"/>
            <a:ext cx="370561" cy="350171"/>
          </a:xfrm>
          <a:prstGeom prst="rect">
            <a:avLst/>
          </a:prstGeom>
        </p:spPr>
      </p:pic>
      <p:pic>
        <p:nvPicPr>
          <p:cNvPr id="8" name="Picture 7">
            <a:extLst>
              <a:ext uri="{FF2B5EF4-FFF2-40B4-BE49-F238E27FC236}">
                <a16:creationId xmlns:a16="http://schemas.microsoft.com/office/drawing/2014/main" id="{BD5994CD-FF0C-4829-A616-73913C211358}"/>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8643" y="2532710"/>
            <a:ext cx="393909" cy="353936"/>
          </a:xfrm>
          <a:prstGeom prst="rect">
            <a:avLst/>
          </a:prstGeom>
        </p:spPr>
      </p:pic>
      <p:pic>
        <p:nvPicPr>
          <p:cNvPr id="9" name="Picture 8">
            <a:extLst>
              <a:ext uri="{FF2B5EF4-FFF2-40B4-BE49-F238E27FC236}">
                <a16:creationId xmlns:a16="http://schemas.microsoft.com/office/drawing/2014/main" id="{674DD4EC-CFA7-4FC2-A0EE-4768F2D5E7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878" y="5375286"/>
            <a:ext cx="367015" cy="367015"/>
          </a:xfrm>
          <a:prstGeom prst="rect">
            <a:avLst/>
          </a:prstGeom>
        </p:spPr>
      </p:pic>
    </p:spTree>
    <p:custDataLst>
      <p:tags r:id="rId1"/>
    </p:custDataLst>
    <p:extLst>
      <p:ext uri="{BB962C8B-B14F-4D97-AF65-F5344CB8AC3E}">
        <p14:creationId xmlns:p14="http://schemas.microsoft.com/office/powerpoint/2010/main" val="119051689"/>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sp>
        <p:nvSpPr>
          <p:cNvPr id="4" name="文本框 5">
            <a:extLst>
              <a:ext uri="{FF2B5EF4-FFF2-40B4-BE49-F238E27FC236}">
                <a16:creationId xmlns:a16="http://schemas.microsoft.com/office/drawing/2014/main" id="{9FF9A042-64FE-4FCB-B7CA-81EF810F28D9}"/>
              </a:ext>
            </a:extLst>
          </p:cNvPr>
          <p:cNvSpPr txBox="1"/>
          <p:nvPr/>
        </p:nvSpPr>
        <p:spPr>
          <a:xfrm>
            <a:off x="2418953" y="1420729"/>
            <a:ext cx="3695242" cy="1446550"/>
          </a:xfrm>
          <a:prstGeom prst="rect">
            <a:avLst/>
          </a:prstGeom>
          <a:noFill/>
        </p:spPr>
        <p:txBody>
          <a:bodyPr wrap="none" rtlCol="0">
            <a:spAutoFit/>
          </a:bodyPr>
          <a:lstStyle/>
          <a:p>
            <a:pPr algn="ctr"/>
            <a:r>
              <a:rPr lang="en-US" altLang="zh-CN" sz="44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rPr>
              <a:t>LUYỆN ĐỌC </a:t>
            </a:r>
          </a:p>
          <a:p>
            <a:pPr algn="ctr"/>
            <a:r>
              <a:rPr lang="en-US" altLang="zh-CN" sz="44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rPr>
              <a:t>NHÓM 4</a:t>
            </a:r>
            <a:endParaRPr lang="zh-CN" altLang="en-US" sz="4400" b="1" dirty="0">
              <a:solidFill>
                <a:srgbClr val="1C04CC"/>
              </a:solidFill>
              <a:effectLst>
                <a:outerShdw blurRad="38100" dist="38100" dir="2700000" algn="tl">
                  <a:srgbClr val="000000">
                    <a:alpha val="43137"/>
                  </a:srgbClr>
                </a:outerShdw>
              </a:effectLst>
              <a:latin typeface="Times New Roman" panose="02020603050405020304" pitchFamily="18" charset="0"/>
              <a:ea typeface="思源黑体 CN Medium" panose="020B0600000000000000" pitchFamily="34" charset="-122"/>
              <a:cs typeface="Times New Roman" panose="02020603050405020304" pitchFamily="18" charset="0"/>
            </a:endParaRPr>
          </a:p>
        </p:txBody>
      </p:sp>
      <p:pic>
        <p:nvPicPr>
          <p:cNvPr id="5" name="PA_图片 4">
            <a:extLst>
              <a:ext uri="{FF2B5EF4-FFF2-40B4-BE49-F238E27FC236}">
                <a16:creationId xmlns:a16="http://schemas.microsoft.com/office/drawing/2014/main" id="{14E73A32-26C4-47E0-8A5F-78CCC0836E84}"/>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949896" y="2755882"/>
            <a:ext cx="4633356" cy="3356264"/>
          </a:xfrm>
          <a:prstGeom prst="rect">
            <a:avLst/>
          </a:prstGeom>
        </p:spPr>
      </p:pic>
      <p:sp>
        <p:nvSpPr>
          <p:cNvPr id="6" name="TextBox 5">
            <a:extLst>
              <a:ext uri="{FF2B5EF4-FFF2-40B4-BE49-F238E27FC236}">
                <a16:creationId xmlns:a16="http://schemas.microsoft.com/office/drawing/2014/main" id="{2A258B00-104D-4A7A-A061-507BEB31AD98}"/>
              </a:ext>
            </a:extLst>
          </p:cNvPr>
          <p:cNvSpPr txBox="1"/>
          <p:nvPr/>
        </p:nvSpPr>
        <p:spPr>
          <a:xfrm>
            <a:off x="2136074" y="3279852"/>
            <a:ext cx="4547755" cy="2308324"/>
          </a:xfrm>
          <a:prstGeom prst="rect">
            <a:avLst/>
          </a:prstGeom>
          <a:noFill/>
        </p:spPr>
        <p:txBody>
          <a:bodyPr wrap="square">
            <a:spAutoFit/>
          </a:bodyPr>
          <a:lstStyle/>
          <a:p>
            <a:pPr algn="ctr" defTabSz="609630">
              <a:buClr>
                <a:srgbClr val="000000"/>
              </a:buClr>
              <a:defRPr/>
            </a:pPr>
            <a:r>
              <a:rPr lang="en-US" altLang="zh-CN" sz="4800" b="1" dirty="0" err="1">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rPr>
              <a:t>Yêu</a:t>
            </a:r>
            <a:r>
              <a:rPr lang="zh-CN" altLang="en-US" sz="4800" b="1" dirty="0">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rPr>
              <a:t> </a:t>
            </a:r>
            <a:r>
              <a:rPr lang="en-US" altLang="zh-CN" sz="4800" b="1" dirty="0" err="1">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rPr>
              <a:t>cầu</a:t>
            </a:r>
            <a:endParaRPr lang="zh-CN" altLang="en-US" sz="4800" b="1" dirty="0">
              <a:ln>
                <a:solidFill>
                  <a:sysClr val="windowText" lastClr="000000"/>
                </a:solidFill>
              </a:ln>
              <a:solidFill>
                <a:srgbClr val="00B050"/>
              </a:solidFill>
              <a:latin typeface="Times New Roman" pitchFamily="18" charset="0"/>
              <a:ea typeface="等线" panose="02010600030101010101" pitchFamily="2" charset="-122"/>
              <a:cs typeface="Times New Roman" pitchFamily="18" charset="0"/>
              <a:sym typeface="Arial"/>
            </a:endParaRPr>
          </a:p>
          <a:p>
            <a:pPr defTabSz="609630">
              <a:buClr>
                <a:srgbClr val="000000"/>
              </a:buClr>
              <a:buSzPts val="2800"/>
              <a:defRPr/>
            </a:pPr>
            <a:r>
              <a:rPr lang="en-US" altLang="zh-CN" sz="2400" b="1" dirty="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Phân</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công</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đọc</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theo</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đoạn</a:t>
            </a:r>
            <a:endPar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endParaRPr>
          </a:p>
          <a:p>
            <a:pPr defTabSz="609630">
              <a:buClr>
                <a:srgbClr val="000000"/>
              </a:buClr>
              <a:buSzPts val="2800"/>
              <a:defRPr/>
            </a:pP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Tất</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cả</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thành</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viên</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đều</a:t>
            </a:r>
            <a:r>
              <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đọc</a:t>
            </a:r>
            <a:endPar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endParaRPr>
          </a:p>
          <a:p>
            <a:pPr defTabSz="609630">
              <a:buClr>
                <a:srgbClr val="000000"/>
              </a:buClr>
              <a:buSzPts val="2800"/>
              <a:defRPr/>
            </a:pP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Sửa</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lỗi</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cho</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bạn</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nếu</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bạn</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đọc</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chưa</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 </a:t>
            </a:r>
            <a:r>
              <a:rPr lang="en-US" altLang="zh-CN" sz="2400" b="1" dirty="0" err="1">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đúng</a:t>
            </a:r>
            <a:r>
              <a:rPr lang="en-US" altLang="zh-CN"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rPr>
              <a:t>.</a:t>
            </a:r>
            <a:endParaRPr lang="zh-CN" altLang="en-US" sz="2400" b="1" dirty="0">
              <a:ln w="0"/>
              <a:solidFill>
                <a:prstClr val="black">
                  <a:lumMod val="95000"/>
                  <a:lumOff val="5000"/>
                </a:prstClr>
              </a:solidFill>
              <a:latin typeface="Times New Roman" pitchFamily="18" charset="0"/>
              <a:ea typeface="等线" panose="02010600030101010101" pitchFamily="2" charset="-122"/>
              <a:cs typeface="Times New Roman" pitchFamily="18" charset="0"/>
              <a:sym typeface="Arial"/>
            </a:endParaRPr>
          </a:p>
        </p:txBody>
      </p:sp>
    </p:spTree>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278643" y="1017008"/>
            <a:ext cx="8586714" cy="5682902"/>
          </a:xfrm>
          <a:prstGeom prst="rect">
            <a:avLst/>
          </a:prstGeom>
          <a:noFill/>
        </p:spPr>
        <p:txBody>
          <a:bodyPr wrap="square" rtlCol="0">
            <a:spAutoFit/>
          </a:bodyPr>
          <a:lstStyle/>
          <a:p>
            <a:pPr>
              <a:lnSpc>
                <a:spcPct val="11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Nhắc đến Trường Sa, ngoài các đảo, người ta nhắc đến biển. Mà biển thì có muôn vàn điều kì thú. Thám hiểm đáy biển ở Trường Sa của nước ta sẽ thấy bao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iều thú vị.</a:t>
            </a:r>
          </a:p>
          <a:p>
            <a:pPr>
              <a:lnSpc>
                <a:spcPct val="110000"/>
              </a:lnSpc>
            </a:pPr>
            <a:r>
              <a:rPr lang="en-US" sz="2800" dirty="0">
                <a:latin typeface="Times New Roman" panose="02020603050405020304" pitchFamily="18" charset="0"/>
                <a:cs typeface="Times New Roman" panose="02020603050405020304" pitchFamily="18" charset="0"/>
              </a:rPr>
              <a:t>    </a:t>
            </a:r>
            <a:r>
              <a:rPr lang="vi-VN" sz="2800" dirty="0">
                <a:solidFill>
                  <a:srgbClr val="0B04A0"/>
                </a:solidFill>
                <a:latin typeface="Times New Roman" panose="02020603050405020304" pitchFamily="18" charset="0"/>
                <a:cs typeface="Times New Roman" panose="02020603050405020304" pitchFamily="18" charset="0"/>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a:lnSpc>
                <a:spcPct val="110000"/>
              </a:lnSpc>
            </a:pPr>
            <a:r>
              <a:rPr lang="en-US" sz="2800" dirty="0">
                <a:latin typeface="Times New Roman" panose="02020603050405020304" pitchFamily="18" charset="0"/>
                <a:cs typeface="Times New Roman" panose="02020603050405020304" pitchFamily="18" charset="0"/>
              </a:rPr>
              <a:t>     </a:t>
            </a:r>
            <a:r>
              <a:rPr lang="vi-VN" sz="2800" dirty="0">
                <a:solidFill>
                  <a:srgbClr val="95440D"/>
                </a:solidFill>
                <a:latin typeface="Times New Roman" panose="02020603050405020304" pitchFamily="18" charset="0"/>
                <a:cs typeface="Times New Roman" panose="02020603050405020304" pitchFamily="18" charset="0"/>
              </a:rPr>
              <a:t>Trường Sa là vùng biển thân yêu của Tổ quốc, có cảnh đẹp kì thú và hàng nghìn loài vật sống dưới biển.</a:t>
            </a:r>
            <a:r>
              <a:rPr lang="en-US" sz="2800" dirty="0">
                <a:solidFill>
                  <a:srgbClr val="95440D"/>
                </a:solidFill>
                <a:latin typeface="Times New Roman" panose="02020603050405020304" pitchFamily="18" charset="0"/>
                <a:cs typeface="Times New Roman" panose="02020603050405020304" pitchFamily="18" charset="0"/>
              </a:rPr>
              <a:t> </a:t>
            </a:r>
          </a:p>
          <a:p>
            <a:pPr>
              <a:lnSpc>
                <a:spcPct val="110000"/>
              </a:lnSpc>
            </a:pP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1534443" y="363880"/>
            <a:ext cx="6722051" cy="523220"/>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KHÁM PHÁ ĐÁY BIỂN Ở TRƯỜNG SA</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E1FDF42-57B9-4947-A714-C41BC5E46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37" y="1129146"/>
            <a:ext cx="370561" cy="350171"/>
          </a:xfrm>
          <a:prstGeom prst="rect">
            <a:avLst/>
          </a:prstGeom>
        </p:spPr>
      </p:pic>
      <p:pic>
        <p:nvPicPr>
          <p:cNvPr id="8" name="Picture 7">
            <a:extLst>
              <a:ext uri="{FF2B5EF4-FFF2-40B4-BE49-F238E27FC236}">
                <a16:creationId xmlns:a16="http://schemas.microsoft.com/office/drawing/2014/main" id="{BD5994CD-FF0C-4829-A616-73913C211358}"/>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8643" y="2532710"/>
            <a:ext cx="393909" cy="353936"/>
          </a:xfrm>
          <a:prstGeom prst="rect">
            <a:avLst/>
          </a:prstGeom>
        </p:spPr>
      </p:pic>
      <p:pic>
        <p:nvPicPr>
          <p:cNvPr id="9" name="Picture 8">
            <a:extLst>
              <a:ext uri="{FF2B5EF4-FFF2-40B4-BE49-F238E27FC236}">
                <a16:creationId xmlns:a16="http://schemas.microsoft.com/office/drawing/2014/main" id="{674DD4EC-CFA7-4FC2-A0EE-4768F2D5E7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878" y="5375286"/>
            <a:ext cx="367015" cy="367015"/>
          </a:xfrm>
          <a:prstGeom prst="rect">
            <a:avLst/>
          </a:prstGeom>
        </p:spPr>
      </p:pic>
    </p:spTree>
    <p:custDataLst>
      <p:tags r:id="rId1"/>
    </p:custDataLst>
    <p:extLst>
      <p:ext uri="{BB962C8B-B14F-4D97-AF65-F5344CB8AC3E}">
        <p14:creationId xmlns:p14="http://schemas.microsoft.com/office/powerpoint/2010/main" val="1503369572"/>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741786" y="1085376"/>
            <a:ext cx="7095931" cy="4686167"/>
          </a:xfrm>
          <a:prstGeom prst="rect">
            <a:avLst/>
          </a:prstGeom>
        </p:spPr>
      </p:pic>
      <p:pic>
        <p:nvPicPr>
          <p:cNvPr id="18" name="图片 17" descr="69a8f3e94da59fb9c00491d0266be90c"/>
          <p:cNvPicPr>
            <a:picLocks noChangeAspect="1"/>
          </p:cNvPicPr>
          <p:nvPr/>
        </p:nvPicPr>
        <p:blipFill>
          <a:blip r:embed="rId4"/>
          <a:stretch>
            <a:fillRect/>
          </a:stretch>
        </p:blipFill>
        <p:spPr>
          <a:xfrm>
            <a:off x="167642" y="1085374"/>
            <a:ext cx="2302669" cy="1668780"/>
          </a:xfrm>
          <a:prstGeom prst="rect">
            <a:avLst/>
          </a:prstGeom>
        </p:spPr>
      </p:pic>
      <p:sp>
        <p:nvSpPr>
          <p:cNvPr id="7" name="Rectangle 6"/>
          <p:cNvSpPr/>
          <p:nvPr/>
        </p:nvSpPr>
        <p:spPr>
          <a:xfrm>
            <a:off x="1414467" y="3428457"/>
            <a:ext cx="5750567" cy="942952"/>
          </a:xfrm>
          <a:prstGeom prst="rect">
            <a:avLst/>
          </a:prstGeom>
          <a:noFill/>
          <a:ln>
            <a:noFill/>
          </a:ln>
          <a:effectLst/>
        </p:spPr>
        <p:txBody>
          <a:bodyPr lIns="68562" tIns="34283" rIns="68562" bIns="34283" rtlCol="0" anchor="ctr"/>
          <a:lstStyle/>
          <a:p>
            <a:pPr algn="ctr" defTabSz="685598">
              <a:defRPr/>
            </a:pPr>
            <a:r>
              <a:rPr lang="en-US" sz="5400" b="1" dirty="0" err="1">
                <a:solidFill>
                  <a:prstClr val="white"/>
                </a:solidFill>
                <a:latin typeface="Times New Roman" panose="02020603050405020304" pitchFamily="18" charset="0"/>
              </a:rPr>
              <a:t>Tìm</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hiểu</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bài</a:t>
            </a:r>
            <a:endParaRPr lang="en-US" sz="5400" b="1"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299370867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nodeType="withEffect">
                                  <p:stCondLst>
                                    <p:cond delay="0"/>
                                  </p:stCondLst>
                                  <p:iterate type="lt">
                                    <p:tmPct val="10000"/>
                                  </p:iterate>
                                  <p:childTnLst>
                                    <p:animMotion origin="layout" path="M -3.95833E-6 3.33333E-6 L -3.95833E-6 -0.07223 " pathEditMode="relative" rAng="0" ptsTypes="AA">
                                      <p:cBhvr>
                                        <p:cTn id="6" dur="250" accel="50000" decel="50000" autoRev="1" fill="hold">
                                          <p:stCondLst>
                                            <p:cond delay="0"/>
                                          </p:stCondLst>
                                        </p:cTn>
                                        <p:tgtEl>
                                          <p:spTgt spid="7">
                                            <p:txEl>
                                              <p:pRg st="0" end="0"/>
                                            </p:txEl>
                                          </p:spTgt>
                                        </p:tgtEl>
                                        <p:attrNameLst>
                                          <p:attrName>ppt_x</p:attrName>
                                          <p:attrName>ppt_y</p:attrName>
                                        </p:attrNameLst>
                                      </p:cBhvr>
                                      <p:rCtr x="0" y="-3611"/>
                                    </p:animMotion>
                                    <p:animRot by="1500000">
                                      <p:cBhvr>
                                        <p:cTn id="7" dur="125" fill="hold">
                                          <p:stCondLst>
                                            <p:cond delay="0"/>
                                          </p:stCondLst>
                                        </p:cTn>
                                        <p:tgtEl>
                                          <p:spTgt spid="7">
                                            <p:txEl>
                                              <p:pRg st="0" end="0"/>
                                            </p:txEl>
                                          </p:spTgt>
                                        </p:tgtEl>
                                        <p:attrNameLst>
                                          <p:attrName>r</p:attrName>
                                        </p:attrNameLst>
                                      </p:cBhvr>
                                    </p:animRot>
                                    <p:animRot by="-1500000">
                                      <p:cBhvr>
                                        <p:cTn id="8" dur="125" fill="hold">
                                          <p:stCondLst>
                                            <p:cond delay="125"/>
                                          </p:stCondLst>
                                        </p:cTn>
                                        <p:tgtEl>
                                          <p:spTgt spid="7">
                                            <p:txEl>
                                              <p:pRg st="0" end="0"/>
                                            </p:txEl>
                                          </p:spTgt>
                                        </p:tgtEl>
                                        <p:attrNameLst>
                                          <p:attrName>r</p:attrName>
                                        </p:attrNameLst>
                                      </p:cBhvr>
                                    </p:animRot>
                                    <p:animRot by="-1500000">
                                      <p:cBhvr>
                                        <p:cTn id="9" dur="125" fill="hold">
                                          <p:stCondLst>
                                            <p:cond delay="250"/>
                                          </p:stCondLst>
                                        </p:cTn>
                                        <p:tgtEl>
                                          <p:spTgt spid="7">
                                            <p:txEl>
                                              <p:pRg st="0" end="0"/>
                                            </p:txEl>
                                          </p:spTgt>
                                        </p:tgtEl>
                                        <p:attrNameLst>
                                          <p:attrName>r</p:attrName>
                                        </p:attrNameLst>
                                      </p:cBhvr>
                                    </p:animRot>
                                    <p:animRot by="1500000">
                                      <p:cBhvr>
                                        <p:cTn id="10" dur="125" fill="hold">
                                          <p:stCondLst>
                                            <p:cond delay="375"/>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33E36AB-714E-4BC3-850C-E6AC6384CFB5}"/>
              </a:ext>
            </a:extLst>
          </p:cNvPr>
          <p:cNvSpPr txBox="1"/>
          <p:nvPr/>
        </p:nvSpPr>
        <p:spPr>
          <a:xfrm>
            <a:off x="200917" y="289247"/>
            <a:ext cx="8943083" cy="701859"/>
          </a:xfrm>
          <a:prstGeom prst="rect">
            <a:avLst/>
          </a:prstGeom>
          <a:noFill/>
        </p:spPr>
        <p:txBody>
          <a:bodyPr wrap="square" rtlCol="0">
            <a:spAutoFit/>
          </a:bodyPr>
          <a:lstStyle/>
          <a:p>
            <a:pPr>
              <a:lnSpc>
                <a:spcPct val="150000"/>
              </a:lnSpc>
            </a:pPr>
            <a:r>
              <a:rPr lang="en-US" sz="3000" b="1" dirty="0">
                <a:solidFill>
                  <a:srgbClr val="FF0000"/>
                </a:solidFill>
                <a:latin typeface="Times New Roman" panose="02020603050405020304" pitchFamily="18" charset="0"/>
                <a:cs typeface="Times New Roman" panose="02020603050405020304" pitchFamily="18" charset="0"/>
              </a:rPr>
              <a:t>1</a:t>
            </a:r>
            <a:r>
              <a:rPr lang="vi-VN" sz="3000" b="1" dirty="0">
                <a:solidFill>
                  <a:srgbClr val="FF0000"/>
                </a:solidFill>
                <a:latin typeface="Times New Roman" panose="02020603050405020304" pitchFamily="18" charset="0"/>
                <a:cs typeface="Times New Roman" panose="02020603050405020304" pitchFamily="18" charset="0"/>
              </a:rPr>
              <a:t>. </a:t>
            </a:r>
            <a:r>
              <a:rPr lang="vi-VN" sz="3000" b="1" dirty="0">
                <a:latin typeface="Times New Roman" panose="02020603050405020304" pitchFamily="18" charset="0"/>
                <a:cs typeface="Times New Roman" panose="02020603050405020304" pitchFamily="18" charset="0"/>
              </a:rPr>
              <a:t>Nhắc đến Trường Sa, người ta nhắc đến những gì?</a:t>
            </a:r>
          </a:p>
        </p:txBody>
      </p:sp>
      <p:pic>
        <p:nvPicPr>
          <p:cNvPr id="16" name="Picture 2" descr="Quần đảo Hoàng Sa và Trường Sa có bao nhiêu đảo? | Thời Đại">
            <a:extLst>
              <a:ext uri="{FF2B5EF4-FFF2-40B4-BE49-F238E27FC236}">
                <a16:creationId xmlns:a16="http://schemas.microsoft.com/office/drawing/2014/main" id="{46B820DC-8CD1-484A-BD95-F55B6BB96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69" y="3204696"/>
            <a:ext cx="4016547" cy="34845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ác bài viết về Hải đăng Đại Lãnh - Mytour.vn">
            <a:extLst>
              <a:ext uri="{FF2B5EF4-FFF2-40B4-BE49-F238E27FC236}">
                <a16:creationId xmlns:a16="http://schemas.microsoft.com/office/drawing/2014/main" id="{CC382C83-0040-4DCC-9EF3-B382AE459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902" y="3203546"/>
            <a:ext cx="4017585" cy="34845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7D90854-F0A0-4534-B08E-A2A70C366F54}"/>
              </a:ext>
            </a:extLst>
          </p:cNvPr>
          <p:cNvSpPr txBox="1"/>
          <p:nvPr/>
        </p:nvSpPr>
        <p:spPr>
          <a:xfrm>
            <a:off x="454936" y="1012776"/>
            <a:ext cx="8430585" cy="2062103"/>
          </a:xfrm>
          <a:prstGeom prst="rect">
            <a:avLst/>
          </a:prstGeom>
          <a:noFill/>
        </p:spPr>
        <p:txBody>
          <a:bodyPr wrap="square" rtlCol="0">
            <a:spAutoFit/>
          </a:bodyPr>
          <a:lstStyle/>
          <a:p>
            <a:pPr indent="274320"/>
            <a:r>
              <a:rPr lang="en-US" sz="28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Nhắc đến Trường Sa, ngoài các đảo, người ta nhắc đến biển. Mà biển thì có muôn vàn điều kì thú. Thám hiểm đáy biển ở Trường Sa của nước ta sẽ thấy bao </a:t>
            </a:r>
            <a:r>
              <a:rPr lang="en-US" sz="3200" dirty="0">
                <a:latin typeface="Times New Roman" panose="02020603050405020304" pitchFamily="18" charset="0"/>
                <a:cs typeface="Times New Roman" panose="02020603050405020304" pitchFamily="18" charset="0"/>
              </a:rPr>
              <a:t>đ</a:t>
            </a:r>
            <a:r>
              <a:rPr lang="vi-VN" sz="3200" dirty="0">
                <a:latin typeface="Times New Roman" panose="02020603050405020304" pitchFamily="18" charset="0"/>
                <a:cs typeface="Times New Roman" panose="02020603050405020304" pitchFamily="18" charset="0"/>
              </a:rPr>
              <a:t>iều thú vị.</a:t>
            </a:r>
            <a:r>
              <a:rPr lang="en-US" sz="32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5A4BF14F-A7F1-40F5-93B6-D5C229AB4A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354" y="1142593"/>
            <a:ext cx="370561" cy="350171"/>
          </a:xfrm>
          <a:prstGeom prst="rect">
            <a:avLst/>
          </a:prstGeom>
        </p:spPr>
      </p:pic>
    </p:spTree>
    <p:extLst>
      <p:ext uri="{BB962C8B-B14F-4D97-AF65-F5344CB8AC3E}">
        <p14:creationId xmlns:p14="http://schemas.microsoft.com/office/powerpoint/2010/main" val="3596508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62226B8-7748-445A-A52F-A09A55B1D360}"/>
              </a:ext>
            </a:extLst>
          </p:cNvPr>
          <p:cNvSpPr txBox="1"/>
          <p:nvPr/>
        </p:nvSpPr>
        <p:spPr>
          <a:xfrm>
            <a:off x="83640" y="306858"/>
            <a:ext cx="9393617" cy="701859"/>
          </a:xfrm>
          <a:prstGeom prst="rect">
            <a:avLst/>
          </a:prstGeom>
          <a:noFill/>
        </p:spPr>
        <p:txBody>
          <a:bodyPr wrap="square" rtlCol="0">
            <a:spAutoFit/>
          </a:bodyPr>
          <a:lstStyle/>
          <a:p>
            <a:pPr>
              <a:lnSpc>
                <a:spcPct val="150000"/>
              </a:lnSpc>
            </a:pPr>
            <a:r>
              <a:rPr lang="vi-VN" sz="3000" b="1" dirty="0">
                <a:solidFill>
                  <a:srgbClr val="FF0000"/>
                </a:solidFill>
                <a:latin typeface="+mj-lt"/>
              </a:rPr>
              <a:t>2. </a:t>
            </a:r>
            <a:r>
              <a:rPr lang="vi-VN" sz="3000" b="1" dirty="0">
                <a:latin typeface="+mj-lt"/>
              </a:rPr>
              <a:t>Vẻ đẹp của những loài cá được miêu tả như thế nào?</a:t>
            </a:r>
          </a:p>
        </p:txBody>
      </p:sp>
      <p:sp>
        <p:nvSpPr>
          <p:cNvPr id="17" name="TextBox 16">
            <a:extLst>
              <a:ext uri="{FF2B5EF4-FFF2-40B4-BE49-F238E27FC236}">
                <a16:creationId xmlns:a16="http://schemas.microsoft.com/office/drawing/2014/main" id="{B22684F9-F211-4BBE-8B64-DADA75442ABB}"/>
              </a:ext>
            </a:extLst>
          </p:cNvPr>
          <p:cNvSpPr txBox="1"/>
          <p:nvPr/>
        </p:nvSpPr>
        <p:spPr>
          <a:xfrm>
            <a:off x="208865" y="1116478"/>
            <a:ext cx="8726269" cy="1569660"/>
          </a:xfrm>
          <a:prstGeom prst="rect">
            <a:avLst/>
          </a:prstGeom>
          <a:noFill/>
        </p:spPr>
        <p:txBody>
          <a:bodyPr wrap="square" rtlCol="0">
            <a:spAutoFit/>
          </a:bodyPr>
          <a:lstStyle/>
          <a:p>
            <a:r>
              <a:rPr lang="en-US" sz="3200" b="1"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Vẻ</a:t>
            </a:r>
            <a:r>
              <a:rPr lang="en-US" sz="3200" b="1"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đẹp</a:t>
            </a:r>
            <a:r>
              <a:rPr lang="en-US" sz="3200" b="1"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3200" b="1"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3200" b="1"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loài</a:t>
            </a:r>
            <a:r>
              <a:rPr lang="en-US" sz="3200" b="1"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cá</a:t>
            </a:r>
            <a:r>
              <a:rPr lang="en-US" sz="3200" b="1"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được</a:t>
            </a:r>
            <a:r>
              <a:rPr lang="en-US" sz="3200" b="1"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miêu</a:t>
            </a:r>
            <a:r>
              <a:rPr lang="en-US" sz="3200" b="1"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tả</a:t>
            </a:r>
            <a:r>
              <a:rPr lang="en-US" sz="3200" b="1"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là</a:t>
            </a:r>
            <a:r>
              <a:rPr lang="en-US" sz="3200" b="1"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b="1"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đẹp rực rỡ</a:t>
            </a:r>
            <a:r>
              <a:rPr lang="en-US" sz="3200" b="1"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b="1"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dày đặc đến hàng trăm con tạo nên một tấm thảm hoa di động.</a:t>
            </a:r>
            <a:endParaRPr lang="vi-VN" sz="3200" b="1" dirty="0">
              <a:solidFill>
                <a:srgbClr val="0B04A0"/>
              </a:solidFill>
              <a:latin typeface="Times New Roman" panose="02020603050405020304" pitchFamily="18" charset="0"/>
              <a:cs typeface="Times New Roman" panose="02020603050405020304" pitchFamily="18" charset="0"/>
            </a:endParaRPr>
          </a:p>
        </p:txBody>
      </p:sp>
      <p:pic>
        <p:nvPicPr>
          <p:cNvPr id="23" name="Picture 2" descr="HD wallpaper: Ocean Underwater World Marine Life Dolphin Sea Turtle  Colorful Tropical Fish, Coral Wallpaper For Pc, Tablet And Mobile Download  1920×1200 | Wallpaper Flare">
            <a:extLst>
              <a:ext uri="{FF2B5EF4-FFF2-40B4-BE49-F238E27FC236}">
                <a16:creationId xmlns:a16="http://schemas.microsoft.com/office/drawing/2014/main" id="{107C3B20-8BC1-4CB7-9E0C-36DFA2FCE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705912" y="3486986"/>
            <a:ext cx="640266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276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62226B8-7748-445A-A52F-A09A55B1D360}"/>
              </a:ext>
            </a:extLst>
          </p:cNvPr>
          <p:cNvSpPr txBox="1"/>
          <p:nvPr/>
        </p:nvSpPr>
        <p:spPr>
          <a:xfrm>
            <a:off x="255319" y="342373"/>
            <a:ext cx="8763990" cy="701859"/>
          </a:xfrm>
          <a:prstGeom prst="rect">
            <a:avLst/>
          </a:prstGeom>
          <a:noFill/>
        </p:spPr>
        <p:txBody>
          <a:bodyPr wrap="square" rtlCol="0">
            <a:spAutoFit/>
          </a:bodyPr>
          <a:lstStyle/>
          <a:p>
            <a:pPr>
              <a:lnSpc>
                <a:spcPct val="150000"/>
              </a:lnSpc>
            </a:pPr>
            <a:r>
              <a:rPr lang="en-US" sz="3000" b="1" dirty="0">
                <a:solidFill>
                  <a:srgbClr val="FF0000"/>
                </a:solidFill>
                <a:latin typeface="Times New Roman" panose="02020603050405020304" pitchFamily="18" charset="0"/>
                <a:cs typeface="Times New Roman" panose="02020603050405020304" pitchFamily="18" charset="0"/>
              </a:rPr>
              <a:t>3</a:t>
            </a:r>
            <a:r>
              <a:rPr lang="vi-VN" sz="3000" b="1" dirty="0">
                <a:solidFill>
                  <a:srgbClr val="FF0000"/>
                </a:solidFill>
                <a:latin typeface="Times New Roman" panose="02020603050405020304" pitchFamily="18" charset="0"/>
                <a:cs typeface="Times New Roman" panose="02020603050405020304" pitchFamily="18" charset="0"/>
              </a:rPr>
              <a:t>.</a:t>
            </a:r>
            <a:r>
              <a:rPr lang="vi-VN" sz="3000" b="1" dirty="0">
                <a:solidFill>
                  <a:schemeClr val="accent6">
                    <a:lumMod val="75000"/>
                  </a:schemeClr>
                </a:solidFill>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San </a:t>
            </a:r>
            <a:r>
              <a:rPr lang="en-US" sz="3000" b="1" dirty="0" err="1">
                <a:latin typeface="Times New Roman" panose="02020603050405020304" pitchFamily="18" charset="0"/>
                <a:cs typeface="Times New Roman" panose="02020603050405020304" pitchFamily="18" charset="0"/>
              </a:rPr>
              <a:t>hô</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dưới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đáy</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biển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được</a:t>
            </a:r>
            <a:r>
              <a:rPr lang="en-US" sz="3000" b="1" dirty="0">
                <a:latin typeface="Times New Roman" panose="02020603050405020304" pitchFamily="18" charset="0"/>
                <a:cs typeface="Times New Roman" panose="02020603050405020304" pitchFamily="18" charset="0"/>
              </a:rPr>
              <a:t> so </a:t>
            </a:r>
            <a:r>
              <a:rPr lang="en-US" sz="3000" b="1" dirty="0" err="1">
                <a:latin typeface="Times New Roman" panose="02020603050405020304" pitchFamily="18" charset="0"/>
                <a:cs typeface="Times New Roman" panose="02020603050405020304" pitchFamily="18" charset="0"/>
              </a:rPr>
              <a:t>sánh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với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những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gì</a:t>
            </a:r>
            <a:r>
              <a:rPr lang="en-US" sz="3000" b="1" dirty="0">
                <a:latin typeface="Times New Roman" panose="02020603050405020304" pitchFamily="18" charset="0"/>
                <a:cs typeface="Times New Roman" panose="02020603050405020304" pitchFamily="18" charset="0"/>
              </a:rPr>
              <a:t>?</a:t>
            </a:r>
            <a:endParaRPr lang="vi-VN" sz="30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22684F9-F211-4BBE-8B64-DADA75442ABB}"/>
              </a:ext>
            </a:extLst>
          </p:cNvPr>
          <p:cNvSpPr txBox="1"/>
          <p:nvPr/>
        </p:nvSpPr>
        <p:spPr>
          <a:xfrm>
            <a:off x="335321" y="1114978"/>
            <a:ext cx="8473357" cy="1754326"/>
          </a:xfrm>
          <a:prstGeom prst="rect">
            <a:avLst/>
          </a:prstGeom>
          <a:noFill/>
        </p:spPr>
        <p:txBody>
          <a:bodyPr wrap="square" rtlCol="0">
            <a:spAutoFit/>
          </a:bodyPr>
          <a:lstStyle/>
          <a:p>
            <a:r>
              <a:rPr lang="vi-VN" sz="3600"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San hô dưới đáy biển được so sánh với </a:t>
            </a:r>
            <a:r>
              <a:rPr lang="en-US" sz="3600"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3600"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bức</a:t>
            </a:r>
            <a:r>
              <a:rPr lang="en-US" sz="3600"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tranh</a:t>
            </a:r>
            <a:r>
              <a:rPr lang="en-US" sz="3600"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khổng</a:t>
            </a:r>
            <a:r>
              <a:rPr lang="en-US" sz="3600"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lồ</a:t>
            </a:r>
            <a:r>
              <a:rPr lang="en-US" sz="3600"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đẹp</a:t>
            </a:r>
            <a:r>
              <a:rPr lang="en-US" sz="3600"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như</a:t>
            </a:r>
            <a:r>
              <a:rPr lang="en-US" sz="3600"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3600"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tòa</a:t>
            </a:r>
            <a:r>
              <a:rPr lang="en-US" sz="3600"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lâu</a:t>
            </a:r>
            <a:r>
              <a:rPr lang="en-US" sz="3600"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đài</a:t>
            </a:r>
            <a:r>
              <a:rPr lang="en-US" sz="3600"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3600"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truyện</a:t>
            </a:r>
            <a:r>
              <a:rPr lang="en-US" sz="3600"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cổ</a:t>
            </a:r>
            <a:r>
              <a:rPr lang="en-US" sz="3600" dirty="0">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a:solidFill>
                  <a:srgbClr val="0B04A0"/>
                </a:solidFill>
                <a:latin typeface="Times New Roman" panose="02020603050405020304" pitchFamily="18" charset="0"/>
                <a:cs typeface="Times New Roman" panose="02020603050405020304" pitchFamily="18" charset="0"/>
                <a:sym typeface="Wingdings" panose="05000000000000000000" pitchFamily="2" charset="2"/>
              </a:rPr>
              <a:t>tích</a:t>
            </a:r>
            <a:endParaRPr lang="vi-VN" sz="3600" dirty="0">
              <a:solidFill>
                <a:srgbClr val="0B04A0"/>
              </a:solidFill>
              <a:latin typeface="Times New Roman" panose="02020603050405020304" pitchFamily="18" charset="0"/>
              <a:cs typeface="Times New Roman" panose="02020603050405020304" pitchFamily="18" charset="0"/>
            </a:endParaRPr>
          </a:p>
        </p:txBody>
      </p:sp>
      <p:pic>
        <p:nvPicPr>
          <p:cNvPr id="3074" name="Picture 2" descr="Sử dụng khuẩn Probiotic giúp bảo vệ rạn san hô khỏi bị tẩy trắ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720" y="2940050"/>
            <a:ext cx="7749187" cy="3749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7915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5EA6AC-EA7E-4822-8019-72F7AA231866}"/>
              </a:ext>
            </a:extLst>
          </p:cNvPr>
          <p:cNvSpPr txBox="1"/>
          <p:nvPr/>
        </p:nvSpPr>
        <p:spPr>
          <a:xfrm>
            <a:off x="393900" y="256529"/>
            <a:ext cx="8639264" cy="1363900"/>
          </a:xfrm>
          <a:prstGeom prst="rect">
            <a:avLst/>
          </a:prstGeom>
          <a:noFill/>
        </p:spPr>
        <p:txBody>
          <a:bodyPr wrap="square" rtlCol="0">
            <a:spAutoFit/>
          </a:bodyPr>
          <a:lstStyle/>
          <a:p>
            <a:pPr>
              <a:lnSpc>
                <a:spcPct val="120000"/>
              </a:lnSpc>
            </a:pPr>
            <a:r>
              <a:rPr lang="en-US" sz="3000" b="1" dirty="0">
                <a:solidFill>
                  <a:srgbClr val="FF0000"/>
                </a:solidFill>
                <a:latin typeface="Times New Roman" panose="02020603050405020304" pitchFamily="18" charset="0"/>
                <a:cs typeface="Times New Roman" panose="02020603050405020304" pitchFamily="18" charset="0"/>
              </a:rPr>
              <a:t>4</a:t>
            </a:r>
            <a:r>
              <a:rPr lang="vi-VN" sz="3000" b="1" dirty="0">
                <a:solidFill>
                  <a:srgbClr val="FF0000"/>
                </a:solidFill>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Sau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thêm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biển</a:t>
            </a:r>
            <a:r>
              <a:rPr lang="en-US" sz="3600" b="1" dirty="0">
                <a:latin typeface="Times New Roman" panose="02020603050405020304" pitchFamily="18" charset="0"/>
                <a:cs typeface="Times New Roman" panose="02020603050405020304" pitchFamily="18" charset="0"/>
              </a:rPr>
              <a:t> ở </a:t>
            </a:r>
            <a:r>
              <a:rPr lang="en-US" sz="3600" b="1" dirty="0" err="1">
                <a:latin typeface="Times New Roman" panose="02020603050405020304" pitchFamily="18" charset="0"/>
                <a:cs typeface="Times New Roman" panose="02020603050405020304" pitchFamily="18" charset="0"/>
              </a:rPr>
              <a:t>Trường</a:t>
            </a:r>
            <a:r>
              <a:rPr lang="en-US" sz="3600" b="1" dirty="0">
                <a:latin typeface="Times New Roman" panose="02020603050405020304" pitchFamily="18" charset="0"/>
                <a:cs typeface="Times New Roman" panose="02020603050405020304" pitchFamily="18" charset="0"/>
              </a:rPr>
              <a:t> Sa? </a:t>
            </a:r>
            <a:endParaRPr lang="vi-VN" sz="3600" b="1" dirty="0">
              <a:latin typeface="Times New Roman" panose="02020603050405020304" pitchFamily="18" charset="0"/>
              <a:cs typeface="Times New Roman" panose="02020603050405020304" pitchFamily="18" charset="0"/>
            </a:endParaRPr>
          </a:p>
        </p:txBody>
      </p:sp>
      <p:sp>
        <p:nvSpPr>
          <p:cNvPr id="8" name="文本框 37">
            <a:extLst>
              <a:ext uri="{FF2B5EF4-FFF2-40B4-BE49-F238E27FC236}">
                <a16:creationId xmlns:a16="http://schemas.microsoft.com/office/drawing/2014/main" id="{DEA425B1-87F7-4BF4-8B10-258AA6A11195}"/>
              </a:ext>
            </a:extLst>
          </p:cNvPr>
          <p:cNvSpPr txBox="1"/>
          <p:nvPr/>
        </p:nvSpPr>
        <p:spPr>
          <a:xfrm>
            <a:off x="658907" y="1527007"/>
            <a:ext cx="7960658" cy="564257"/>
          </a:xfrm>
          <a:prstGeom prst="rect">
            <a:avLst/>
          </a:prstGeom>
          <a:solidFill>
            <a:srgbClr val="FFF2CD"/>
          </a:solidFill>
          <a:ln>
            <a:solidFill>
              <a:srgbClr val="00B050"/>
            </a:solidFill>
          </a:ln>
        </p:spPr>
        <p:txBody>
          <a:bodyPr wrap="square" rtlCol="0">
            <a:spAutoFit/>
          </a:bodyPr>
          <a:lstStyle/>
          <a:p>
            <a:pPr>
              <a:lnSpc>
                <a:spcPct val="120000"/>
              </a:lnSpc>
              <a:defRPr/>
            </a:pPr>
            <a:r>
              <a:rPr lang="en-US" altLang="zh-CN" sz="2800" b="1" dirty="0">
                <a:solidFill>
                  <a:srgbClr val="00206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2800" b="1" dirty="0">
                <a:solidFill>
                  <a:srgbClr val="002060"/>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Vẻ</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đẹp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loài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a:t>
            </a:r>
            <a:r>
              <a:rPr lang="en-US" sz="2800" b="1" dirty="0" smtClean="0">
                <a:latin typeface="Times New Roman" pitchFamily="18" charset="0"/>
                <a:cs typeface="Times New Roman" pitchFamily="18" charset="0"/>
              </a:rPr>
              <a:t> ở </a:t>
            </a:r>
            <a:r>
              <a:rPr lang="en-US" sz="2800" b="1" dirty="0" err="1" smtClean="0">
                <a:latin typeface="Times New Roman" pitchFamily="18" charset="0"/>
                <a:cs typeface="Times New Roman" pitchFamily="18" charset="0"/>
              </a:rPr>
              <a:t>Trường</a:t>
            </a:r>
            <a:r>
              <a:rPr lang="en-US" sz="2800" b="1" dirty="0" smtClean="0">
                <a:latin typeface="Times New Roman" pitchFamily="18" charset="0"/>
                <a:cs typeface="Times New Roman" pitchFamily="18" charset="0"/>
              </a:rPr>
              <a:t> Sa</a:t>
            </a:r>
            <a:endParaRPr lang="zh-CN" altLang="en-US" sz="2800" b="1" dirty="0">
              <a:latin typeface="Times New Roman" panose="02020603050405020304" pitchFamily="18" charset="0"/>
              <a:ea typeface="思源黑体 CN Light" panose="020B0300000000000000" charset="-122"/>
              <a:cs typeface="Times New Roman" panose="02020603050405020304" pitchFamily="18" charset="0"/>
              <a:sym typeface="+mn-ea"/>
            </a:endParaRPr>
          </a:p>
        </p:txBody>
      </p:sp>
      <p:sp>
        <p:nvSpPr>
          <p:cNvPr id="9" name="文本框 37">
            <a:extLst>
              <a:ext uri="{FF2B5EF4-FFF2-40B4-BE49-F238E27FC236}">
                <a16:creationId xmlns:a16="http://schemas.microsoft.com/office/drawing/2014/main" id="{3371E955-7AC9-4323-933E-DF95A16C7A87}"/>
              </a:ext>
            </a:extLst>
          </p:cNvPr>
          <p:cNvSpPr txBox="1"/>
          <p:nvPr/>
        </p:nvSpPr>
        <p:spPr>
          <a:xfrm>
            <a:off x="3529991" y="643013"/>
            <a:ext cx="2367082" cy="590931"/>
          </a:xfrm>
          <a:prstGeom prst="rect">
            <a:avLst/>
          </a:prstGeom>
          <a:solidFill>
            <a:schemeClr val="bg1"/>
          </a:solidFill>
        </p:spPr>
        <p:txBody>
          <a:bodyPr wrap="square" rtlCol="0">
            <a:spAutoFit/>
          </a:bodyPr>
          <a:lstStyle/>
          <a:p>
            <a:pPr>
              <a:lnSpc>
                <a:spcPct val="120000"/>
              </a:lnSpc>
              <a:defRPr/>
            </a:pPr>
            <a:r>
              <a:rPr lang="en-US" altLang="zh-CN" sz="2700" b="1" dirty="0">
                <a:solidFill>
                  <a:srgbClr val="00206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altLang="zh-CN" sz="2700" b="1"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NỘI DUNG   </a:t>
            </a:r>
            <a:endParaRPr lang="zh-CN" altLang="en-US" sz="2700" b="1"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endParaRPr>
          </a:p>
        </p:txBody>
      </p:sp>
      <p:sp>
        <p:nvSpPr>
          <p:cNvPr id="11" name="TextBox 10">
            <a:extLst>
              <a:ext uri="{FF2B5EF4-FFF2-40B4-BE49-F238E27FC236}">
                <a16:creationId xmlns:a16="http://schemas.microsoft.com/office/drawing/2014/main" id="{34BB18A5-0234-42A3-AF6D-14B0F55F0A22}"/>
              </a:ext>
            </a:extLst>
          </p:cNvPr>
          <p:cNvSpPr txBox="1"/>
          <p:nvPr/>
        </p:nvSpPr>
        <p:spPr>
          <a:xfrm>
            <a:off x="928911" y="3293539"/>
            <a:ext cx="1962223" cy="701859"/>
          </a:xfrm>
          <a:prstGeom prst="rect">
            <a:avLst/>
          </a:prstGeom>
          <a:noFill/>
        </p:spPr>
        <p:txBody>
          <a:bodyPr wrap="square" rtlCol="0">
            <a:spAutoFit/>
          </a:bodyPr>
          <a:lstStyle/>
          <a:p>
            <a:pPr>
              <a:lnSpc>
                <a:spcPct val="150000"/>
              </a:lnSpc>
            </a:pPr>
            <a:r>
              <a:rPr lang="en-US" sz="3000" b="1" dirty="0" err="1">
                <a:solidFill>
                  <a:srgbClr val="FF0000"/>
                </a:solidFill>
                <a:latin typeface="Times New Roman" panose="02020603050405020304" pitchFamily="18" charset="0"/>
                <a:cs typeface="Times New Roman" panose="02020603050405020304" pitchFamily="18" charset="0"/>
              </a:rPr>
              <a:t>Cách</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đọc</a:t>
            </a:r>
            <a:r>
              <a:rPr lang="en-US" sz="3000" b="1" dirty="0">
                <a:solidFill>
                  <a:srgbClr val="FF0000"/>
                </a:solidFill>
                <a:latin typeface="Times New Roman" panose="02020603050405020304" pitchFamily="18" charset="0"/>
                <a:cs typeface="Times New Roman" panose="02020603050405020304" pitchFamily="18" charset="0"/>
              </a:rPr>
              <a:t>:</a:t>
            </a:r>
            <a:endParaRPr lang="vi-VN" sz="30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3071E14-94DD-42D5-AEB1-1A662E58E7E2}"/>
              </a:ext>
            </a:extLst>
          </p:cNvPr>
          <p:cNvSpPr txBox="1"/>
          <p:nvPr/>
        </p:nvSpPr>
        <p:spPr>
          <a:xfrm>
            <a:off x="1744523" y="4896155"/>
            <a:ext cx="4841054" cy="461665"/>
          </a:xfrm>
          <a:prstGeom prst="rect">
            <a:avLst/>
          </a:prstGeom>
          <a:noFill/>
        </p:spPr>
        <p:txBody>
          <a:bodyPr wrap="square" rtlCol="0">
            <a:spAutoFit/>
          </a:bodyPr>
          <a:lstStyle/>
          <a:p>
            <a:pPr defTabSz="914333"/>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to,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1655B937-BA70-4A3D-BEEC-49B74CA4022C}"/>
              </a:ext>
            </a:extLst>
          </p:cNvPr>
          <p:cNvSpPr txBox="1"/>
          <p:nvPr/>
        </p:nvSpPr>
        <p:spPr>
          <a:xfrm>
            <a:off x="1684934" y="4130860"/>
            <a:ext cx="4900643" cy="646331"/>
          </a:xfrm>
          <a:prstGeom prst="rect">
            <a:avLst/>
          </a:prstGeom>
          <a:noFill/>
        </p:spPr>
        <p:txBody>
          <a:bodyPr wrap="square" rtlCol="0">
            <a:spAutoFit/>
          </a:bodyPr>
          <a:lstStyle/>
          <a:p>
            <a:pPr defTabSz="914333">
              <a:lnSpc>
                <a:spcPct val="150000"/>
              </a:lnSpc>
            </a:pP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ngữ</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D04F3CDE-E449-4CB4-9CDB-BD95234E5981}"/>
              </a:ext>
            </a:extLst>
          </p:cNvPr>
          <p:cNvSpPr txBox="1"/>
          <p:nvPr/>
        </p:nvSpPr>
        <p:spPr>
          <a:xfrm>
            <a:off x="1744523" y="5476784"/>
            <a:ext cx="4841054" cy="461665"/>
          </a:xfrm>
          <a:prstGeom prst="rect">
            <a:avLst/>
          </a:prstGeom>
          <a:noFill/>
        </p:spPr>
        <p:txBody>
          <a:bodyPr wrap="square" rtlCol="0">
            <a:spAutoFit/>
          </a:bodyPr>
          <a:lstStyle/>
          <a:p>
            <a:pPr defTabSz="914333"/>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Giọng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vẻ</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32625568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1"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278643" y="1017008"/>
            <a:ext cx="8586714" cy="5682902"/>
          </a:xfrm>
          <a:prstGeom prst="rect">
            <a:avLst/>
          </a:prstGeom>
          <a:noFill/>
        </p:spPr>
        <p:txBody>
          <a:bodyPr wrap="square" rtlCol="0">
            <a:spAutoFit/>
          </a:bodyPr>
          <a:lstStyle/>
          <a:p>
            <a:pPr>
              <a:lnSpc>
                <a:spcPct val="11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Nhắc đến Trường Sa, ngoài các đảo, người ta nhắc đến biển. Mà biển thì có muôn vàn điều kì thú. Thám hiểm đáy biển ở Trường Sa của nước ta sẽ thấy bao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iều thú vị.</a:t>
            </a:r>
          </a:p>
          <a:p>
            <a:pPr>
              <a:lnSpc>
                <a:spcPct val="110000"/>
              </a:lnSpc>
            </a:pPr>
            <a:r>
              <a:rPr lang="en-US" sz="2800" dirty="0">
                <a:latin typeface="Times New Roman" panose="02020603050405020304" pitchFamily="18" charset="0"/>
                <a:cs typeface="Times New Roman" panose="02020603050405020304" pitchFamily="18" charset="0"/>
              </a:rPr>
              <a:t>    </a:t>
            </a:r>
            <a:r>
              <a:rPr lang="vi-VN" sz="2800" dirty="0">
                <a:solidFill>
                  <a:srgbClr val="0B04A0"/>
                </a:solidFill>
                <a:latin typeface="Times New Roman" panose="02020603050405020304" pitchFamily="18" charset="0"/>
                <a:cs typeface="Times New Roman" panose="02020603050405020304" pitchFamily="18" charset="0"/>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a:lnSpc>
                <a:spcPct val="110000"/>
              </a:lnSpc>
            </a:pPr>
            <a:r>
              <a:rPr lang="en-US" sz="2800" dirty="0">
                <a:latin typeface="Times New Roman" panose="02020603050405020304" pitchFamily="18" charset="0"/>
                <a:cs typeface="Times New Roman" panose="02020603050405020304" pitchFamily="18" charset="0"/>
              </a:rPr>
              <a:t>     </a:t>
            </a:r>
            <a:r>
              <a:rPr lang="vi-VN" sz="2800" dirty="0">
                <a:solidFill>
                  <a:srgbClr val="95440D"/>
                </a:solidFill>
                <a:latin typeface="Times New Roman" panose="02020603050405020304" pitchFamily="18" charset="0"/>
                <a:cs typeface="Times New Roman" panose="02020603050405020304" pitchFamily="18" charset="0"/>
              </a:rPr>
              <a:t>Trường Sa là vùng biển thân yêu của Tổ quốc, có cảnh đẹp kì thú và hàng nghìn loài vật sống dưới biển.</a:t>
            </a:r>
            <a:r>
              <a:rPr lang="en-US" sz="2800" dirty="0">
                <a:solidFill>
                  <a:srgbClr val="95440D"/>
                </a:solidFill>
                <a:latin typeface="Times New Roman" panose="02020603050405020304" pitchFamily="18" charset="0"/>
                <a:cs typeface="Times New Roman" panose="02020603050405020304" pitchFamily="18" charset="0"/>
              </a:rPr>
              <a:t> </a:t>
            </a:r>
          </a:p>
          <a:p>
            <a:pPr>
              <a:lnSpc>
                <a:spcPct val="110000"/>
              </a:lnSpc>
            </a:pP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1534443" y="363880"/>
            <a:ext cx="6722051" cy="523220"/>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KHÁM PHÁ ĐÁY BIỂN Ở TRƯỜNG SA</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E1FDF42-57B9-4947-A714-C41BC5E46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37" y="1129146"/>
            <a:ext cx="370561" cy="350171"/>
          </a:xfrm>
          <a:prstGeom prst="rect">
            <a:avLst/>
          </a:prstGeom>
        </p:spPr>
      </p:pic>
      <p:pic>
        <p:nvPicPr>
          <p:cNvPr id="8" name="Picture 7">
            <a:extLst>
              <a:ext uri="{FF2B5EF4-FFF2-40B4-BE49-F238E27FC236}">
                <a16:creationId xmlns:a16="http://schemas.microsoft.com/office/drawing/2014/main" id="{BD5994CD-FF0C-4829-A616-73913C211358}"/>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8643" y="2532710"/>
            <a:ext cx="393909" cy="353936"/>
          </a:xfrm>
          <a:prstGeom prst="rect">
            <a:avLst/>
          </a:prstGeom>
        </p:spPr>
      </p:pic>
      <p:pic>
        <p:nvPicPr>
          <p:cNvPr id="9" name="Picture 8">
            <a:extLst>
              <a:ext uri="{FF2B5EF4-FFF2-40B4-BE49-F238E27FC236}">
                <a16:creationId xmlns:a16="http://schemas.microsoft.com/office/drawing/2014/main" id="{674DD4EC-CFA7-4FC2-A0EE-4768F2D5E7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878" y="5375286"/>
            <a:ext cx="367015" cy="367015"/>
          </a:xfrm>
          <a:prstGeom prst="rect">
            <a:avLst/>
          </a:prstGeom>
        </p:spPr>
      </p:pic>
    </p:spTree>
    <p:custDataLst>
      <p:tags r:id="rId1"/>
    </p:custDataLst>
    <p:extLst>
      <p:ext uri="{BB962C8B-B14F-4D97-AF65-F5344CB8AC3E}">
        <p14:creationId xmlns:p14="http://schemas.microsoft.com/office/powerpoint/2010/main" val="815924877"/>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741786" y="1085376"/>
            <a:ext cx="7095931" cy="4686167"/>
          </a:xfrm>
          <a:prstGeom prst="rect">
            <a:avLst/>
          </a:prstGeom>
        </p:spPr>
      </p:pic>
      <p:pic>
        <p:nvPicPr>
          <p:cNvPr id="18" name="图片 17" descr="69a8f3e94da59fb9c00491d0266be90c"/>
          <p:cNvPicPr>
            <a:picLocks noChangeAspect="1"/>
          </p:cNvPicPr>
          <p:nvPr/>
        </p:nvPicPr>
        <p:blipFill>
          <a:blip r:embed="rId4"/>
          <a:stretch>
            <a:fillRect/>
          </a:stretch>
        </p:blipFill>
        <p:spPr>
          <a:xfrm>
            <a:off x="167642" y="1085374"/>
            <a:ext cx="2302669" cy="1668780"/>
          </a:xfrm>
          <a:prstGeom prst="rect">
            <a:avLst/>
          </a:prstGeom>
        </p:spPr>
      </p:pic>
      <p:sp>
        <p:nvSpPr>
          <p:cNvPr id="7" name="Rectangle 6"/>
          <p:cNvSpPr/>
          <p:nvPr/>
        </p:nvSpPr>
        <p:spPr>
          <a:xfrm>
            <a:off x="1414467" y="3428457"/>
            <a:ext cx="5750567" cy="942952"/>
          </a:xfrm>
          <a:prstGeom prst="rect">
            <a:avLst/>
          </a:prstGeom>
          <a:noFill/>
          <a:ln>
            <a:noFill/>
          </a:ln>
          <a:effectLst/>
        </p:spPr>
        <p:txBody>
          <a:bodyPr lIns="68562" tIns="34283" rIns="68562" bIns="34283" rtlCol="0" anchor="ctr"/>
          <a:lstStyle/>
          <a:p>
            <a:pPr algn="ctr" defTabSz="685598">
              <a:defRPr/>
            </a:pPr>
            <a:r>
              <a:rPr lang="en-US" sz="5400" b="1" dirty="0" err="1">
                <a:solidFill>
                  <a:prstClr val="white"/>
                </a:solidFill>
                <a:latin typeface="Times New Roman" panose="02020603050405020304" pitchFamily="18" charset="0"/>
              </a:rPr>
              <a:t>Luyện</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tập</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theo</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văn</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bản</a:t>
            </a:r>
            <a:r>
              <a:rPr lang="en-US" sz="5400" b="1" dirty="0">
                <a:solidFill>
                  <a:prstClr val="white"/>
                </a:solidFill>
                <a:latin typeface="Times New Roman" panose="02020603050405020304" pitchFamily="18" charset="0"/>
              </a:rPr>
              <a:t> </a:t>
            </a:r>
            <a:r>
              <a:rPr lang="en-US" sz="5400" b="1" dirty="0" err="1">
                <a:solidFill>
                  <a:prstClr val="white"/>
                </a:solidFill>
                <a:latin typeface="Times New Roman" panose="02020603050405020304" pitchFamily="18" charset="0"/>
              </a:rPr>
              <a:t>đọc</a:t>
            </a:r>
            <a:endParaRPr lang="en-US" sz="5400" b="1"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349623365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303B30-AACD-4ED0-859A-BAFB84E2044D}"/>
              </a:ext>
            </a:extLst>
          </p:cNvPr>
          <p:cNvPicPr>
            <a:picLocks noChangeAspect="1"/>
          </p:cNvPicPr>
          <p:nvPr/>
        </p:nvPicPr>
        <p:blipFill>
          <a:blip r:embed="rId3"/>
          <a:stretch>
            <a:fillRect/>
          </a:stretch>
        </p:blipFill>
        <p:spPr>
          <a:xfrm>
            <a:off x="6524620" y="1134848"/>
            <a:ext cx="2586264" cy="2221365"/>
          </a:xfrm>
          <a:prstGeom prst="rect">
            <a:avLst/>
          </a:prstGeom>
          <a:effectLst>
            <a:outerShdw blurRad="25400" dist="25400" algn="l" rotWithShape="0">
              <a:prstClr val="black">
                <a:alpha val="40000"/>
              </a:prstClr>
            </a:outerShdw>
          </a:effectLst>
        </p:spPr>
      </p:pic>
      <p:pic>
        <p:nvPicPr>
          <p:cNvPr id="26" name="Picture 25">
            <a:extLst>
              <a:ext uri="{FF2B5EF4-FFF2-40B4-BE49-F238E27FC236}">
                <a16:creationId xmlns:a16="http://schemas.microsoft.com/office/drawing/2014/main" id="{0341C927-5D80-4588-AC0F-2EB2A445F685}"/>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05677" y="2460813"/>
            <a:ext cx="8832610" cy="4397188"/>
          </a:xfrm>
          <a:prstGeom prst="rect">
            <a:avLst/>
          </a:prstGeom>
          <a:ln>
            <a:noFill/>
          </a:ln>
          <a:effectLst>
            <a:softEdge rad="112500"/>
          </a:effectLst>
        </p:spPr>
      </p:pic>
      <p:sp>
        <p:nvSpPr>
          <p:cNvPr id="27" name="TextBox 26">
            <a:extLst>
              <a:ext uri="{FF2B5EF4-FFF2-40B4-BE49-F238E27FC236}">
                <a16:creationId xmlns:a16="http://schemas.microsoft.com/office/drawing/2014/main" id="{5BF60F04-36B4-45A2-B1D1-F13D064BD417}"/>
              </a:ext>
            </a:extLst>
          </p:cNvPr>
          <p:cNvSpPr txBox="1"/>
          <p:nvPr/>
        </p:nvSpPr>
        <p:spPr>
          <a:xfrm>
            <a:off x="1391672" y="300324"/>
            <a:ext cx="7154436" cy="834524"/>
          </a:xfrm>
          <a:prstGeom prst="rect">
            <a:avLst/>
          </a:prstGeom>
          <a:noFill/>
        </p:spPr>
        <p:txBody>
          <a:bodyPr wrap="square" rtlCol="0">
            <a:spAutoFit/>
          </a:bodyPr>
          <a:lstStyle/>
          <a:p>
            <a:pPr>
              <a:lnSpc>
                <a:spcPct val="150000"/>
              </a:lnSpc>
            </a:pPr>
            <a:r>
              <a:rPr lang="vi-VN" sz="3600" dirty="0">
                <a:latin typeface="+mj-lt"/>
              </a:rPr>
              <a:t>Nói những điều em biết về biển.</a:t>
            </a:r>
            <a:endParaRPr lang="en-US" sz="3600" dirty="0">
              <a:latin typeface="+mj-lt"/>
            </a:endParaRPr>
          </a:p>
        </p:txBody>
      </p:sp>
      <p:pic>
        <p:nvPicPr>
          <p:cNvPr id="28" name="Picture 27">
            <a:extLst>
              <a:ext uri="{FF2B5EF4-FFF2-40B4-BE49-F238E27FC236}">
                <a16:creationId xmlns:a16="http://schemas.microsoft.com/office/drawing/2014/main" id="{694660AC-3FC6-4716-A48A-E33D598CC2EA}"/>
              </a:ext>
            </a:extLst>
          </p:cNvPr>
          <p:cNvPicPr>
            <a:picLocks noChangeAspect="1"/>
          </p:cNvPicPr>
          <p:nvPr/>
        </p:nvPicPr>
        <p:blipFill>
          <a:blip r:embed="rId6">
            <a:clrChange>
              <a:clrFrom>
                <a:srgbClr val="FFFEFE"/>
              </a:clrFrom>
              <a:clrTo>
                <a:srgbClr val="FFFEFE">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355845" y="645897"/>
            <a:ext cx="927752" cy="488951"/>
          </a:xfrm>
          <a:prstGeom prst="rect">
            <a:avLst/>
          </a:prstGeom>
        </p:spPr>
      </p:pic>
    </p:spTree>
    <p:extLst>
      <p:ext uri="{BB962C8B-B14F-4D97-AF65-F5344CB8AC3E}">
        <p14:creationId xmlns:p14="http://schemas.microsoft.com/office/powerpoint/2010/main" val="1447893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San Hô Hình ảnh | Định dạng hình ảnh PNG 400216462| vn.lovepik.com">
            <a:extLst>
              <a:ext uri="{FF2B5EF4-FFF2-40B4-BE49-F238E27FC236}">
                <a16:creationId xmlns:a16="http://schemas.microsoft.com/office/drawing/2014/main" id="{2F02912B-17E6-4C5D-8B3E-D7529B290A1B}"/>
              </a:ext>
            </a:extLst>
          </p:cNvPr>
          <p:cNvPicPr>
            <a:picLocks noChangeAspect="1" noChangeArrowheads="1"/>
          </p:cNvPicPr>
          <p:nvPr/>
        </p:nvPicPr>
        <p:blipFill>
          <a:blip r:embed="rId4">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359582" y="4417297"/>
            <a:ext cx="8424836" cy="2314581"/>
          </a:xfrm>
          <a:prstGeom prst="roundRect">
            <a:avLst>
              <a:gd name="adj" fmla="val 31638"/>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49AD6B8-939A-4DB1-92C9-B7BC88E1ACEA}"/>
              </a:ext>
            </a:extLst>
          </p:cNvPr>
          <p:cNvPicPr>
            <a:picLocks noChangeAspect="1"/>
          </p:cNvPicPr>
          <p:nvPr/>
        </p:nvPicPr>
        <p:blipFill>
          <a:blip r:embed="rId5">
            <a:clrChange>
              <a:clrFrom>
                <a:srgbClr val="FEFFFE"/>
              </a:clrFrom>
              <a:clrTo>
                <a:srgbClr val="FEFFFE">
                  <a:alpha val="0"/>
                </a:srgbClr>
              </a:clrTo>
            </a:clrChange>
            <a:extLst>
              <a:ext uri="{BEBA8EAE-BF5A-486C-A8C5-ECC9F3942E4B}">
                <a14:imgProps xmlns:a14="http://schemas.microsoft.com/office/drawing/2010/main">
                  <a14:imgLayer r:embed="rId6">
                    <a14:imgEffect>
                      <a14:sharpenSoften amount="33000"/>
                    </a14:imgEffect>
                    <a14:imgEffect>
                      <a14:brightnessContrast contrast="1000"/>
                    </a14:imgEffect>
                  </a14:imgLayer>
                </a14:imgProps>
              </a:ext>
            </a:extLst>
          </a:blip>
          <a:stretch>
            <a:fillRect/>
          </a:stretch>
        </p:blipFill>
        <p:spPr>
          <a:xfrm>
            <a:off x="161364" y="522509"/>
            <a:ext cx="557701" cy="749759"/>
          </a:xfrm>
          <a:prstGeom prst="rect">
            <a:avLst/>
          </a:prstGeom>
        </p:spPr>
      </p:pic>
      <p:sp>
        <p:nvSpPr>
          <p:cNvPr id="16" name="TextBox 15">
            <a:extLst>
              <a:ext uri="{FF2B5EF4-FFF2-40B4-BE49-F238E27FC236}">
                <a16:creationId xmlns:a16="http://schemas.microsoft.com/office/drawing/2014/main" id="{352FBFD4-15DB-49E9-A7C6-FC744F56D9F1}"/>
              </a:ext>
            </a:extLst>
          </p:cNvPr>
          <p:cNvSpPr txBox="1"/>
          <p:nvPr/>
        </p:nvSpPr>
        <p:spPr>
          <a:xfrm>
            <a:off x="719066" y="535069"/>
            <a:ext cx="8167980" cy="523220"/>
          </a:xfrm>
          <a:prstGeom prst="rect">
            <a:avLst/>
          </a:prstGeom>
          <a:noFill/>
        </p:spPr>
        <p:txBody>
          <a:bodyPr wrap="square" rtlCol="0">
            <a:spAutoFit/>
          </a:bodyPr>
          <a:lstStyle/>
          <a:p>
            <a:r>
              <a:rPr lang="vi-VN" sz="2800" b="1" dirty="0">
                <a:solidFill>
                  <a:srgbClr val="FF0000"/>
                </a:solidFill>
                <a:latin typeface="+mj-lt"/>
              </a:rPr>
              <a:t>1.</a:t>
            </a:r>
            <a:r>
              <a:rPr lang="vi-VN" sz="2800" b="1" dirty="0">
                <a:solidFill>
                  <a:schemeClr val="accent6">
                    <a:lumMod val="75000"/>
                  </a:schemeClr>
                </a:solidFill>
                <a:latin typeface="+mj-lt"/>
              </a:rPr>
              <a:t> </a:t>
            </a:r>
            <a:r>
              <a:rPr lang="vi-VN" sz="2800" b="1" dirty="0">
                <a:latin typeface="+mj-lt"/>
              </a:rPr>
              <a:t>Tìm những từ chỉ đặc điểm trong các từ dưới đây.</a:t>
            </a:r>
          </a:p>
        </p:txBody>
      </p:sp>
      <p:sp>
        <p:nvSpPr>
          <p:cNvPr id="2" name="Rectangle: Rounded Corners 1">
            <a:extLst>
              <a:ext uri="{FF2B5EF4-FFF2-40B4-BE49-F238E27FC236}">
                <a16:creationId xmlns:a16="http://schemas.microsoft.com/office/drawing/2014/main" id="{3E5787CA-C1DB-4B04-8412-C44E515A5951}"/>
              </a:ext>
            </a:extLst>
          </p:cNvPr>
          <p:cNvSpPr/>
          <p:nvPr/>
        </p:nvSpPr>
        <p:spPr>
          <a:xfrm>
            <a:off x="348549" y="1505026"/>
            <a:ext cx="904492" cy="523220"/>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đảo</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EA3069A3-169F-4493-A42E-2C883AD4FCE5}"/>
              </a:ext>
            </a:extLst>
          </p:cNvPr>
          <p:cNvSpPr/>
          <p:nvPr/>
        </p:nvSpPr>
        <p:spPr>
          <a:xfrm>
            <a:off x="1523810" y="1509685"/>
            <a:ext cx="904492" cy="531336"/>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biển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3B7468B8-49E9-47B5-9B56-D9F44EA76F0B}"/>
              </a:ext>
            </a:extLst>
          </p:cNvPr>
          <p:cNvSpPr/>
          <p:nvPr/>
        </p:nvSpPr>
        <p:spPr>
          <a:xfrm>
            <a:off x="2713239" y="1509685"/>
            <a:ext cx="1262432" cy="523220"/>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rực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rỡ</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9D76BFCF-554A-4F6A-A43E-7042FA27CD7C}"/>
              </a:ext>
            </a:extLst>
          </p:cNvPr>
          <p:cNvSpPr/>
          <p:nvPr/>
        </p:nvSpPr>
        <p:spPr>
          <a:xfrm>
            <a:off x="4207264" y="1502681"/>
            <a:ext cx="1595571" cy="523220"/>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khổng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lồ</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D31C399D-349E-4111-B296-A13591FA8C73}"/>
              </a:ext>
            </a:extLst>
          </p:cNvPr>
          <p:cNvSpPr/>
          <p:nvPr/>
        </p:nvSpPr>
        <p:spPr>
          <a:xfrm>
            <a:off x="6094686" y="1488619"/>
            <a:ext cx="1331257" cy="523220"/>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san </a:t>
            </a:r>
            <a:r>
              <a:rPr lang="en-US" sz="2800" b="1" dirty="0" err="1">
                <a:solidFill>
                  <a:schemeClr val="tx1"/>
                </a:solidFill>
                <a:latin typeface="Times New Roman" panose="02020603050405020304" pitchFamily="18" charset="0"/>
                <a:cs typeface="Times New Roman" panose="02020603050405020304" pitchFamily="18" charset="0"/>
              </a:rPr>
              <a:t>hô</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86840C12-519A-437F-8626-A3F1379B3CFC}"/>
              </a:ext>
            </a:extLst>
          </p:cNvPr>
          <p:cNvSpPr/>
          <p:nvPr/>
        </p:nvSpPr>
        <p:spPr>
          <a:xfrm>
            <a:off x="7687425" y="1500659"/>
            <a:ext cx="904492" cy="523220"/>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đẹp</a:t>
            </a:r>
            <a:endParaRPr lang="en-US" sz="2800" b="1" dirty="0">
              <a:solidFill>
                <a:schemeClr val="tx1"/>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4C13DB65-4F05-4F83-B22E-77499F05D05A}"/>
              </a:ext>
            </a:extLst>
          </p:cNvPr>
          <p:cNvCxnSpPr/>
          <p:nvPr/>
        </p:nvCxnSpPr>
        <p:spPr>
          <a:xfrm>
            <a:off x="2903146" y="1917710"/>
            <a:ext cx="85572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EEEAB2-CD14-4EC3-B554-DFFFB1648B7A}"/>
              </a:ext>
            </a:extLst>
          </p:cNvPr>
          <p:cNvCxnSpPr/>
          <p:nvPr/>
        </p:nvCxnSpPr>
        <p:spPr>
          <a:xfrm>
            <a:off x="4404807" y="1917710"/>
            <a:ext cx="11389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6198033-4736-4922-8C5D-952C3ECD29F7}"/>
              </a:ext>
            </a:extLst>
          </p:cNvPr>
          <p:cNvCxnSpPr/>
          <p:nvPr/>
        </p:nvCxnSpPr>
        <p:spPr>
          <a:xfrm>
            <a:off x="7823888" y="1912491"/>
            <a:ext cx="53133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15748715"/>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San Hô Hình ảnh | Định dạng hình ảnh PNG 400216462| vn.lovepik.com">
            <a:extLst>
              <a:ext uri="{FF2B5EF4-FFF2-40B4-BE49-F238E27FC236}">
                <a16:creationId xmlns:a16="http://schemas.microsoft.com/office/drawing/2014/main" id="{2F02912B-17E6-4C5D-8B3E-D7529B290A1B}"/>
              </a:ext>
            </a:extLst>
          </p:cNvPr>
          <p:cNvPicPr>
            <a:picLocks noChangeAspect="1" noChangeArrowheads="1"/>
          </p:cNvPicPr>
          <p:nvPr/>
        </p:nvPicPr>
        <p:blipFill>
          <a:blip r:embed="rId4">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160833" y="4407714"/>
            <a:ext cx="8424836" cy="2314581"/>
          </a:xfrm>
          <a:prstGeom prst="roundRect">
            <a:avLst>
              <a:gd name="adj" fmla="val 31638"/>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49AD6B8-939A-4DB1-92C9-B7BC88E1ACEA}"/>
              </a:ext>
            </a:extLst>
          </p:cNvPr>
          <p:cNvPicPr>
            <a:picLocks noChangeAspect="1"/>
          </p:cNvPicPr>
          <p:nvPr/>
        </p:nvPicPr>
        <p:blipFill>
          <a:blip r:embed="rId5">
            <a:clrChange>
              <a:clrFrom>
                <a:srgbClr val="FEFFFE"/>
              </a:clrFrom>
              <a:clrTo>
                <a:srgbClr val="FEFFFE">
                  <a:alpha val="0"/>
                </a:srgbClr>
              </a:clrTo>
            </a:clrChange>
            <a:extLst>
              <a:ext uri="{BEBA8EAE-BF5A-486C-A8C5-ECC9F3942E4B}">
                <a14:imgProps xmlns:a14="http://schemas.microsoft.com/office/drawing/2010/main">
                  <a14:imgLayer r:embed="rId6">
                    <a14:imgEffect>
                      <a14:sharpenSoften amount="33000"/>
                    </a14:imgEffect>
                    <a14:imgEffect>
                      <a14:brightnessContrast contrast="1000"/>
                    </a14:imgEffect>
                  </a14:imgLayer>
                </a14:imgProps>
              </a:ext>
            </a:extLst>
          </a:blip>
          <a:stretch>
            <a:fillRect/>
          </a:stretch>
        </p:blipFill>
        <p:spPr>
          <a:xfrm>
            <a:off x="255493" y="445267"/>
            <a:ext cx="806824" cy="749759"/>
          </a:xfrm>
          <a:prstGeom prst="rect">
            <a:avLst/>
          </a:prstGeom>
        </p:spPr>
      </p:pic>
      <p:sp>
        <p:nvSpPr>
          <p:cNvPr id="16" name="TextBox 15">
            <a:extLst>
              <a:ext uri="{FF2B5EF4-FFF2-40B4-BE49-F238E27FC236}">
                <a16:creationId xmlns:a16="http://schemas.microsoft.com/office/drawing/2014/main" id="{352FBFD4-15DB-49E9-A7C6-FC744F56D9F1}"/>
              </a:ext>
            </a:extLst>
          </p:cNvPr>
          <p:cNvSpPr txBox="1"/>
          <p:nvPr/>
        </p:nvSpPr>
        <p:spPr>
          <a:xfrm>
            <a:off x="1216606" y="541381"/>
            <a:ext cx="6058253" cy="553998"/>
          </a:xfrm>
          <a:prstGeom prst="rect">
            <a:avLst/>
          </a:prstGeom>
          <a:noFill/>
        </p:spPr>
        <p:txBody>
          <a:bodyPr wrap="square"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2</a:t>
            </a:r>
            <a:r>
              <a:rPr lang="vi-VN" sz="3000" b="1" dirty="0">
                <a:solidFill>
                  <a:srgbClr val="FF0000"/>
                </a:solidFill>
                <a:latin typeface="Times New Roman" panose="02020603050405020304" pitchFamily="18" charset="0"/>
                <a:cs typeface="Times New Roman" panose="02020603050405020304" pitchFamily="18" charset="0"/>
              </a:rPr>
              <a:t>.</a:t>
            </a:r>
            <a:r>
              <a:rPr lang="vi-VN" sz="3000" b="1" dirty="0">
                <a:solidFill>
                  <a:schemeClr val="accent6">
                    <a:lumMod val="75000"/>
                  </a:schemeClr>
                </a:solidFill>
                <a:latin typeface="Times New Roman" panose="02020603050405020304" pitchFamily="18" charset="0"/>
                <a:cs typeface="Times New Roman" panose="02020603050405020304" pitchFamily="18" charset="0"/>
              </a:rPr>
              <a:t> </a:t>
            </a:r>
            <a:r>
              <a:rPr lang="vi-VN" sz="3000" b="1" dirty="0">
                <a:latin typeface="Times New Roman" panose="02020603050405020304" pitchFamily="18" charset="0"/>
                <a:cs typeface="Times New Roman" panose="02020603050405020304" pitchFamily="18" charset="0"/>
              </a:rPr>
              <a:t>Đặt một câu với từ vừa tìm được.</a:t>
            </a:r>
          </a:p>
        </p:txBody>
      </p:sp>
      <p:sp>
        <p:nvSpPr>
          <p:cNvPr id="5" name="TextBox 4">
            <a:extLst>
              <a:ext uri="{FF2B5EF4-FFF2-40B4-BE49-F238E27FC236}">
                <a16:creationId xmlns:a16="http://schemas.microsoft.com/office/drawing/2014/main" id="{6D98D2F9-EEAA-4EF7-BE91-71D8D9A11836}"/>
              </a:ext>
            </a:extLst>
          </p:cNvPr>
          <p:cNvSpPr txBox="1"/>
          <p:nvPr/>
        </p:nvSpPr>
        <p:spPr>
          <a:xfrm>
            <a:off x="440214" y="1353945"/>
            <a:ext cx="8542953" cy="2779351"/>
          </a:xfrm>
          <a:prstGeom prst="rect">
            <a:avLst/>
          </a:prstGeom>
          <a:noFill/>
        </p:spPr>
        <p:txBody>
          <a:bodyPr wrap="square" rtlCol="0">
            <a:spAutoFit/>
          </a:bodyPr>
          <a:lstStyle/>
          <a:p>
            <a:pPr>
              <a:lnSpc>
                <a:spcPct val="150000"/>
              </a:lnSpc>
              <a:buFontTx/>
              <a:buChar char="-"/>
            </a:pPr>
            <a:r>
              <a:rPr lang="vi-VN" sz="3000" b="1" dirty="0">
                <a:solidFill>
                  <a:srgbClr val="0B04A0"/>
                </a:solidFill>
                <a:latin typeface="+mj-lt"/>
              </a:rPr>
              <a:t>Những đàn cá biển có màu sắc rực rỡ.</a:t>
            </a:r>
          </a:p>
          <a:p>
            <a:pPr>
              <a:lnSpc>
                <a:spcPct val="150000"/>
              </a:lnSpc>
              <a:buFontTx/>
              <a:buChar char="-"/>
            </a:pPr>
            <a:r>
              <a:rPr lang="vi-VN" sz="3000" b="1" dirty="0">
                <a:solidFill>
                  <a:srgbClr val="0B04A0"/>
                </a:solidFill>
                <a:latin typeface="+mj-lt"/>
              </a:rPr>
              <a:t>Rặng san hô khổng lồ như tòa lâu đài trong truyện cổ tích.</a:t>
            </a:r>
          </a:p>
          <a:p>
            <a:pPr>
              <a:lnSpc>
                <a:spcPct val="150000"/>
              </a:lnSpc>
              <a:buFontTx/>
              <a:buChar char="-"/>
            </a:pPr>
            <a:r>
              <a:rPr lang="vi-VN" sz="3000" b="1" dirty="0">
                <a:solidFill>
                  <a:srgbClr val="0B04A0"/>
                </a:solidFill>
                <a:latin typeface="+mj-lt"/>
              </a:rPr>
              <a:t>Biển Trường Sa rất đẹp.</a:t>
            </a:r>
          </a:p>
        </p:txBody>
      </p:sp>
    </p:spTree>
    <p:custDataLst>
      <p:tags r:id="rId1"/>
    </p:custDataLst>
    <p:extLst>
      <p:ext uri="{BB962C8B-B14F-4D97-AF65-F5344CB8AC3E}">
        <p14:creationId xmlns:p14="http://schemas.microsoft.com/office/powerpoint/2010/main" val="31680641"/>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634637" y="238935"/>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rgbClr val="FF000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49681" y="2478784"/>
            <a:ext cx="549065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663872"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3353757"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3075507"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3857790"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3197188"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3996571" y="4333126"/>
            <a:ext cx="4873923" cy="93144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đ</a:t>
            </a:r>
            <a:r>
              <a:rPr lang="vi-VN" altLang="zh-CN" sz="2400" b="1" dirty="0">
                <a:latin typeface="Times New Roman" panose="02020603050405020304" pitchFamily="18" charset="0"/>
                <a:ea typeface="Arial-Rounded" panose="020B0500000000000000" pitchFamily="34" charset="0"/>
                <a:cs typeface="Times New Roman" panose="02020603050405020304" pitchFamily="18" charset="0"/>
              </a:rPr>
              <a:t>ư</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ngữ</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đặt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775139383"/>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任意多边形: 形状 18">
            <a:extLst>
              <a:ext uri="{FF2B5EF4-FFF2-40B4-BE49-F238E27FC236}">
                <a16:creationId xmlns:a16="http://schemas.microsoft.com/office/drawing/2014/main" id="{0F20BDFC-E5DB-45BF-91B7-6C43D0A4DBB8}"/>
              </a:ext>
            </a:extLst>
          </p:cNvPr>
          <p:cNvSpPr/>
          <p:nvPr/>
        </p:nvSpPr>
        <p:spPr>
          <a:xfrm>
            <a:off x="219166" y="773978"/>
            <a:ext cx="8473774" cy="4919934"/>
          </a:xfrm>
          <a:custGeom>
            <a:avLst/>
            <a:gdLst>
              <a:gd name="connsiteX0" fmla="*/ 1565311 w 6358452"/>
              <a:gd name="connsiteY0" fmla="*/ 3614931 h 3935332"/>
              <a:gd name="connsiteX1" fmla="*/ 44009 w 6358452"/>
              <a:gd name="connsiteY1" fmla="*/ 459037 h 3935332"/>
              <a:gd name="connsiteX2" fmla="*/ 3458848 w 6358452"/>
              <a:gd name="connsiteY2" fmla="*/ 135356 h 3935332"/>
              <a:gd name="connsiteX3" fmla="*/ 6234416 w 6358452"/>
              <a:gd name="connsiteY3" fmla="*/ 1600014 h 3935332"/>
              <a:gd name="connsiteX4" fmla="*/ 5506133 w 6358452"/>
              <a:gd name="connsiteY4" fmla="*/ 3566379 h 3935332"/>
              <a:gd name="connsiteX5" fmla="*/ 2228858 w 6358452"/>
              <a:gd name="connsiteY5" fmla="*/ 3825324 h 3935332"/>
              <a:gd name="connsiteX6" fmla="*/ 1565311 w 6358452"/>
              <a:gd name="connsiteY6" fmla="*/ 3614931 h 3935332"/>
              <a:gd name="connsiteX0" fmla="*/ 1560623 w 6353764"/>
              <a:gd name="connsiteY0" fmla="*/ 3614931 h 3838817"/>
              <a:gd name="connsiteX1" fmla="*/ 39321 w 6353764"/>
              <a:gd name="connsiteY1" fmla="*/ 459037 h 3838817"/>
              <a:gd name="connsiteX2" fmla="*/ 3454160 w 6353764"/>
              <a:gd name="connsiteY2" fmla="*/ 135356 h 3838817"/>
              <a:gd name="connsiteX3" fmla="*/ 6229728 w 6353764"/>
              <a:gd name="connsiteY3" fmla="*/ 1600014 h 3838817"/>
              <a:gd name="connsiteX4" fmla="*/ 5501445 w 6353764"/>
              <a:gd name="connsiteY4" fmla="*/ 3566379 h 3838817"/>
              <a:gd name="connsiteX5" fmla="*/ 2224170 w 6353764"/>
              <a:gd name="connsiteY5" fmla="*/ 3825324 h 3838817"/>
              <a:gd name="connsiteX6" fmla="*/ 1560623 w 6353764"/>
              <a:gd name="connsiteY6" fmla="*/ 3614931 h 3838817"/>
              <a:gd name="connsiteX0" fmla="*/ 1560623 w 6353764"/>
              <a:gd name="connsiteY0" fmla="*/ 3614931 h 3828467"/>
              <a:gd name="connsiteX1" fmla="*/ 39321 w 6353764"/>
              <a:gd name="connsiteY1" fmla="*/ 459037 h 3828467"/>
              <a:gd name="connsiteX2" fmla="*/ 3454160 w 6353764"/>
              <a:gd name="connsiteY2" fmla="*/ 135356 h 3828467"/>
              <a:gd name="connsiteX3" fmla="*/ 6229728 w 6353764"/>
              <a:gd name="connsiteY3" fmla="*/ 1600014 h 3828467"/>
              <a:gd name="connsiteX4" fmla="*/ 5501445 w 6353764"/>
              <a:gd name="connsiteY4" fmla="*/ 3566379 h 3828467"/>
              <a:gd name="connsiteX5" fmla="*/ 2224170 w 6353764"/>
              <a:gd name="connsiteY5" fmla="*/ 3825324 h 3828467"/>
              <a:gd name="connsiteX6" fmla="*/ 1560623 w 6353764"/>
              <a:gd name="connsiteY6" fmla="*/ 3614931 h 3828467"/>
              <a:gd name="connsiteX0" fmla="*/ 1559520 w 6352661"/>
              <a:gd name="connsiteY0" fmla="*/ 3614931 h 3829015"/>
              <a:gd name="connsiteX1" fmla="*/ 38218 w 6352661"/>
              <a:gd name="connsiteY1" fmla="*/ 459037 h 3829015"/>
              <a:gd name="connsiteX2" fmla="*/ 3453057 w 6352661"/>
              <a:gd name="connsiteY2" fmla="*/ 135356 h 3829015"/>
              <a:gd name="connsiteX3" fmla="*/ 6228625 w 6352661"/>
              <a:gd name="connsiteY3" fmla="*/ 1600014 h 3829015"/>
              <a:gd name="connsiteX4" fmla="*/ 5500342 w 6352661"/>
              <a:gd name="connsiteY4" fmla="*/ 3566379 h 3829015"/>
              <a:gd name="connsiteX5" fmla="*/ 2223067 w 6352661"/>
              <a:gd name="connsiteY5" fmla="*/ 3825324 h 3829015"/>
              <a:gd name="connsiteX6" fmla="*/ 1559520 w 6352661"/>
              <a:gd name="connsiteY6" fmla="*/ 3614931 h 3829015"/>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1559368 w 6352509"/>
              <a:gd name="connsiteY0" fmla="*/ 3614931 h 3828249"/>
              <a:gd name="connsiteX1" fmla="*/ 38066 w 6352509"/>
              <a:gd name="connsiteY1" fmla="*/ 459037 h 3828249"/>
              <a:gd name="connsiteX2" fmla="*/ 3452905 w 6352509"/>
              <a:gd name="connsiteY2" fmla="*/ 135356 h 3828249"/>
              <a:gd name="connsiteX3" fmla="*/ 6228473 w 6352509"/>
              <a:gd name="connsiteY3" fmla="*/ 1600014 h 3828249"/>
              <a:gd name="connsiteX4" fmla="*/ 5500190 w 6352509"/>
              <a:gd name="connsiteY4" fmla="*/ 3566379 h 3828249"/>
              <a:gd name="connsiteX5" fmla="*/ 2222915 w 6352509"/>
              <a:gd name="connsiteY5" fmla="*/ 3825324 h 3828249"/>
              <a:gd name="connsiteX6" fmla="*/ 1559368 w 6352509"/>
              <a:gd name="connsiteY6" fmla="*/ 3614931 h 3828249"/>
              <a:gd name="connsiteX0" fmla="*/ 2069470 w 6862611"/>
              <a:gd name="connsiteY0" fmla="*/ 3614931 h 3828249"/>
              <a:gd name="connsiteX1" fmla="*/ 548168 w 6862611"/>
              <a:gd name="connsiteY1" fmla="*/ 459037 h 3828249"/>
              <a:gd name="connsiteX2" fmla="*/ 3963007 w 6862611"/>
              <a:gd name="connsiteY2" fmla="*/ 135356 h 3828249"/>
              <a:gd name="connsiteX3" fmla="*/ 6738575 w 6862611"/>
              <a:gd name="connsiteY3" fmla="*/ 1600014 h 3828249"/>
              <a:gd name="connsiteX4" fmla="*/ 6010292 w 6862611"/>
              <a:gd name="connsiteY4" fmla="*/ 3566379 h 3828249"/>
              <a:gd name="connsiteX5" fmla="*/ 2733017 w 6862611"/>
              <a:gd name="connsiteY5" fmla="*/ 3825324 h 3828249"/>
              <a:gd name="connsiteX6" fmla="*/ 2069470 w 6862611"/>
              <a:gd name="connsiteY6" fmla="*/ 3614931 h 3828249"/>
              <a:gd name="connsiteX0" fmla="*/ 3109510 w 7902651"/>
              <a:gd name="connsiteY0" fmla="*/ 3614931 h 3828249"/>
              <a:gd name="connsiteX1" fmla="*/ 1588208 w 7902651"/>
              <a:gd name="connsiteY1" fmla="*/ 459037 h 3828249"/>
              <a:gd name="connsiteX2" fmla="*/ 5003047 w 7902651"/>
              <a:gd name="connsiteY2" fmla="*/ 135356 h 3828249"/>
              <a:gd name="connsiteX3" fmla="*/ 7778615 w 7902651"/>
              <a:gd name="connsiteY3" fmla="*/ 1600014 h 3828249"/>
              <a:gd name="connsiteX4" fmla="*/ 7050332 w 7902651"/>
              <a:gd name="connsiteY4" fmla="*/ 3566379 h 3828249"/>
              <a:gd name="connsiteX5" fmla="*/ 3773057 w 7902651"/>
              <a:gd name="connsiteY5" fmla="*/ 3825324 h 3828249"/>
              <a:gd name="connsiteX6" fmla="*/ 3109510 w 7902651"/>
              <a:gd name="connsiteY6" fmla="*/ 3614931 h 3828249"/>
              <a:gd name="connsiteX0" fmla="*/ 3038600 w 7831741"/>
              <a:gd name="connsiteY0" fmla="*/ 3614931 h 3828249"/>
              <a:gd name="connsiteX1" fmla="*/ 1517298 w 7831741"/>
              <a:gd name="connsiteY1" fmla="*/ 459037 h 3828249"/>
              <a:gd name="connsiteX2" fmla="*/ 4932137 w 7831741"/>
              <a:gd name="connsiteY2" fmla="*/ 135356 h 3828249"/>
              <a:gd name="connsiteX3" fmla="*/ 7707705 w 7831741"/>
              <a:gd name="connsiteY3" fmla="*/ 1600014 h 3828249"/>
              <a:gd name="connsiteX4" fmla="*/ 6979422 w 7831741"/>
              <a:gd name="connsiteY4" fmla="*/ 3566379 h 3828249"/>
              <a:gd name="connsiteX5" fmla="*/ 3702147 w 7831741"/>
              <a:gd name="connsiteY5" fmla="*/ 3825324 h 3828249"/>
              <a:gd name="connsiteX6" fmla="*/ 3038600 w 7831741"/>
              <a:gd name="connsiteY6" fmla="*/ 3614931 h 3828249"/>
              <a:gd name="connsiteX0" fmla="*/ 3195943 w 7989084"/>
              <a:gd name="connsiteY0" fmla="*/ 3614931 h 3828249"/>
              <a:gd name="connsiteX1" fmla="*/ 1674641 w 7989084"/>
              <a:gd name="connsiteY1" fmla="*/ 459037 h 3828249"/>
              <a:gd name="connsiteX2" fmla="*/ 5089480 w 7989084"/>
              <a:gd name="connsiteY2" fmla="*/ 135356 h 3828249"/>
              <a:gd name="connsiteX3" fmla="*/ 7865048 w 7989084"/>
              <a:gd name="connsiteY3" fmla="*/ 1600014 h 3828249"/>
              <a:gd name="connsiteX4" fmla="*/ 7136765 w 7989084"/>
              <a:gd name="connsiteY4" fmla="*/ 3566379 h 3828249"/>
              <a:gd name="connsiteX5" fmla="*/ 3859490 w 7989084"/>
              <a:gd name="connsiteY5" fmla="*/ 3825324 h 3828249"/>
              <a:gd name="connsiteX6" fmla="*/ 3195943 w 7989084"/>
              <a:gd name="connsiteY6" fmla="*/ 3614931 h 3828249"/>
              <a:gd name="connsiteX0" fmla="*/ 3160607 w 7953748"/>
              <a:gd name="connsiteY0" fmla="*/ 3614931 h 3828249"/>
              <a:gd name="connsiteX1" fmla="*/ 1639305 w 7953748"/>
              <a:gd name="connsiteY1" fmla="*/ 459037 h 3828249"/>
              <a:gd name="connsiteX2" fmla="*/ 5054144 w 7953748"/>
              <a:gd name="connsiteY2" fmla="*/ 135356 h 3828249"/>
              <a:gd name="connsiteX3" fmla="*/ 7829712 w 7953748"/>
              <a:gd name="connsiteY3" fmla="*/ 1600014 h 3828249"/>
              <a:gd name="connsiteX4" fmla="*/ 7101429 w 7953748"/>
              <a:gd name="connsiteY4" fmla="*/ 3566379 h 3828249"/>
              <a:gd name="connsiteX5" fmla="*/ 3824154 w 7953748"/>
              <a:gd name="connsiteY5" fmla="*/ 3825324 h 3828249"/>
              <a:gd name="connsiteX6" fmla="*/ 3160607 w 7953748"/>
              <a:gd name="connsiteY6" fmla="*/ 3614931 h 3828249"/>
              <a:gd name="connsiteX0" fmla="*/ 3160607 w 7953748"/>
              <a:gd name="connsiteY0" fmla="*/ 3950034 h 4163352"/>
              <a:gd name="connsiteX1" fmla="*/ 1639305 w 7953748"/>
              <a:gd name="connsiteY1" fmla="*/ 794140 h 4163352"/>
              <a:gd name="connsiteX2" fmla="*/ 5054144 w 7953748"/>
              <a:gd name="connsiteY2" fmla="*/ 470459 h 4163352"/>
              <a:gd name="connsiteX3" fmla="*/ 7829712 w 7953748"/>
              <a:gd name="connsiteY3" fmla="*/ 1935117 h 4163352"/>
              <a:gd name="connsiteX4" fmla="*/ 7101429 w 7953748"/>
              <a:gd name="connsiteY4" fmla="*/ 3901482 h 4163352"/>
              <a:gd name="connsiteX5" fmla="*/ 3824154 w 7953748"/>
              <a:gd name="connsiteY5" fmla="*/ 4160427 h 4163352"/>
              <a:gd name="connsiteX6" fmla="*/ 3160607 w 7953748"/>
              <a:gd name="connsiteY6" fmla="*/ 3950034 h 4163352"/>
              <a:gd name="connsiteX0" fmla="*/ 3160607 w 7953748"/>
              <a:gd name="connsiteY0" fmla="*/ 4114281 h 4327599"/>
              <a:gd name="connsiteX1" fmla="*/ 1639305 w 7953748"/>
              <a:gd name="connsiteY1" fmla="*/ 958387 h 4327599"/>
              <a:gd name="connsiteX2" fmla="*/ 5054144 w 7953748"/>
              <a:gd name="connsiteY2" fmla="*/ 634706 h 4327599"/>
              <a:gd name="connsiteX3" fmla="*/ 7829712 w 7953748"/>
              <a:gd name="connsiteY3" fmla="*/ 2099364 h 4327599"/>
              <a:gd name="connsiteX4" fmla="*/ 7101429 w 7953748"/>
              <a:gd name="connsiteY4" fmla="*/ 4065729 h 4327599"/>
              <a:gd name="connsiteX5" fmla="*/ 3824154 w 7953748"/>
              <a:gd name="connsiteY5" fmla="*/ 4324674 h 4327599"/>
              <a:gd name="connsiteX6" fmla="*/ 3160607 w 7953748"/>
              <a:gd name="connsiteY6" fmla="*/ 4114281 h 4327599"/>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7953748"/>
              <a:gd name="connsiteY0" fmla="*/ 4324002 h 4537320"/>
              <a:gd name="connsiteX1" fmla="*/ 1639305 w 7953748"/>
              <a:gd name="connsiteY1" fmla="*/ 1168108 h 4537320"/>
              <a:gd name="connsiteX2" fmla="*/ 5054144 w 7953748"/>
              <a:gd name="connsiteY2" fmla="*/ 844427 h 4537320"/>
              <a:gd name="connsiteX3" fmla="*/ 7829712 w 7953748"/>
              <a:gd name="connsiteY3" fmla="*/ 2309085 h 4537320"/>
              <a:gd name="connsiteX4" fmla="*/ 7101429 w 7953748"/>
              <a:gd name="connsiteY4" fmla="*/ 4275450 h 4537320"/>
              <a:gd name="connsiteX5" fmla="*/ 3824154 w 7953748"/>
              <a:gd name="connsiteY5" fmla="*/ 4534395 h 4537320"/>
              <a:gd name="connsiteX6" fmla="*/ 3160607 w 7953748"/>
              <a:gd name="connsiteY6" fmla="*/ 4324002 h 4537320"/>
              <a:gd name="connsiteX0" fmla="*/ 3160607 w 8423222"/>
              <a:gd name="connsiteY0" fmla="*/ 4324002 h 4537320"/>
              <a:gd name="connsiteX1" fmla="*/ 1639305 w 8423222"/>
              <a:gd name="connsiteY1" fmla="*/ 1168108 h 4537320"/>
              <a:gd name="connsiteX2" fmla="*/ 5054144 w 8423222"/>
              <a:gd name="connsiteY2" fmla="*/ 844427 h 4537320"/>
              <a:gd name="connsiteX3" fmla="*/ 7829712 w 8423222"/>
              <a:gd name="connsiteY3" fmla="*/ 2309085 h 4537320"/>
              <a:gd name="connsiteX4" fmla="*/ 7101429 w 8423222"/>
              <a:gd name="connsiteY4" fmla="*/ 4275450 h 4537320"/>
              <a:gd name="connsiteX5" fmla="*/ 3824154 w 8423222"/>
              <a:gd name="connsiteY5" fmla="*/ 4534395 h 4537320"/>
              <a:gd name="connsiteX6" fmla="*/ 3160607 w 8423222"/>
              <a:gd name="connsiteY6" fmla="*/ 4324002 h 4537320"/>
              <a:gd name="connsiteX0" fmla="*/ 3160607 w 8473774"/>
              <a:gd name="connsiteY0" fmla="*/ 4324002 h 4537320"/>
              <a:gd name="connsiteX1" fmla="*/ 1639305 w 8473774"/>
              <a:gd name="connsiteY1" fmla="*/ 1168108 h 4537320"/>
              <a:gd name="connsiteX2" fmla="*/ 5054144 w 8473774"/>
              <a:gd name="connsiteY2" fmla="*/ 844427 h 4537320"/>
              <a:gd name="connsiteX3" fmla="*/ 7829712 w 8473774"/>
              <a:gd name="connsiteY3" fmla="*/ 2309085 h 4537320"/>
              <a:gd name="connsiteX4" fmla="*/ 7101429 w 8473774"/>
              <a:gd name="connsiteY4" fmla="*/ 4275450 h 4537320"/>
              <a:gd name="connsiteX5" fmla="*/ 3824154 w 8473774"/>
              <a:gd name="connsiteY5" fmla="*/ 4534395 h 4537320"/>
              <a:gd name="connsiteX6" fmla="*/ 3160607 w 8473774"/>
              <a:gd name="connsiteY6" fmla="*/ 4324002 h 4537320"/>
              <a:gd name="connsiteX0" fmla="*/ 3160607 w 8473774"/>
              <a:gd name="connsiteY0" fmla="*/ 4324002 h 4806626"/>
              <a:gd name="connsiteX1" fmla="*/ 1639305 w 8473774"/>
              <a:gd name="connsiteY1" fmla="*/ 1168108 h 4806626"/>
              <a:gd name="connsiteX2" fmla="*/ 5054144 w 8473774"/>
              <a:gd name="connsiteY2" fmla="*/ 844427 h 4806626"/>
              <a:gd name="connsiteX3" fmla="*/ 7829712 w 8473774"/>
              <a:gd name="connsiteY3" fmla="*/ 2309085 h 4806626"/>
              <a:gd name="connsiteX4" fmla="*/ 7101429 w 8473774"/>
              <a:gd name="connsiteY4" fmla="*/ 4275450 h 4806626"/>
              <a:gd name="connsiteX5" fmla="*/ 3824154 w 8473774"/>
              <a:gd name="connsiteY5" fmla="*/ 4534395 h 4806626"/>
              <a:gd name="connsiteX6" fmla="*/ 3160607 w 8473774"/>
              <a:gd name="connsiteY6" fmla="*/ 4324002 h 4806626"/>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 name="connsiteX0" fmla="*/ 3160607 w 8473774"/>
              <a:gd name="connsiteY0" fmla="*/ 4324002 h 4919934"/>
              <a:gd name="connsiteX1" fmla="*/ 1639305 w 8473774"/>
              <a:gd name="connsiteY1" fmla="*/ 1168108 h 4919934"/>
              <a:gd name="connsiteX2" fmla="*/ 5054144 w 8473774"/>
              <a:gd name="connsiteY2" fmla="*/ 844427 h 4919934"/>
              <a:gd name="connsiteX3" fmla="*/ 7829712 w 8473774"/>
              <a:gd name="connsiteY3" fmla="*/ 2309085 h 4919934"/>
              <a:gd name="connsiteX4" fmla="*/ 7101429 w 8473774"/>
              <a:gd name="connsiteY4" fmla="*/ 4275450 h 4919934"/>
              <a:gd name="connsiteX5" fmla="*/ 3824154 w 8473774"/>
              <a:gd name="connsiteY5" fmla="*/ 4534395 h 4919934"/>
              <a:gd name="connsiteX6" fmla="*/ 3160607 w 8473774"/>
              <a:gd name="connsiteY6" fmla="*/ 4324002 h 491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3774" h="4919934">
                <a:moveTo>
                  <a:pt x="3160607" y="4324002"/>
                </a:moveTo>
                <a:cubicBezTo>
                  <a:pt x="383399" y="5048275"/>
                  <a:pt x="-1518885" y="2864848"/>
                  <a:pt x="1639305" y="1168108"/>
                </a:cubicBezTo>
                <a:cubicBezTo>
                  <a:pt x="2399737" y="-659854"/>
                  <a:pt x="4170691" y="-645"/>
                  <a:pt x="5054144" y="844427"/>
                </a:cubicBezTo>
                <a:cubicBezTo>
                  <a:pt x="7889964" y="132546"/>
                  <a:pt x="7834488" y="1786675"/>
                  <a:pt x="7829712" y="2309085"/>
                </a:cubicBezTo>
                <a:cubicBezTo>
                  <a:pt x="9245964" y="3189841"/>
                  <a:pt x="8016157" y="4423549"/>
                  <a:pt x="7101429" y="4275450"/>
                </a:cubicBezTo>
                <a:cubicBezTo>
                  <a:pt x="4753317" y="5313600"/>
                  <a:pt x="4268050" y="4863070"/>
                  <a:pt x="3824154" y="4534395"/>
                </a:cubicBezTo>
                <a:cubicBezTo>
                  <a:pt x="3565609" y="4588779"/>
                  <a:pt x="3249619" y="4359068"/>
                  <a:pt x="3160607" y="43240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grpSp>
        <p:nvGrpSpPr>
          <p:cNvPr id="20" name="组合 19">
            <a:extLst>
              <a:ext uri="{FF2B5EF4-FFF2-40B4-BE49-F238E27FC236}">
                <a16:creationId xmlns:a16="http://schemas.microsoft.com/office/drawing/2014/main" id="{99A4C180-5189-4256-8A85-0DF03C75DE2E}"/>
              </a:ext>
            </a:extLst>
          </p:cNvPr>
          <p:cNvGrpSpPr/>
          <p:nvPr/>
        </p:nvGrpSpPr>
        <p:grpSpPr>
          <a:xfrm>
            <a:off x="164050" y="752784"/>
            <a:ext cx="8548602" cy="4979185"/>
            <a:chOff x="1688050" y="752783"/>
            <a:chExt cx="8548602" cy="4979185"/>
          </a:xfrm>
          <a:effectLst>
            <a:outerShdw blurRad="50800" algn="ctr" rotWithShape="0">
              <a:prstClr val="black">
                <a:alpha val="70000"/>
              </a:prstClr>
            </a:outerShdw>
          </a:effectLst>
        </p:grpSpPr>
        <p:sp>
          <p:nvSpPr>
            <p:cNvPr id="13" name="任意多边形: 形状 12">
              <a:extLst>
                <a:ext uri="{FF2B5EF4-FFF2-40B4-BE49-F238E27FC236}">
                  <a16:creationId xmlns:a16="http://schemas.microsoft.com/office/drawing/2014/main" id="{FEB5C854-D27B-47A0-9653-E3235786F498}"/>
                </a:ext>
              </a:extLst>
            </p:cNvPr>
            <p:cNvSpPr/>
            <p:nvPr/>
          </p:nvSpPr>
          <p:spPr>
            <a:xfrm>
              <a:off x="1688050" y="1888958"/>
              <a:ext cx="3244897" cy="3390774"/>
            </a:xfrm>
            <a:custGeom>
              <a:avLst/>
              <a:gdLst>
                <a:gd name="connsiteX0" fmla="*/ 0 w 1383632"/>
                <a:gd name="connsiteY0" fmla="*/ 0 h 3224463"/>
                <a:gd name="connsiteX1" fmla="*/ 1383632 w 1383632"/>
                <a:gd name="connsiteY1" fmla="*/ 3224463 h 3224463"/>
                <a:gd name="connsiteX0" fmla="*/ 1588947 w 2972579"/>
                <a:gd name="connsiteY0" fmla="*/ 0 h 3224463"/>
                <a:gd name="connsiteX1" fmla="*/ 2972579 w 2972579"/>
                <a:gd name="connsiteY1" fmla="*/ 3224463 h 3224463"/>
                <a:gd name="connsiteX0" fmla="*/ 1852235 w 3235867"/>
                <a:gd name="connsiteY0" fmla="*/ 0 h 3424229"/>
                <a:gd name="connsiteX1" fmla="*/ 3235867 w 3235867"/>
                <a:gd name="connsiteY1" fmla="*/ 3224463 h 3424229"/>
                <a:gd name="connsiteX0" fmla="*/ 1849234 w 3244897"/>
                <a:gd name="connsiteY0" fmla="*/ 0 h 3390774"/>
                <a:gd name="connsiteX1" fmla="*/ 3244897 w 3244897"/>
                <a:gd name="connsiteY1" fmla="*/ 3188368 h 3390774"/>
              </a:gdLst>
              <a:ahLst/>
              <a:cxnLst>
                <a:cxn ang="0">
                  <a:pos x="connsiteX0" y="connsiteY0"/>
                </a:cxn>
                <a:cxn ang="0">
                  <a:pos x="connsiteX1" y="connsiteY1"/>
                </a:cxn>
              </a:cxnLst>
              <a:rect l="l" t="t" r="r" b="b"/>
              <a:pathLst>
                <a:path w="3244897" h="3390774">
                  <a:moveTo>
                    <a:pt x="1849234" y="0"/>
                  </a:moveTo>
                  <a:cubicBezTo>
                    <a:pt x="-2300659" y="2154655"/>
                    <a:pt x="1598576" y="4020553"/>
                    <a:pt x="3244897" y="3188368"/>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4" name="任意多边形: 形状 13">
              <a:extLst>
                <a:ext uri="{FF2B5EF4-FFF2-40B4-BE49-F238E27FC236}">
                  <a16:creationId xmlns:a16="http://schemas.microsoft.com/office/drawing/2014/main" id="{2182A519-6CBA-4923-9B95-9E06293E6826}"/>
                </a:ext>
              </a:extLst>
            </p:cNvPr>
            <p:cNvSpPr/>
            <p:nvPr/>
          </p:nvSpPr>
          <p:spPr>
            <a:xfrm>
              <a:off x="3380874" y="752783"/>
              <a:ext cx="3404937" cy="1172270"/>
            </a:xfrm>
            <a:custGeom>
              <a:avLst/>
              <a:gdLst>
                <a:gd name="connsiteX0" fmla="*/ 0 w 3404937"/>
                <a:gd name="connsiteY0" fmla="*/ 324853 h 324853"/>
                <a:gd name="connsiteX1" fmla="*/ 3404937 w 3404937"/>
                <a:gd name="connsiteY1" fmla="*/ 0 h 324853"/>
                <a:gd name="connsiteX0" fmla="*/ 0 w 3404937"/>
                <a:gd name="connsiteY0" fmla="*/ 719289 h 719289"/>
                <a:gd name="connsiteX1" fmla="*/ 3404937 w 3404937"/>
                <a:gd name="connsiteY1" fmla="*/ 394436 h 719289"/>
                <a:gd name="connsiteX0" fmla="*/ 0 w 3404937"/>
                <a:gd name="connsiteY0" fmla="*/ 936673 h 936673"/>
                <a:gd name="connsiteX1" fmla="*/ 3404937 w 3404937"/>
                <a:gd name="connsiteY1" fmla="*/ 611820 h 936673"/>
                <a:gd name="connsiteX0" fmla="*/ 0 w 3404937"/>
                <a:gd name="connsiteY0" fmla="*/ 1172270 h 1172270"/>
                <a:gd name="connsiteX1" fmla="*/ 3404937 w 3404937"/>
                <a:gd name="connsiteY1" fmla="*/ 847417 h 1172270"/>
              </a:gdLst>
              <a:ahLst/>
              <a:cxnLst>
                <a:cxn ang="0">
                  <a:pos x="connsiteX0" y="connsiteY0"/>
                </a:cxn>
                <a:cxn ang="0">
                  <a:pos x="connsiteX1" y="connsiteY1"/>
                </a:cxn>
              </a:cxnLst>
              <a:rect l="l" t="t" r="r" b="b"/>
              <a:pathLst>
                <a:path w="3404937" h="1172270">
                  <a:moveTo>
                    <a:pt x="0" y="1172270"/>
                  </a:moveTo>
                  <a:cubicBezTo>
                    <a:pt x="701842" y="-788877"/>
                    <a:pt x="2871537" y="149585"/>
                    <a:pt x="3404937" y="84741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5" name="任意多边形: 形状 14">
              <a:extLst>
                <a:ext uri="{FF2B5EF4-FFF2-40B4-BE49-F238E27FC236}">
                  <a16:creationId xmlns:a16="http://schemas.microsoft.com/office/drawing/2014/main" id="{461B9615-8AE3-4D0A-8BA9-55CD4D5105E7}"/>
                </a:ext>
              </a:extLst>
            </p:cNvPr>
            <p:cNvSpPr/>
            <p:nvPr/>
          </p:nvSpPr>
          <p:spPr>
            <a:xfrm>
              <a:off x="6701590" y="1429045"/>
              <a:ext cx="2863024" cy="1639008"/>
            </a:xfrm>
            <a:custGeom>
              <a:avLst/>
              <a:gdLst>
                <a:gd name="connsiteX0" fmla="*/ 0 w 2839453"/>
                <a:gd name="connsiteY0" fmla="*/ 0 h 1419727"/>
                <a:gd name="connsiteX1" fmla="*/ 2839453 w 2839453"/>
                <a:gd name="connsiteY1" fmla="*/ 1419727 h 1419727"/>
                <a:gd name="connsiteX2" fmla="*/ 2839453 w 2839453"/>
                <a:gd name="connsiteY2" fmla="*/ 1419727 h 1419727"/>
                <a:gd name="connsiteX0" fmla="*/ 0 w 2839453"/>
                <a:gd name="connsiteY0" fmla="*/ 177188 h 1596915"/>
                <a:gd name="connsiteX1" fmla="*/ 2839453 w 2839453"/>
                <a:gd name="connsiteY1" fmla="*/ 1596915 h 1596915"/>
                <a:gd name="connsiteX2" fmla="*/ 2839453 w 2839453"/>
                <a:gd name="connsiteY2" fmla="*/ 1596915 h 1596915"/>
                <a:gd name="connsiteX0" fmla="*/ 0 w 2863024"/>
                <a:gd name="connsiteY0" fmla="*/ 219281 h 1639008"/>
                <a:gd name="connsiteX1" fmla="*/ 2839453 w 2863024"/>
                <a:gd name="connsiteY1" fmla="*/ 1639008 h 1639008"/>
                <a:gd name="connsiteX2" fmla="*/ 2839453 w 2863024"/>
                <a:gd name="connsiteY2" fmla="*/ 1639008 h 1639008"/>
              </a:gdLst>
              <a:ahLst/>
              <a:cxnLst>
                <a:cxn ang="0">
                  <a:pos x="connsiteX0" y="connsiteY0"/>
                </a:cxn>
                <a:cxn ang="0">
                  <a:pos x="connsiteX1" y="connsiteY1"/>
                </a:cxn>
                <a:cxn ang="0">
                  <a:pos x="connsiteX2" y="connsiteY2"/>
                </a:cxn>
              </a:cxnLst>
              <a:rect l="l" t="t" r="r" b="b"/>
              <a:pathLst>
                <a:path w="2863024" h="1639008">
                  <a:moveTo>
                    <a:pt x="0" y="219281"/>
                  </a:moveTo>
                  <a:cubicBezTo>
                    <a:pt x="2582778" y="-498603"/>
                    <a:pt x="2975811" y="696534"/>
                    <a:pt x="2839453" y="1639008"/>
                  </a:cubicBezTo>
                  <a:lnTo>
                    <a:pt x="2839453" y="1639008"/>
                  </a:ln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6" name="任意多边形: 形状 15">
              <a:extLst>
                <a:ext uri="{FF2B5EF4-FFF2-40B4-BE49-F238E27FC236}">
                  <a16:creationId xmlns:a16="http://schemas.microsoft.com/office/drawing/2014/main" id="{E870ED7A-84F2-4C17-BA38-FB7D940F6B36}"/>
                </a:ext>
              </a:extLst>
            </p:cNvPr>
            <p:cNvSpPr/>
            <p:nvPr/>
          </p:nvSpPr>
          <p:spPr>
            <a:xfrm>
              <a:off x="8819148" y="3092116"/>
              <a:ext cx="1417504" cy="1991703"/>
            </a:xfrm>
            <a:custGeom>
              <a:avLst/>
              <a:gdLst>
                <a:gd name="connsiteX0" fmla="*/ 770021 w 770021"/>
                <a:gd name="connsiteY0" fmla="*/ 0 h 1961147"/>
                <a:gd name="connsiteX1" fmla="*/ 0 w 770021"/>
                <a:gd name="connsiteY1" fmla="*/ 1961147 h 1961147"/>
                <a:gd name="connsiteX0" fmla="*/ 770021 w 1294556"/>
                <a:gd name="connsiteY0" fmla="*/ 0 h 1961147"/>
                <a:gd name="connsiteX1" fmla="*/ 0 w 1294556"/>
                <a:gd name="connsiteY1" fmla="*/ 1961147 h 1961147"/>
                <a:gd name="connsiteX0" fmla="*/ 770021 w 1417504"/>
                <a:gd name="connsiteY0" fmla="*/ 0 h 1991703"/>
                <a:gd name="connsiteX1" fmla="*/ 0 w 1417504"/>
                <a:gd name="connsiteY1" fmla="*/ 1961147 h 1991703"/>
              </a:gdLst>
              <a:ahLst/>
              <a:cxnLst>
                <a:cxn ang="0">
                  <a:pos x="connsiteX0" y="connsiteY0"/>
                </a:cxn>
                <a:cxn ang="0">
                  <a:pos x="connsiteX1" y="connsiteY1"/>
                </a:cxn>
              </a:cxnLst>
              <a:rect l="l" t="t" r="r" b="b"/>
              <a:pathLst>
                <a:path w="1417504" h="1991703">
                  <a:moveTo>
                    <a:pt x="770021" y="0"/>
                  </a:moveTo>
                  <a:cubicBezTo>
                    <a:pt x="2209799" y="749969"/>
                    <a:pt x="930442" y="2221831"/>
                    <a:pt x="0" y="196114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7" name="任意多边形: 形状 16">
              <a:extLst>
                <a:ext uri="{FF2B5EF4-FFF2-40B4-BE49-F238E27FC236}">
                  <a16:creationId xmlns:a16="http://schemas.microsoft.com/office/drawing/2014/main" id="{E405A443-2703-4CDE-85E3-24A68001C367}"/>
                </a:ext>
              </a:extLst>
            </p:cNvPr>
            <p:cNvSpPr/>
            <p:nvPr/>
          </p:nvSpPr>
          <p:spPr>
            <a:xfrm>
              <a:off x="5438274" y="5005137"/>
              <a:ext cx="3489158" cy="726831"/>
            </a:xfrm>
            <a:custGeom>
              <a:avLst/>
              <a:gdLst>
                <a:gd name="connsiteX0" fmla="*/ 3489158 w 3489158"/>
                <a:gd name="connsiteY0" fmla="*/ 0 h 108284"/>
                <a:gd name="connsiteX1" fmla="*/ 0 w 3489158"/>
                <a:gd name="connsiteY1" fmla="*/ 108284 h 108284"/>
                <a:gd name="connsiteX0" fmla="*/ 3489158 w 3489158"/>
                <a:gd name="connsiteY0" fmla="*/ 0 h 586369"/>
                <a:gd name="connsiteX1" fmla="*/ 0 w 3489158"/>
                <a:gd name="connsiteY1" fmla="*/ 108284 h 586369"/>
                <a:gd name="connsiteX0" fmla="*/ 3489158 w 3489158"/>
                <a:gd name="connsiteY0" fmla="*/ 0 h 726831"/>
                <a:gd name="connsiteX1" fmla="*/ 0 w 3489158"/>
                <a:gd name="connsiteY1" fmla="*/ 108284 h 726831"/>
              </a:gdLst>
              <a:ahLst/>
              <a:cxnLst>
                <a:cxn ang="0">
                  <a:pos x="connsiteX0" y="connsiteY0"/>
                </a:cxn>
                <a:cxn ang="0">
                  <a:pos x="connsiteX1" y="connsiteY1"/>
                </a:cxn>
              </a:cxnLst>
              <a:rect l="l" t="t" r="r" b="b"/>
              <a:pathLst>
                <a:path w="3489158" h="726831">
                  <a:moveTo>
                    <a:pt x="3489158" y="0"/>
                  </a:moveTo>
                  <a:cubicBezTo>
                    <a:pt x="2073442" y="601579"/>
                    <a:pt x="717884" y="1227220"/>
                    <a:pt x="0" y="108284"/>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sp>
          <p:nvSpPr>
            <p:cNvPr id="18" name="任意多边形: 形状 17">
              <a:extLst>
                <a:ext uri="{FF2B5EF4-FFF2-40B4-BE49-F238E27FC236}">
                  <a16:creationId xmlns:a16="http://schemas.microsoft.com/office/drawing/2014/main" id="{CB1ADC71-C231-4FC4-A539-6027B7003230}"/>
                </a:ext>
              </a:extLst>
            </p:cNvPr>
            <p:cNvSpPr/>
            <p:nvPr/>
          </p:nvSpPr>
          <p:spPr>
            <a:xfrm>
              <a:off x="4788568" y="4944979"/>
              <a:ext cx="733927" cy="360947"/>
            </a:xfrm>
            <a:custGeom>
              <a:avLst/>
              <a:gdLst>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 name="connsiteX0" fmla="*/ 0 w 733927"/>
                <a:gd name="connsiteY0" fmla="*/ 0 h 360947"/>
                <a:gd name="connsiteX1" fmla="*/ 733927 w 733927"/>
                <a:gd name="connsiteY1" fmla="*/ 360947 h 360947"/>
              </a:gdLst>
              <a:ahLst/>
              <a:cxnLst>
                <a:cxn ang="0">
                  <a:pos x="connsiteX0" y="connsiteY0"/>
                </a:cxn>
                <a:cxn ang="0">
                  <a:pos x="connsiteX1" y="connsiteY1"/>
                </a:cxn>
              </a:cxnLst>
              <a:rect l="l" t="t" r="r" b="b"/>
              <a:pathLst>
                <a:path w="733927" h="360947">
                  <a:moveTo>
                    <a:pt x="0" y="0"/>
                  </a:moveTo>
                  <a:cubicBezTo>
                    <a:pt x="232611" y="300789"/>
                    <a:pt x="477253" y="360947"/>
                    <a:pt x="733927" y="360947"/>
                  </a:cubicBezTo>
                </a:path>
              </a:pathLst>
            </a:custGeom>
            <a:noFill/>
            <a:ln w="82550" cap="rnd">
              <a:solidFill>
                <a:srgbClr val="D9E6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ndParaRPr>
            </a:p>
          </p:txBody>
        </p:sp>
      </p:grpSp>
      <p:pic>
        <p:nvPicPr>
          <p:cNvPr id="23" name="图片 22">
            <a:extLst>
              <a:ext uri="{FF2B5EF4-FFF2-40B4-BE49-F238E27FC236}">
                <a16:creationId xmlns:a16="http://schemas.microsoft.com/office/drawing/2014/main" id="{92E01A9E-37DD-462A-AF0F-7BF1BD415B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26" y="2868944"/>
            <a:ext cx="2863025" cy="2863025"/>
          </a:xfrm>
          <a:prstGeom prst="rect">
            <a:avLst/>
          </a:prstGeom>
          <a:effectLst>
            <a:outerShdw blurRad="25400" dist="25400" algn="l" rotWithShape="0">
              <a:prstClr val="black">
                <a:alpha val="40000"/>
              </a:prstClr>
            </a:outerShdw>
          </a:effectLst>
        </p:spPr>
      </p:pic>
      <p:pic>
        <p:nvPicPr>
          <p:cNvPr id="28" name="图片 27">
            <a:extLst>
              <a:ext uri="{FF2B5EF4-FFF2-40B4-BE49-F238E27FC236}">
                <a16:creationId xmlns:a16="http://schemas.microsoft.com/office/drawing/2014/main" id="{78CF19C0-BB3F-43B7-A94D-6F8F0A20462C}"/>
              </a:ext>
            </a:extLst>
          </p:cNvPr>
          <p:cNvPicPr>
            <a:picLocks noChangeAspect="1"/>
          </p:cNvPicPr>
          <p:nvPr/>
        </p:nvPicPr>
        <p:blipFill>
          <a:blip r:embed="rId4"/>
          <a:stretch>
            <a:fillRect/>
          </a:stretch>
        </p:blipFill>
        <p:spPr>
          <a:xfrm rot="1354665">
            <a:off x="6263286" y="1118452"/>
            <a:ext cx="3584759" cy="4230991"/>
          </a:xfrm>
          <a:prstGeom prst="rect">
            <a:avLst/>
          </a:prstGeom>
          <a:effectLst>
            <a:outerShdw blurRad="25400" dist="25400" dir="18900000" algn="bl" rotWithShape="0">
              <a:prstClr val="black">
                <a:alpha val="40000"/>
              </a:prstClr>
            </a:outerShdw>
          </a:effectLst>
        </p:spPr>
      </p:pic>
      <p:pic>
        <p:nvPicPr>
          <p:cNvPr id="32" name="图片 31">
            <a:extLst>
              <a:ext uri="{FF2B5EF4-FFF2-40B4-BE49-F238E27FC236}">
                <a16:creationId xmlns:a16="http://schemas.microsoft.com/office/drawing/2014/main" id="{28841D2E-8F2D-430B-91E6-D18C21A61175}"/>
              </a:ext>
            </a:extLst>
          </p:cNvPr>
          <p:cNvPicPr>
            <a:picLocks noChangeAspect="1"/>
          </p:cNvPicPr>
          <p:nvPr/>
        </p:nvPicPr>
        <p:blipFill>
          <a:blip r:embed="rId5"/>
          <a:stretch>
            <a:fillRect/>
          </a:stretch>
        </p:blipFill>
        <p:spPr>
          <a:xfrm>
            <a:off x="6581530" y="4621223"/>
            <a:ext cx="896190" cy="963251"/>
          </a:xfrm>
          <a:prstGeom prst="rect">
            <a:avLst/>
          </a:prstGeom>
          <a:effectLst>
            <a:outerShdw blurRad="12700" dist="12700" algn="l" rotWithShape="0">
              <a:prstClr val="black">
                <a:alpha val="40000"/>
              </a:prstClr>
            </a:outerShdw>
          </a:effectLst>
        </p:spPr>
      </p:pic>
      <p:pic>
        <p:nvPicPr>
          <p:cNvPr id="33" name="图片 32">
            <a:extLst>
              <a:ext uri="{FF2B5EF4-FFF2-40B4-BE49-F238E27FC236}">
                <a16:creationId xmlns:a16="http://schemas.microsoft.com/office/drawing/2014/main" id="{05BE5E3A-CD35-44D9-8A06-E0F67A9D3AD5}"/>
              </a:ext>
            </a:extLst>
          </p:cNvPr>
          <p:cNvPicPr>
            <a:picLocks noChangeAspect="1"/>
          </p:cNvPicPr>
          <p:nvPr/>
        </p:nvPicPr>
        <p:blipFill>
          <a:blip r:embed="rId6"/>
          <a:stretch>
            <a:fillRect/>
          </a:stretch>
        </p:blipFill>
        <p:spPr>
          <a:xfrm>
            <a:off x="5726842" y="5027708"/>
            <a:ext cx="902286" cy="969348"/>
          </a:xfrm>
          <a:prstGeom prst="rect">
            <a:avLst/>
          </a:prstGeom>
          <a:effectLst>
            <a:outerShdw blurRad="12700" dist="12700" algn="l" rotWithShape="0">
              <a:prstClr val="black">
                <a:alpha val="40000"/>
              </a:prstClr>
            </a:outerShdw>
          </a:effectLst>
        </p:spPr>
      </p:pic>
      <p:pic>
        <p:nvPicPr>
          <p:cNvPr id="34" name="图片 33">
            <a:extLst>
              <a:ext uri="{FF2B5EF4-FFF2-40B4-BE49-F238E27FC236}">
                <a16:creationId xmlns:a16="http://schemas.microsoft.com/office/drawing/2014/main" id="{91810CF8-9205-4062-8D4E-E15B130F1671}"/>
              </a:ext>
            </a:extLst>
          </p:cNvPr>
          <p:cNvPicPr>
            <a:picLocks noChangeAspect="1"/>
          </p:cNvPicPr>
          <p:nvPr/>
        </p:nvPicPr>
        <p:blipFill>
          <a:blip r:embed="rId7"/>
          <a:stretch>
            <a:fillRect/>
          </a:stretch>
        </p:blipFill>
        <p:spPr>
          <a:xfrm>
            <a:off x="4796998" y="5212287"/>
            <a:ext cx="902286" cy="963251"/>
          </a:xfrm>
          <a:prstGeom prst="rect">
            <a:avLst/>
          </a:prstGeom>
          <a:effectLst>
            <a:outerShdw blurRad="12700" dist="12700" algn="l" rotWithShape="0">
              <a:prstClr val="black">
                <a:alpha val="40000"/>
              </a:prstClr>
            </a:outerShdw>
          </a:effectLst>
        </p:spPr>
      </p:pic>
      <p:pic>
        <p:nvPicPr>
          <p:cNvPr id="35" name="图片 34">
            <a:extLst>
              <a:ext uri="{FF2B5EF4-FFF2-40B4-BE49-F238E27FC236}">
                <a16:creationId xmlns:a16="http://schemas.microsoft.com/office/drawing/2014/main" id="{2E56A6EB-955E-4FB7-91EA-85CCEAABEF5B}"/>
              </a:ext>
            </a:extLst>
          </p:cNvPr>
          <p:cNvPicPr>
            <a:picLocks noChangeAspect="1"/>
          </p:cNvPicPr>
          <p:nvPr/>
        </p:nvPicPr>
        <p:blipFill>
          <a:blip r:embed="rId8"/>
          <a:stretch>
            <a:fillRect/>
          </a:stretch>
        </p:blipFill>
        <p:spPr>
          <a:xfrm>
            <a:off x="1036345" y="2051156"/>
            <a:ext cx="902286" cy="963251"/>
          </a:xfrm>
          <a:prstGeom prst="rect">
            <a:avLst/>
          </a:prstGeom>
          <a:effectLst>
            <a:outerShdw blurRad="12700" dist="12700" algn="l" rotWithShape="0">
              <a:prstClr val="black">
                <a:alpha val="40000"/>
              </a:prstClr>
            </a:outerShdw>
          </a:effectLst>
        </p:spPr>
      </p:pic>
      <p:pic>
        <p:nvPicPr>
          <p:cNvPr id="36" name="图片 35">
            <a:extLst>
              <a:ext uri="{FF2B5EF4-FFF2-40B4-BE49-F238E27FC236}">
                <a16:creationId xmlns:a16="http://schemas.microsoft.com/office/drawing/2014/main" id="{AE79A55F-8A86-4211-B288-1324A4AA3F8F}"/>
              </a:ext>
            </a:extLst>
          </p:cNvPr>
          <p:cNvPicPr>
            <a:picLocks noChangeAspect="1"/>
          </p:cNvPicPr>
          <p:nvPr/>
        </p:nvPicPr>
        <p:blipFill>
          <a:blip r:embed="rId9"/>
          <a:stretch>
            <a:fillRect/>
          </a:stretch>
        </p:blipFill>
        <p:spPr>
          <a:xfrm>
            <a:off x="2948783" y="4546767"/>
            <a:ext cx="487722" cy="518205"/>
          </a:xfrm>
          <a:prstGeom prst="rect">
            <a:avLst/>
          </a:prstGeom>
          <a:effectLst>
            <a:outerShdw blurRad="12700" dist="12700" algn="l" rotWithShape="0">
              <a:prstClr val="black">
                <a:alpha val="40000"/>
              </a:prstClr>
            </a:outerShdw>
          </a:effectLst>
        </p:spPr>
      </p:pic>
      <p:pic>
        <p:nvPicPr>
          <p:cNvPr id="37" name="图片 36">
            <a:extLst>
              <a:ext uri="{FF2B5EF4-FFF2-40B4-BE49-F238E27FC236}">
                <a16:creationId xmlns:a16="http://schemas.microsoft.com/office/drawing/2014/main" id="{7FA4F9D2-DB8C-4C5E-952E-24C71F56DC66}"/>
              </a:ext>
            </a:extLst>
          </p:cNvPr>
          <p:cNvPicPr>
            <a:picLocks noChangeAspect="1"/>
          </p:cNvPicPr>
          <p:nvPr/>
        </p:nvPicPr>
        <p:blipFill>
          <a:blip r:embed="rId9"/>
          <a:stretch>
            <a:fillRect/>
          </a:stretch>
        </p:blipFill>
        <p:spPr>
          <a:xfrm>
            <a:off x="4074344" y="1205960"/>
            <a:ext cx="487722" cy="518205"/>
          </a:xfrm>
          <a:prstGeom prst="rect">
            <a:avLst/>
          </a:prstGeom>
          <a:effectLst>
            <a:outerShdw blurRad="12700" dist="12700" algn="l" rotWithShape="0">
              <a:prstClr val="black">
                <a:alpha val="40000"/>
              </a:prstClr>
            </a:outerShdw>
          </a:effectLst>
        </p:spPr>
      </p:pic>
      <p:sp>
        <p:nvSpPr>
          <p:cNvPr id="2" name="TextBox 1"/>
          <p:cNvSpPr txBox="1"/>
          <p:nvPr/>
        </p:nvSpPr>
        <p:spPr>
          <a:xfrm>
            <a:off x="1542754" y="2858622"/>
            <a:ext cx="5987537" cy="1107996"/>
          </a:xfrm>
          <a:prstGeom prst="rect">
            <a:avLst/>
          </a:prstGeom>
          <a:noFill/>
        </p:spPr>
        <p:txBody>
          <a:bodyPr wrap="none" rtlCol="0">
            <a:spAutoFit/>
          </a:bodyPr>
          <a:lstStyle/>
          <a:p>
            <a:r>
              <a:rPr lang="en-US" sz="6600" dirty="0" err="1">
                <a:latin typeface="Times New Roman" panose="02020603050405020304" pitchFamily="18" charset="0"/>
                <a:cs typeface="Times New Roman" panose="02020603050405020304" pitchFamily="18" charset="0"/>
              </a:rPr>
              <a:t>Tạm</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biệt</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các</a:t>
            </a:r>
            <a:r>
              <a:rPr lang="en-US" sz="6600" dirty="0">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12772807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748607" y="1684359"/>
            <a:ext cx="7646788" cy="4424363"/>
            <a:chOff x="1990923" y="1136673"/>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990923" y="1136673"/>
              <a:ext cx="4405927" cy="3318271"/>
            </a:xfrm>
            <a:prstGeom prst="rect">
              <a:avLst/>
            </a:prstGeom>
          </p:spPr>
        </p:pic>
        <p:sp>
          <p:nvSpPr>
            <p:cNvPr id="5" name="TextBox 4">
              <a:extLst>
                <a:ext uri="{FF2B5EF4-FFF2-40B4-BE49-F238E27FC236}">
                  <a16:creationId xmlns:a16="http://schemas.microsoft.com/office/drawing/2014/main" id="{47C20E4F-5598-4543-99AA-79D922EC798E}"/>
                </a:ext>
              </a:extLst>
            </p:cNvPr>
            <p:cNvSpPr txBox="1"/>
            <p:nvPr/>
          </p:nvSpPr>
          <p:spPr>
            <a:xfrm>
              <a:off x="3071582" y="3329114"/>
              <a:ext cx="3041009" cy="638444"/>
            </a:xfrm>
            <a:prstGeom prst="rect">
              <a:avLst/>
            </a:prstGeom>
            <a:noFill/>
          </p:spPr>
          <p:txBody>
            <a:bodyPr wrap="square" rtlCol="0">
              <a:spAutoFit/>
            </a:bodyPr>
            <a:lstStyle/>
            <a:p>
              <a:pPr algn="ctr">
                <a:lnSpc>
                  <a:spcPct val="150000"/>
                </a:lnSpc>
              </a:pPr>
              <a:r>
                <a:rPr lang="vi-VN" sz="3735" b="1" dirty="0">
                  <a:solidFill>
                    <a:srgbClr val="00B050"/>
                  </a:solidFill>
                  <a:latin typeface="Times New Roman" panose="02020603050405020304" pitchFamily="18" charset="0"/>
                  <a:cs typeface="Times New Roman" panose="02020603050405020304" pitchFamily="18" charset="0"/>
                </a:rPr>
                <a:t>TIẾT </a:t>
              </a:r>
              <a:r>
                <a:rPr lang="en-US" sz="3735" b="1" dirty="0">
                  <a:solidFill>
                    <a:srgbClr val="00B050"/>
                  </a:solidFill>
                  <a:latin typeface="Times New Roman" panose="02020603050405020304" pitchFamily="18" charset="0"/>
                  <a:cs typeface="Times New Roman" panose="02020603050405020304" pitchFamily="18" charset="0"/>
                </a:rPr>
                <a:t>1+ 2</a:t>
              </a:r>
            </a:p>
          </p:txBody>
        </p:sp>
      </p:grpSp>
      <p:sp>
        <p:nvSpPr>
          <p:cNvPr id="13" name="TextBox 12">
            <a:extLst>
              <a:ext uri="{FF2B5EF4-FFF2-40B4-BE49-F238E27FC236}">
                <a16:creationId xmlns:a16="http://schemas.microsoft.com/office/drawing/2014/main" id="{ED1BA16C-7EA5-48F4-8346-56A3175E0110}"/>
              </a:ext>
            </a:extLst>
          </p:cNvPr>
          <p:cNvSpPr txBox="1"/>
          <p:nvPr/>
        </p:nvSpPr>
        <p:spPr>
          <a:xfrm>
            <a:off x="468575" y="872519"/>
            <a:ext cx="1721171" cy="707886"/>
          </a:xfrm>
          <a:prstGeom prst="rect">
            <a:avLst/>
          </a:prstGeom>
          <a:noFill/>
        </p:spPr>
        <p:txBody>
          <a:bodyPr wrap="square" rtlCol="0">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BÀI </a:t>
            </a:r>
            <a:r>
              <a:rPr lang="en-US" sz="4000" dirty="0" smtClean="0">
                <a:solidFill>
                  <a:srgbClr val="FF0000"/>
                </a:solidFill>
                <a:latin typeface="Times New Roman" panose="02020603050405020304" pitchFamily="18" charset="0"/>
                <a:cs typeface="Times New Roman" panose="02020603050405020304" pitchFamily="18" charset="0"/>
              </a:rPr>
              <a:t>28</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5E32ADA-523D-4ACC-BA1B-20E677F68055}"/>
              </a:ext>
            </a:extLst>
          </p:cNvPr>
          <p:cNvSpPr txBox="1"/>
          <p:nvPr/>
        </p:nvSpPr>
        <p:spPr>
          <a:xfrm>
            <a:off x="2189746" y="157413"/>
            <a:ext cx="6937629" cy="677108"/>
          </a:xfrm>
          <a:prstGeom prst="rect">
            <a:avLst/>
          </a:prstGeom>
          <a:solidFill>
            <a:schemeClr val="accent6">
              <a:lumMod val="20000"/>
              <a:lumOff val="80000"/>
            </a:schemeClr>
          </a:solidFill>
        </p:spPr>
        <p:txBody>
          <a:bodyPr wrap="square" rtlCol="0">
            <a:spAutoFit/>
          </a:bodyPr>
          <a:lstStyle/>
          <a:p>
            <a:r>
              <a:rPr lang="en-US" sz="3800" b="1" dirty="0">
                <a:solidFill>
                  <a:srgbClr val="FF0000"/>
                </a:solidFill>
                <a:latin typeface="Times New Roman" panose="02020603050405020304" pitchFamily="18" charset="0"/>
                <a:cs typeface="Times New Roman" panose="02020603050405020304" pitchFamily="18" charset="0"/>
              </a:rPr>
              <a:t>CON NG</a:t>
            </a:r>
            <a:r>
              <a:rPr lang="vi-VN" sz="3800" b="1" dirty="0">
                <a:solidFill>
                  <a:srgbClr val="FF0000"/>
                </a:solidFill>
                <a:latin typeface="Times New Roman" panose="02020603050405020304" pitchFamily="18" charset="0"/>
                <a:cs typeface="Times New Roman" panose="02020603050405020304" pitchFamily="18" charset="0"/>
              </a:rPr>
              <a:t>Ư</a:t>
            </a:r>
            <a:r>
              <a:rPr lang="en-US" sz="3800" b="1">
                <a:solidFill>
                  <a:srgbClr val="FF0000"/>
                </a:solidFill>
                <a:latin typeface="Times New Roman" panose="02020603050405020304" pitchFamily="18" charset="0"/>
                <a:cs typeface="Times New Roman" panose="02020603050405020304" pitchFamily="18" charset="0"/>
              </a:rPr>
              <a:t>ỜI VIỆT NAM</a:t>
            </a:r>
            <a:endParaRPr lang="en-US" sz="38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3F6C517-3B9D-497B-BD77-4D5AAC332AD1}"/>
              </a:ext>
            </a:extLst>
          </p:cNvPr>
          <p:cNvSpPr txBox="1"/>
          <p:nvPr/>
        </p:nvSpPr>
        <p:spPr>
          <a:xfrm>
            <a:off x="2930797" y="3608699"/>
            <a:ext cx="4664615" cy="1200329"/>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KHÁM PHÁ ĐÁY BIỂN Ở TRƯỜNG SA</a:t>
            </a:r>
          </a:p>
        </p:txBody>
      </p:sp>
    </p:spTree>
    <p:extLst>
      <p:ext uri="{BB962C8B-B14F-4D97-AF65-F5344CB8AC3E}">
        <p14:creationId xmlns:p14="http://schemas.microsoft.com/office/powerpoint/2010/main" val="33962225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763872"/>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634637" y="238935"/>
            <a:ext cx="4442813" cy="662746"/>
          </a:xfrm>
          <a:prstGeom prst="rect">
            <a:avLst/>
          </a:prstGeom>
        </p:spPr>
        <p:txBody>
          <a:bodyPr wrap="square" lIns="68580" tIns="34290" rIns="68580" bIns="3429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3300" b="1" kern="0" dirty="0">
                <a:ln w="6350">
                  <a:noFill/>
                </a:ln>
                <a:solidFill>
                  <a:srgbClr val="FF0000"/>
                </a:solidFill>
                <a:latin typeface="Times New Roman" panose="02020603050405020304" pitchFamily="18" charset="0"/>
                <a:cs typeface="Times New Roman" panose="02020603050405020304" pitchFamily="18" charset="0"/>
              </a:rPr>
              <a:t>YÊU CẦU CẦN ĐẠT</a:t>
            </a:r>
            <a:endParaRPr lang="zh-CN" altLang="en-US" sz="3300" b="1" kern="0" dirty="0">
              <a:ln w="6350">
                <a:noFill/>
              </a:ln>
              <a:solidFill>
                <a:srgbClr val="FF000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49681" y="2478784"/>
            <a:ext cx="5490657"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663872" y="1591819"/>
            <a:ext cx="616733" cy="43017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3353757" y="1426846"/>
            <a:ext cx="5490657" cy="879326"/>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lí</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3075507" y="3052484"/>
            <a:ext cx="726231" cy="491422"/>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3857790" y="2837204"/>
            <a:ext cx="5249635" cy="990234"/>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3197188" y="4501533"/>
            <a:ext cx="726231" cy="491422"/>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400" b="1"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3996571" y="4333126"/>
            <a:ext cx="4873923" cy="93144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đ</a:t>
            </a:r>
            <a:r>
              <a:rPr lang="vi-VN" altLang="zh-CN" sz="2400" b="1" dirty="0">
                <a:latin typeface="Times New Roman" panose="02020603050405020304" pitchFamily="18" charset="0"/>
                <a:ea typeface="Arial-Rounded" panose="020B0500000000000000" pitchFamily="34" charset="0"/>
                <a:cs typeface="Times New Roman" panose="02020603050405020304" pitchFamily="18" charset="0"/>
              </a:rPr>
              <a:t>ư</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ngữ</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đặt</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400" b="1"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sz="2400" b="1" dirty="0">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9208768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342134" y="1084244"/>
            <a:ext cx="8586714" cy="5682902"/>
          </a:xfrm>
          <a:prstGeom prst="rect">
            <a:avLst/>
          </a:prstGeom>
          <a:noFill/>
        </p:spPr>
        <p:txBody>
          <a:bodyPr wrap="square" rtlCol="0">
            <a:spAutoFit/>
          </a:bodyPr>
          <a:lstStyle/>
          <a:p>
            <a:pPr>
              <a:lnSpc>
                <a:spcPct val="11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Nhắc đến Trường Sa, ngoài các đảo, người ta nhắc đến biển. Mà biển thì có muôn vàn điều kì thú. Thám hiểm đáy biển ở Trường Sa của nước ta sẽ thấy bao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iều thú vị.</a:t>
            </a:r>
          </a:p>
          <a:p>
            <a:pPr>
              <a:lnSpc>
                <a:spcPct val="11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a:lnSpc>
                <a:spcPct val="11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Trường Sa là vùng biển thân yêu của Tổ quốc, có cảnh đẹp kì thú và hàng nghìn loài vật sống dưới biển.</a:t>
            </a:r>
            <a:r>
              <a:rPr lang="en-US" sz="2800" dirty="0">
                <a:latin typeface="Times New Roman" panose="02020603050405020304" pitchFamily="18" charset="0"/>
                <a:cs typeface="Times New Roman" panose="02020603050405020304" pitchFamily="18" charset="0"/>
              </a:rPr>
              <a:t> </a:t>
            </a:r>
          </a:p>
          <a:p>
            <a:pPr>
              <a:lnSpc>
                <a:spcPct val="110000"/>
              </a:lnSpc>
            </a:pP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342134" y="346584"/>
            <a:ext cx="822747" cy="728774"/>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547890" y="525244"/>
            <a:ext cx="6722051" cy="523220"/>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KHÁM PHÁ ĐÁY BIỂN Ở TRƯỜNG SA</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86684044"/>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278643" y="1017008"/>
            <a:ext cx="8586714" cy="5682902"/>
          </a:xfrm>
          <a:prstGeom prst="rect">
            <a:avLst/>
          </a:prstGeom>
          <a:noFill/>
        </p:spPr>
        <p:txBody>
          <a:bodyPr wrap="square" rtlCol="0">
            <a:spAutoFit/>
          </a:bodyPr>
          <a:lstStyle/>
          <a:p>
            <a:pPr>
              <a:lnSpc>
                <a:spcPct val="110000"/>
              </a:lnSpc>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Nhắc đến Trường Sa, ngoài các đảo, người ta nhắc đến biển. Mà biển thì có muôn vàn điều kì thú. Thám hiểm đáy biển ở Trường Sa của nước ta sẽ thấy bao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iều thú vị.</a:t>
            </a:r>
          </a:p>
          <a:p>
            <a:pPr>
              <a:lnSpc>
                <a:spcPct val="110000"/>
              </a:lnSpc>
            </a:pPr>
            <a:r>
              <a:rPr lang="en-US" sz="2800" dirty="0">
                <a:latin typeface="Times New Roman" panose="02020603050405020304" pitchFamily="18" charset="0"/>
                <a:cs typeface="Times New Roman" panose="02020603050405020304" pitchFamily="18" charset="0"/>
              </a:rPr>
              <a:t>    </a:t>
            </a:r>
            <a:r>
              <a:rPr lang="vi-VN" sz="2800" dirty="0">
                <a:solidFill>
                  <a:srgbClr val="0B04A0"/>
                </a:solidFill>
                <a:latin typeface="Times New Roman" panose="02020603050405020304" pitchFamily="18" charset="0"/>
                <a:cs typeface="Times New Roman" panose="02020603050405020304" pitchFamily="18" charset="0"/>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p>
          <a:p>
            <a:pPr>
              <a:lnSpc>
                <a:spcPct val="110000"/>
              </a:lnSpc>
            </a:pPr>
            <a:r>
              <a:rPr lang="en-US" sz="2800" dirty="0">
                <a:latin typeface="Times New Roman" panose="02020603050405020304" pitchFamily="18" charset="0"/>
                <a:cs typeface="Times New Roman" panose="02020603050405020304" pitchFamily="18" charset="0"/>
              </a:rPr>
              <a:t>     </a:t>
            </a:r>
            <a:r>
              <a:rPr lang="vi-VN" sz="2800" dirty="0">
                <a:solidFill>
                  <a:srgbClr val="95440D"/>
                </a:solidFill>
                <a:latin typeface="Times New Roman" panose="02020603050405020304" pitchFamily="18" charset="0"/>
                <a:cs typeface="Times New Roman" panose="02020603050405020304" pitchFamily="18" charset="0"/>
              </a:rPr>
              <a:t>Trường Sa là vùng biển thân yêu của Tổ quốc, có cảnh đẹp kì thú và hàng nghìn loài vật sống dưới biển.</a:t>
            </a:r>
            <a:r>
              <a:rPr lang="en-US" sz="2800" dirty="0">
                <a:solidFill>
                  <a:srgbClr val="95440D"/>
                </a:solidFill>
                <a:latin typeface="Times New Roman" panose="02020603050405020304" pitchFamily="18" charset="0"/>
                <a:cs typeface="Times New Roman" panose="02020603050405020304" pitchFamily="18" charset="0"/>
              </a:rPr>
              <a:t> </a:t>
            </a:r>
          </a:p>
          <a:p>
            <a:pPr>
              <a:lnSpc>
                <a:spcPct val="110000"/>
              </a:lnSpc>
            </a:pP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DC896DB-F00F-4B35-AA0E-25BACE8F3BB7}"/>
              </a:ext>
            </a:extLst>
          </p:cNvPr>
          <p:cNvSpPr txBox="1"/>
          <p:nvPr/>
        </p:nvSpPr>
        <p:spPr>
          <a:xfrm>
            <a:off x="1534443" y="363880"/>
            <a:ext cx="6722051" cy="523220"/>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KHÁM PHÁ ĐÁY BIỂN Ở TRƯỜNG SA</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E1FDF42-57B9-4947-A714-C41BC5E46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37" y="1129146"/>
            <a:ext cx="370561" cy="350171"/>
          </a:xfrm>
          <a:prstGeom prst="rect">
            <a:avLst/>
          </a:prstGeom>
        </p:spPr>
      </p:pic>
      <p:pic>
        <p:nvPicPr>
          <p:cNvPr id="8" name="Picture 7">
            <a:extLst>
              <a:ext uri="{FF2B5EF4-FFF2-40B4-BE49-F238E27FC236}">
                <a16:creationId xmlns:a16="http://schemas.microsoft.com/office/drawing/2014/main" id="{BD5994CD-FF0C-4829-A616-73913C211358}"/>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78643" y="2532710"/>
            <a:ext cx="393909" cy="353936"/>
          </a:xfrm>
          <a:prstGeom prst="rect">
            <a:avLst/>
          </a:prstGeom>
        </p:spPr>
      </p:pic>
      <p:pic>
        <p:nvPicPr>
          <p:cNvPr id="9" name="Picture 8">
            <a:extLst>
              <a:ext uri="{FF2B5EF4-FFF2-40B4-BE49-F238E27FC236}">
                <a16:creationId xmlns:a16="http://schemas.microsoft.com/office/drawing/2014/main" id="{674DD4EC-CFA7-4FC2-A0EE-4768F2D5E7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878" y="5375286"/>
            <a:ext cx="367015" cy="367015"/>
          </a:xfrm>
          <a:prstGeom prst="rect">
            <a:avLst/>
          </a:prstGeom>
        </p:spPr>
      </p:pic>
    </p:spTree>
    <p:custDataLst>
      <p:tags r:id="rId1"/>
    </p:custDataLst>
    <p:extLst>
      <p:ext uri="{BB962C8B-B14F-4D97-AF65-F5344CB8AC3E}">
        <p14:creationId xmlns:p14="http://schemas.microsoft.com/office/powerpoint/2010/main" val="255925535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ABFD36-FD31-4891-AAE8-CB5C5D885BA0}"/>
              </a:ext>
            </a:extLst>
          </p:cNvPr>
          <p:cNvSpPr txBox="1"/>
          <p:nvPr/>
        </p:nvSpPr>
        <p:spPr>
          <a:xfrm>
            <a:off x="608103" y="428001"/>
            <a:ext cx="7630493" cy="584775"/>
          </a:xfrm>
          <a:prstGeom prst="rect">
            <a:avLst/>
          </a:prstGeom>
          <a:noFill/>
        </p:spPr>
        <p:txBody>
          <a:bodyPr wrap="square" rtlCol="0">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KHÁM PHÁ ĐÁY BIỂN Ở TRƯỜNG SA</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EB513ED-DBD7-4FB7-AA4B-A5DA01D20533}"/>
              </a:ext>
            </a:extLst>
          </p:cNvPr>
          <p:cNvSpPr txBox="1"/>
          <p:nvPr/>
        </p:nvSpPr>
        <p:spPr>
          <a:xfrm>
            <a:off x="280125" y="1012776"/>
            <a:ext cx="8683814" cy="2062103"/>
          </a:xfrm>
          <a:prstGeom prst="rect">
            <a:avLst/>
          </a:prstGeom>
          <a:noFill/>
        </p:spPr>
        <p:txBody>
          <a:bodyPr wrap="square" rtlCol="0">
            <a:spAutoFit/>
          </a:bodyPr>
          <a:lstStyle/>
          <a:p>
            <a:pPr indent="274320"/>
            <a:r>
              <a:rPr lang="en-US" sz="28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Nhắc đến Trường Sa, ngoài các đảo, người ta nhắc đến biển. Mà biển thì có muôn vàn điều kì thú. Thám hiểm đáy biển ở Trường Sa của nước ta sẽ thấy bao </a:t>
            </a:r>
            <a:r>
              <a:rPr lang="en-US" sz="3200" dirty="0">
                <a:latin typeface="Times New Roman" panose="02020603050405020304" pitchFamily="18" charset="0"/>
                <a:cs typeface="Times New Roman" panose="02020603050405020304" pitchFamily="18" charset="0"/>
              </a:rPr>
              <a:t>đ</a:t>
            </a:r>
            <a:r>
              <a:rPr lang="vi-VN" sz="3200" dirty="0">
                <a:latin typeface="Times New Roman" panose="02020603050405020304" pitchFamily="18" charset="0"/>
                <a:cs typeface="Times New Roman" panose="02020603050405020304" pitchFamily="18" charset="0"/>
              </a:rPr>
              <a:t>iều thú vị.</a:t>
            </a:r>
            <a:r>
              <a:rPr lang="en-US" sz="32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2F62982-8756-4A7F-84F1-531736F0C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31" y="1142593"/>
            <a:ext cx="370561" cy="350171"/>
          </a:xfrm>
          <a:prstGeom prst="rect">
            <a:avLst/>
          </a:prstGeom>
        </p:spPr>
      </p:pic>
      <p:cxnSp>
        <p:nvCxnSpPr>
          <p:cNvPr id="5" name="Straight Connector 4">
            <a:extLst>
              <a:ext uri="{FF2B5EF4-FFF2-40B4-BE49-F238E27FC236}">
                <a16:creationId xmlns:a16="http://schemas.microsoft.com/office/drawing/2014/main" id="{FF292181-6B32-423C-B8B0-046196C17BD3}"/>
              </a:ext>
            </a:extLst>
          </p:cNvPr>
          <p:cNvCxnSpPr>
            <a:cxnSpLocks/>
          </p:cNvCxnSpPr>
          <p:nvPr/>
        </p:nvCxnSpPr>
        <p:spPr>
          <a:xfrm>
            <a:off x="5351929" y="1959426"/>
            <a:ext cx="14388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7C7F6AE-ACA5-4DE8-8FE2-D147BB711CCD}"/>
              </a:ext>
            </a:extLst>
          </p:cNvPr>
          <p:cNvSpPr txBox="1"/>
          <p:nvPr/>
        </p:nvSpPr>
        <p:spPr>
          <a:xfrm>
            <a:off x="387134" y="3154467"/>
            <a:ext cx="8369732" cy="954107"/>
          </a:xfrm>
          <a:prstGeom prst="rect">
            <a:avLst/>
          </a:prstGeom>
          <a:noFill/>
        </p:spPr>
        <p:txBody>
          <a:bodyPr wrap="square" rtlCol="0">
            <a:spAutoFit/>
          </a:bodyPr>
          <a:lstStyle/>
          <a:p>
            <a:r>
              <a:rPr lang="en-US" sz="2800" b="1" i="1" dirty="0" err="1">
                <a:solidFill>
                  <a:srgbClr val="FF0000"/>
                </a:solidFill>
                <a:latin typeface="Times New Roman" panose="02020603050405020304" pitchFamily="18" charset="0"/>
                <a:cs typeface="Times New Roman" panose="02020603050405020304" pitchFamily="18" charset="0"/>
              </a:rPr>
              <a:t>Muôn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vàn</a:t>
            </a:r>
            <a:r>
              <a:rPr lang="en-US" sz="2800" b="1" i="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0B04A0"/>
                </a:solidFill>
                <a:latin typeface="Times New Roman" panose="02020603050405020304" pitchFamily="18" charset="0"/>
                <a:cs typeface="Times New Roman" panose="02020603050405020304" pitchFamily="18" charset="0"/>
              </a:rPr>
              <a:t>số lượng nhiều đến không </a:t>
            </a:r>
            <a:r>
              <a:rPr lang="en-US" sz="2800" b="1" dirty="0" err="1">
                <a:solidFill>
                  <a:srgbClr val="0B04A0"/>
                </a:solidFill>
                <a:latin typeface="Times New Roman" panose="02020603050405020304" pitchFamily="18" charset="0"/>
                <a:cs typeface="Times New Roman" panose="02020603050405020304" pitchFamily="18" charset="0"/>
              </a:rPr>
              <a:t>sao</a:t>
            </a:r>
            <a:r>
              <a:rPr lang="en-US" sz="2800" b="1" dirty="0">
                <a:solidFill>
                  <a:srgbClr val="0B04A0"/>
                </a:solidFill>
                <a:latin typeface="Times New Roman" panose="02020603050405020304" pitchFamily="18" charset="0"/>
                <a:cs typeface="Times New Roman" panose="02020603050405020304" pitchFamily="18" charset="0"/>
              </a:rPr>
              <a:t> </a:t>
            </a:r>
            <a:r>
              <a:rPr lang="vi-VN" sz="2800" b="1" dirty="0">
                <a:solidFill>
                  <a:srgbClr val="0B04A0"/>
                </a:solidFill>
                <a:latin typeface="Times New Roman" panose="02020603050405020304" pitchFamily="18" charset="0"/>
                <a:cs typeface="Times New Roman" panose="02020603050405020304" pitchFamily="18" charset="0"/>
              </a:rPr>
              <a:t>kể hết</a:t>
            </a:r>
            <a:r>
              <a:rPr lang="en-US" sz="2800" b="1" dirty="0">
                <a:solidFill>
                  <a:srgbClr val="0B04A0"/>
                </a:solidFill>
                <a:latin typeface="Times New Roman" panose="02020603050405020304" pitchFamily="18" charset="0"/>
                <a:cs typeface="Times New Roman" panose="02020603050405020304" pitchFamily="18" charset="0"/>
              </a:rPr>
              <a:t> </a:t>
            </a:r>
            <a:r>
              <a:rPr lang="en-US" sz="2800" b="1" dirty="0" err="1">
                <a:solidFill>
                  <a:srgbClr val="0B04A0"/>
                </a:solidFill>
                <a:latin typeface="Times New Roman" panose="02020603050405020304" pitchFamily="18" charset="0"/>
                <a:cs typeface="Times New Roman" panose="02020603050405020304" pitchFamily="18" charset="0"/>
              </a:rPr>
              <a:t>được</a:t>
            </a:r>
            <a:r>
              <a:rPr lang="vi-VN" sz="2800" b="1" dirty="0">
                <a:solidFill>
                  <a:srgbClr val="0B04A0"/>
                </a:solidFill>
                <a:latin typeface="Times New Roman" panose="02020603050405020304" pitchFamily="18" charset="0"/>
                <a:cs typeface="Times New Roman" panose="02020603050405020304" pitchFamily="18" charset="0"/>
              </a:rPr>
              <a:t>.</a:t>
            </a:r>
            <a:br>
              <a:rPr lang="vi-VN" sz="2800" b="1" dirty="0">
                <a:solidFill>
                  <a:srgbClr val="0B04A0"/>
                </a:solidFill>
                <a:latin typeface="Times New Roman" panose="02020603050405020304" pitchFamily="18" charset="0"/>
                <a:cs typeface="Times New Roman" panose="02020603050405020304" pitchFamily="18" charset="0"/>
              </a:rPr>
            </a:br>
            <a:endParaRPr lang="en-US" sz="2800" b="1" i="1" dirty="0">
              <a:solidFill>
                <a:srgbClr val="0B04A0"/>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383C5B6E-00AA-4FAD-B840-74F0F2023D5C}"/>
              </a:ext>
            </a:extLst>
          </p:cNvPr>
          <p:cNvCxnSpPr/>
          <p:nvPr/>
        </p:nvCxnSpPr>
        <p:spPr>
          <a:xfrm>
            <a:off x="454935" y="2462461"/>
            <a:ext cx="16719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0416E1-2EA3-4994-A8BF-CFF139D8A7DD}"/>
              </a:ext>
            </a:extLst>
          </p:cNvPr>
          <p:cNvSpPr txBox="1"/>
          <p:nvPr/>
        </p:nvSpPr>
        <p:spPr>
          <a:xfrm>
            <a:off x="349852" y="3139201"/>
            <a:ext cx="7863544" cy="1081322"/>
          </a:xfrm>
          <a:prstGeom prst="rect">
            <a:avLst/>
          </a:prstGeom>
          <a:noFill/>
        </p:spPr>
        <p:txBody>
          <a:bodyPr wrap="square" rtlCol="0">
            <a:spAutoFit/>
          </a:bodyPr>
          <a:lstStyle/>
          <a:p>
            <a:pPr>
              <a:lnSpc>
                <a:spcPct val="120000"/>
              </a:lnSpc>
            </a:pPr>
            <a:r>
              <a:rPr lang="en-US" sz="2800" b="1" dirty="0">
                <a:solidFill>
                  <a:srgbClr val="80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0F03A9"/>
                </a:solidFill>
                <a:latin typeface="Times New Roman" panose="02020603050405020304" pitchFamily="18" charset="0"/>
                <a:cs typeface="Times New Roman" panose="02020603050405020304" pitchFamily="18" charset="0"/>
              </a:rPr>
              <a:t>đi</a:t>
            </a:r>
            <a:r>
              <a:rPr lang="en-US" sz="2800" b="1" dirty="0">
                <a:solidFill>
                  <a:srgbClr val="0F03A9"/>
                </a:solidFill>
                <a:latin typeface="Times New Roman" panose="02020603050405020304" pitchFamily="18" charset="0"/>
                <a:cs typeface="Times New Roman" panose="02020603050405020304" pitchFamily="18" charset="0"/>
              </a:rPr>
              <a:t> </a:t>
            </a:r>
            <a:r>
              <a:rPr lang="en-US" sz="2800" b="1" dirty="0" err="1">
                <a:solidFill>
                  <a:srgbClr val="0F03A9"/>
                </a:solidFill>
                <a:latin typeface="Times New Roman" panose="02020603050405020304" pitchFamily="18" charset="0"/>
                <a:cs typeface="Times New Roman" panose="02020603050405020304" pitchFamily="18" charset="0"/>
              </a:rPr>
              <a:t>vào</a:t>
            </a:r>
            <a:r>
              <a:rPr lang="en-US" sz="2800" b="1" dirty="0">
                <a:solidFill>
                  <a:srgbClr val="0F03A9"/>
                </a:solidFill>
                <a:latin typeface="Times New Roman" panose="02020603050405020304" pitchFamily="18" charset="0"/>
                <a:cs typeface="Times New Roman" panose="02020603050405020304" pitchFamily="18" charset="0"/>
              </a:rPr>
              <a:t> </a:t>
            </a:r>
            <a:r>
              <a:rPr lang="en-US" sz="2800" b="1" dirty="0" err="1">
                <a:solidFill>
                  <a:srgbClr val="0F03A9"/>
                </a:solidFill>
                <a:latin typeface="Times New Roman" panose="02020603050405020304" pitchFamily="18" charset="0"/>
                <a:cs typeface="Times New Roman" panose="02020603050405020304" pitchFamily="18" charset="0"/>
              </a:rPr>
              <a:t>vùng</a:t>
            </a:r>
            <a:r>
              <a:rPr lang="en-US" sz="2800" b="1" dirty="0">
                <a:solidFill>
                  <a:srgbClr val="0F03A9"/>
                </a:solidFill>
                <a:latin typeface="Times New Roman" panose="02020603050405020304" pitchFamily="18" charset="0"/>
                <a:cs typeface="Times New Roman" panose="02020603050405020304" pitchFamily="18" charset="0"/>
              </a:rPr>
              <a:t> </a:t>
            </a:r>
            <a:r>
              <a:rPr lang="en-US" sz="2800" b="1" dirty="0" err="1">
                <a:solidFill>
                  <a:srgbClr val="0F03A9"/>
                </a:solidFill>
                <a:latin typeface="Times New Roman" panose="02020603050405020304" pitchFamily="18" charset="0"/>
                <a:cs typeface="Times New Roman" panose="02020603050405020304" pitchFamily="18" charset="0"/>
              </a:rPr>
              <a:t>xa</a:t>
            </a:r>
            <a:r>
              <a:rPr lang="en-US" sz="2800" b="1" dirty="0">
                <a:solidFill>
                  <a:srgbClr val="0F03A9"/>
                </a:solidFill>
                <a:latin typeface="Times New Roman" panose="02020603050405020304" pitchFamily="18" charset="0"/>
                <a:cs typeface="Times New Roman" panose="02020603050405020304" pitchFamily="18" charset="0"/>
              </a:rPr>
              <a:t> </a:t>
            </a:r>
            <a:r>
              <a:rPr lang="en-US" sz="2800" b="1" dirty="0" err="1">
                <a:solidFill>
                  <a:srgbClr val="0F03A9"/>
                </a:solidFill>
                <a:latin typeface="Times New Roman" panose="02020603050405020304" pitchFamily="18" charset="0"/>
                <a:cs typeface="Times New Roman" panose="02020603050405020304" pitchFamily="18" charset="0"/>
              </a:rPr>
              <a:t>lạ</a:t>
            </a:r>
            <a:r>
              <a:rPr lang="en-US" sz="2800" b="1" dirty="0">
                <a:solidFill>
                  <a:srgbClr val="0F03A9"/>
                </a:solidFill>
                <a:latin typeface="Times New Roman" panose="02020603050405020304" pitchFamily="18" charset="0"/>
                <a:cs typeface="Times New Roman" panose="02020603050405020304" pitchFamily="18" charset="0"/>
              </a:rPr>
              <a:t>, </a:t>
            </a:r>
            <a:r>
              <a:rPr lang="en-US" sz="2800" b="1" dirty="0" err="1">
                <a:solidFill>
                  <a:srgbClr val="0F03A9"/>
                </a:solidFill>
                <a:latin typeface="Times New Roman" panose="02020603050405020304" pitchFamily="18" charset="0"/>
                <a:cs typeface="Times New Roman" panose="02020603050405020304" pitchFamily="18" charset="0"/>
              </a:rPr>
              <a:t>hiểm</a:t>
            </a:r>
            <a:r>
              <a:rPr lang="en-US" sz="2800" b="1" dirty="0">
                <a:solidFill>
                  <a:srgbClr val="0F03A9"/>
                </a:solidFill>
                <a:latin typeface="Times New Roman" panose="02020603050405020304" pitchFamily="18" charset="0"/>
                <a:cs typeface="Times New Roman" panose="02020603050405020304" pitchFamily="18" charset="0"/>
              </a:rPr>
              <a:t> </a:t>
            </a:r>
            <a:r>
              <a:rPr lang="en-US" sz="2800" b="1" dirty="0" err="1">
                <a:solidFill>
                  <a:srgbClr val="0F03A9"/>
                </a:solidFill>
                <a:latin typeface="Times New Roman" panose="02020603050405020304" pitchFamily="18" charset="0"/>
                <a:cs typeface="Times New Roman" panose="02020603050405020304" pitchFamily="18" charset="0"/>
              </a:rPr>
              <a:t>trở</a:t>
            </a:r>
            <a:r>
              <a:rPr lang="en-US" sz="2800" b="1" dirty="0">
                <a:solidFill>
                  <a:srgbClr val="0F03A9"/>
                </a:solidFill>
                <a:latin typeface="Times New Roman" panose="02020603050405020304" pitchFamily="18" charset="0"/>
                <a:cs typeface="Times New Roman" panose="02020603050405020304" pitchFamily="18" charset="0"/>
              </a:rPr>
              <a:t> </a:t>
            </a:r>
            <a:r>
              <a:rPr lang="en-US" sz="2800" b="1" dirty="0" err="1">
                <a:solidFill>
                  <a:srgbClr val="0F03A9"/>
                </a:solidFill>
                <a:latin typeface="Times New Roman" panose="02020603050405020304" pitchFamily="18" charset="0"/>
                <a:cs typeface="Times New Roman" panose="02020603050405020304" pitchFamily="18" charset="0"/>
              </a:rPr>
              <a:t>để</a:t>
            </a:r>
            <a:r>
              <a:rPr lang="en-US" sz="2800" b="1" dirty="0">
                <a:solidFill>
                  <a:srgbClr val="0F03A9"/>
                </a:solidFill>
                <a:latin typeface="Times New Roman" panose="02020603050405020304" pitchFamily="18" charset="0"/>
                <a:cs typeface="Times New Roman" panose="02020603050405020304" pitchFamily="18" charset="0"/>
              </a:rPr>
              <a:t> </a:t>
            </a:r>
            <a:r>
              <a:rPr lang="en-US" sz="2800" b="1" dirty="0" err="1">
                <a:solidFill>
                  <a:srgbClr val="0F03A9"/>
                </a:solidFill>
                <a:latin typeface="Times New Roman" panose="02020603050405020304" pitchFamily="18" charset="0"/>
                <a:cs typeface="Times New Roman" panose="02020603050405020304" pitchFamily="18" charset="0"/>
              </a:rPr>
              <a:t>khám</a:t>
            </a:r>
            <a:r>
              <a:rPr lang="en-US" sz="2800" b="1" dirty="0">
                <a:solidFill>
                  <a:srgbClr val="0F03A9"/>
                </a:solidFill>
                <a:latin typeface="Times New Roman" panose="02020603050405020304" pitchFamily="18" charset="0"/>
                <a:cs typeface="Times New Roman" panose="02020603050405020304" pitchFamily="18" charset="0"/>
              </a:rPr>
              <a:t> </a:t>
            </a:r>
            <a:r>
              <a:rPr lang="en-US" sz="2800" b="1" dirty="0" err="1">
                <a:solidFill>
                  <a:srgbClr val="0F03A9"/>
                </a:solidFill>
                <a:latin typeface="Times New Roman" panose="02020603050405020304" pitchFamily="18" charset="0"/>
                <a:cs typeface="Times New Roman" panose="02020603050405020304" pitchFamily="18" charset="0"/>
              </a:rPr>
              <a:t>phá</a:t>
            </a:r>
            <a:r>
              <a:rPr lang="en-US" sz="2800" b="1" dirty="0">
                <a:solidFill>
                  <a:srgbClr val="0F03A9"/>
                </a:solidFill>
                <a:latin typeface="Times New Roman" panose="02020603050405020304" pitchFamily="18" charset="0"/>
                <a:cs typeface="Times New Roman" panose="02020603050405020304" pitchFamily="18" charset="0"/>
              </a:rPr>
              <a:t> </a:t>
            </a:r>
            <a:r>
              <a:rPr lang="en-US" sz="2800" b="1" dirty="0" err="1">
                <a:solidFill>
                  <a:srgbClr val="0F03A9"/>
                </a:solidFill>
                <a:latin typeface="Times New Roman" panose="02020603050405020304" pitchFamily="18" charset="0"/>
                <a:cs typeface="Times New Roman" panose="02020603050405020304" pitchFamily="18" charset="0"/>
              </a:rPr>
              <a:t>những</a:t>
            </a:r>
            <a:r>
              <a:rPr lang="en-US" sz="2800" b="1" dirty="0">
                <a:solidFill>
                  <a:srgbClr val="0F03A9"/>
                </a:solidFill>
                <a:latin typeface="Times New Roman" panose="02020603050405020304" pitchFamily="18" charset="0"/>
                <a:cs typeface="Times New Roman" panose="02020603050405020304" pitchFamily="18" charset="0"/>
              </a:rPr>
              <a:t> </a:t>
            </a:r>
            <a:r>
              <a:rPr lang="en-US" sz="2800" b="1" dirty="0" err="1">
                <a:solidFill>
                  <a:srgbClr val="0F03A9"/>
                </a:solidFill>
                <a:latin typeface="Times New Roman" panose="02020603050405020304" pitchFamily="18" charset="0"/>
                <a:cs typeface="Times New Roman" panose="02020603050405020304" pitchFamily="18" charset="0"/>
              </a:rPr>
              <a:t>điều</a:t>
            </a:r>
            <a:r>
              <a:rPr lang="en-US" sz="2800" b="1" dirty="0">
                <a:solidFill>
                  <a:srgbClr val="0F03A9"/>
                </a:solidFill>
                <a:latin typeface="Times New Roman" panose="02020603050405020304" pitchFamily="18" charset="0"/>
                <a:cs typeface="Times New Roman" panose="02020603050405020304" pitchFamily="18" charset="0"/>
              </a:rPr>
              <a:t> </a:t>
            </a:r>
            <a:r>
              <a:rPr lang="en-US" sz="2800" b="1" dirty="0" err="1">
                <a:solidFill>
                  <a:srgbClr val="0F03A9"/>
                </a:solidFill>
                <a:latin typeface="Times New Roman" panose="02020603050405020304" pitchFamily="18" charset="0"/>
                <a:cs typeface="Times New Roman" panose="02020603050405020304" pitchFamily="18" charset="0"/>
              </a:rPr>
              <a:t>mới</a:t>
            </a:r>
            <a:r>
              <a:rPr lang="en-US" sz="2800" b="1" dirty="0">
                <a:solidFill>
                  <a:srgbClr val="0F03A9"/>
                </a:solidFill>
                <a:latin typeface="Times New Roman" panose="02020603050405020304" pitchFamily="18" charset="0"/>
                <a:cs typeface="Times New Roman" panose="02020603050405020304" pitchFamily="18" charset="0"/>
              </a:rPr>
              <a:t> </a:t>
            </a:r>
            <a:r>
              <a:rPr lang="en-US" sz="2800" b="1" dirty="0" err="1">
                <a:solidFill>
                  <a:srgbClr val="0F03A9"/>
                </a:solidFill>
                <a:latin typeface="Times New Roman" panose="02020603050405020304" pitchFamily="18" charset="0"/>
                <a:cs typeface="Times New Roman" panose="02020603050405020304" pitchFamily="18" charset="0"/>
              </a:rPr>
              <a:t>lạ</a:t>
            </a:r>
            <a:r>
              <a:rPr lang="vi-VN" sz="2800" b="1" dirty="0">
                <a:solidFill>
                  <a:srgbClr val="0F03A9"/>
                </a:solidFill>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980BBF35-A60E-4384-9403-BAA6C74A655A}"/>
              </a:ext>
            </a:extLst>
          </p:cNvPr>
          <p:cNvSpPr txBox="1"/>
          <p:nvPr/>
        </p:nvSpPr>
        <p:spPr>
          <a:xfrm>
            <a:off x="533354" y="4157707"/>
            <a:ext cx="8430585" cy="1481175"/>
          </a:xfrm>
          <a:prstGeom prst="rect">
            <a:avLst/>
          </a:prstGeom>
          <a:noFill/>
        </p:spPr>
        <p:txBody>
          <a:bodyPr wrap="square" rtlCol="0">
            <a:spAutoFit/>
          </a:bodyPr>
          <a:lstStyle/>
          <a:p>
            <a:pPr>
              <a:lnSpc>
                <a:spcPct val="150000"/>
              </a:lnSpc>
            </a:pPr>
            <a:r>
              <a:rPr lang="vi-VN" sz="3200" b="1" dirty="0">
                <a:solidFill>
                  <a:srgbClr val="0B04A0"/>
                </a:solidFill>
                <a:latin typeface="Times New Roman" panose="02020603050405020304" pitchFamily="18" charset="0"/>
                <a:cs typeface="Times New Roman" panose="02020603050405020304" pitchFamily="18" charset="0"/>
              </a:rPr>
              <a:t>Thám hiểm đáy biển ở Trường Sa của nước ta sẽ thấy bao </a:t>
            </a:r>
            <a:r>
              <a:rPr lang="en-US" sz="3200" b="1" dirty="0">
                <a:solidFill>
                  <a:srgbClr val="0B04A0"/>
                </a:solidFill>
                <a:latin typeface="Times New Roman" panose="02020603050405020304" pitchFamily="18" charset="0"/>
                <a:cs typeface="Times New Roman" panose="02020603050405020304" pitchFamily="18" charset="0"/>
              </a:rPr>
              <a:t>đ</a:t>
            </a:r>
            <a:r>
              <a:rPr lang="vi-VN" sz="3200" b="1" dirty="0">
                <a:solidFill>
                  <a:srgbClr val="0B04A0"/>
                </a:solidFill>
                <a:latin typeface="Times New Roman" panose="02020603050405020304" pitchFamily="18" charset="0"/>
                <a:cs typeface="Times New Roman" panose="02020603050405020304" pitchFamily="18" charset="0"/>
              </a:rPr>
              <a:t>iều thú vị.</a:t>
            </a:r>
            <a:r>
              <a:rPr lang="en-US" sz="3200" b="1" dirty="0">
                <a:solidFill>
                  <a:srgbClr val="0B04A0"/>
                </a:solidFill>
                <a:latin typeface="Times New Roman" panose="02020603050405020304" pitchFamily="18" charset="0"/>
                <a:cs typeface="Times New Roman" panose="02020603050405020304" pitchFamily="18" charset="0"/>
              </a:rPr>
              <a:t>  </a:t>
            </a:r>
            <a:endParaRPr lang="vi-VN" sz="2800" b="1" dirty="0">
              <a:solidFill>
                <a:srgbClr val="0B04A0"/>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39FF96B5-F6E7-4B85-ABA6-5B521860E503}"/>
              </a:ext>
            </a:extLst>
          </p:cNvPr>
          <p:cNvCxnSpPr>
            <a:cxnSpLocks/>
          </p:cNvCxnSpPr>
          <p:nvPr/>
        </p:nvCxnSpPr>
        <p:spPr>
          <a:xfrm flipH="1">
            <a:off x="4194441" y="4462743"/>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A253BFD-66D4-4EC2-B63E-F5EE0AAF107B}"/>
              </a:ext>
            </a:extLst>
          </p:cNvPr>
          <p:cNvGrpSpPr/>
          <p:nvPr/>
        </p:nvGrpSpPr>
        <p:grpSpPr>
          <a:xfrm>
            <a:off x="4623524" y="5210005"/>
            <a:ext cx="138312" cy="334748"/>
            <a:chOff x="6506827" y="4238141"/>
            <a:chExt cx="138312" cy="334748"/>
          </a:xfrm>
        </p:grpSpPr>
        <p:cxnSp>
          <p:nvCxnSpPr>
            <p:cNvPr id="12" name="Straight Connector 11">
              <a:extLst>
                <a:ext uri="{FF2B5EF4-FFF2-40B4-BE49-F238E27FC236}">
                  <a16:creationId xmlns:a16="http://schemas.microsoft.com/office/drawing/2014/main" id="{D29447DA-C480-4B8E-AB7B-6016C1F10384}"/>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9E01F3-6286-4C68-8FB1-4DA5807573A6}"/>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22058AA1-DA67-4A26-A137-0A310968A2B9}"/>
              </a:ext>
            </a:extLst>
          </p:cNvPr>
          <p:cNvCxnSpPr>
            <a:cxnSpLocks/>
          </p:cNvCxnSpPr>
          <p:nvPr/>
        </p:nvCxnSpPr>
        <p:spPr>
          <a:xfrm flipH="1">
            <a:off x="8597143" y="4462743"/>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F392835-8DDF-4EAD-8E43-F20A3F5B2F70}"/>
              </a:ext>
            </a:extLst>
          </p:cNvPr>
          <p:cNvCxnSpPr>
            <a:cxnSpLocks/>
          </p:cNvCxnSpPr>
          <p:nvPr/>
        </p:nvCxnSpPr>
        <p:spPr>
          <a:xfrm flipH="1">
            <a:off x="3708329" y="219678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1813D52-E21C-49DB-9F3B-ABF82599CDFF}"/>
              </a:ext>
            </a:extLst>
          </p:cNvPr>
          <p:cNvGrpSpPr/>
          <p:nvPr/>
        </p:nvGrpSpPr>
        <p:grpSpPr>
          <a:xfrm>
            <a:off x="3657200" y="2659199"/>
            <a:ext cx="138312" cy="334748"/>
            <a:chOff x="6506827" y="4238141"/>
            <a:chExt cx="138312" cy="334748"/>
          </a:xfrm>
        </p:grpSpPr>
        <p:cxnSp>
          <p:nvCxnSpPr>
            <p:cNvPr id="17" name="Straight Connector 16">
              <a:extLst>
                <a:ext uri="{FF2B5EF4-FFF2-40B4-BE49-F238E27FC236}">
                  <a16:creationId xmlns:a16="http://schemas.microsoft.com/office/drawing/2014/main" id="{62F210E8-EADC-4D9D-B232-FEFA6460B387}"/>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36419-169C-479F-A241-7B50A45D6D4C}"/>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F29ED794-8C0D-41D7-8662-79D57FC4201F}"/>
              </a:ext>
            </a:extLst>
          </p:cNvPr>
          <p:cNvCxnSpPr>
            <a:cxnSpLocks/>
          </p:cNvCxnSpPr>
          <p:nvPr/>
        </p:nvCxnSpPr>
        <p:spPr>
          <a:xfrm flipH="1">
            <a:off x="7856034" y="2168129"/>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004478"/>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nodeType="withEffect">
                                  <p:stCondLst>
                                    <p:cond delay="0"/>
                                  </p:stCondLst>
                                  <p:childTnLst>
                                    <p:animEffect transition="out" filter="checkerboard(across)">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xit" presetSubtype="10" fill="hold" nodeType="clickEffect">
                                  <p:stCondLst>
                                    <p:cond delay="0"/>
                                  </p:stCondLst>
                                  <p:childTnLst>
                                    <p:animEffect transition="out" filter="checkerboard(across)">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5" presetClass="exit" presetSubtype="10" fill="hold" grpId="1" nodeType="withEffect">
                                  <p:stCondLst>
                                    <p:cond delay="0"/>
                                  </p:stCondLst>
                                  <p:childTnLst>
                                    <p:animEffect transition="out" filter="checkerboard(across)">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par>
                                <p:cTn id="47" presetID="22" presetClass="entr" presetSubtype="1"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par>
                                <p:cTn id="50" presetID="22" presetClass="entr" presetSubtype="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xit" presetSubtype="10" fill="hold" grpId="1" nodeType="clickEffect">
                                  <p:stCondLst>
                                    <p:cond delay="0"/>
                                  </p:stCondLst>
                                  <p:childTnLst>
                                    <p:animEffect transition="out" filter="checkerboard(across)">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par>
                                <p:cTn id="58" presetID="5" presetClass="exit" presetSubtype="10" fill="hold" nodeType="withEffect">
                                  <p:stCondLst>
                                    <p:cond delay="0"/>
                                  </p:stCondLst>
                                  <p:childTnLst>
                                    <p:animEffect transition="out" filter="checkerboard(across)">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5" presetClass="exit" presetSubtype="10" fill="hold" nodeType="withEffect">
                                  <p:stCondLst>
                                    <p:cond delay="0"/>
                                  </p:stCondLst>
                                  <p:childTnLst>
                                    <p:animEffect transition="out" filter="checkerboard(across)">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5" presetClass="exit" presetSubtype="10" fill="hold" nodeType="withEffect">
                                  <p:stCondLst>
                                    <p:cond delay="0"/>
                                  </p:stCondLst>
                                  <p:childTnLst>
                                    <p:animEffect transition="out" filter="checkerboard(across)">
                                      <p:cBhvr>
                                        <p:cTn id="65" dur="500"/>
                                        <p:tgtEl>
                                          <p:spTgt spid="10"/>
                                        </p:tgtEl>
                                      </p:cBhvr>
                                    </p:animEffect>
                                    <p:set>
                                      <p:cBhvr>
                                        <p:cTn id="66" dur="1" fill="hold">
                                          <p:stCondLst>
                                            <p:cond delay="499"/>
                                          </p:stCondLst>
                                        </p:cTn>
                                        <p:tgtEl>
                                          <p:spTgt spid="10"/>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10"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par>
                                <p:cTn id="74" presetID="10" presetClass="entr" presetSubtype="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DFD03B-4F80-4CEF-945A-DE03F3EC3CCB}"/>
              </a:ext>
            </a:extLst>
          </p:cNvPr>
          <p:cNvSpPr txBox="1"/>
          <p:nvPr/>
        </p:nvSpPr>
        <p:spPr>
          <a:xfrm>
            <a:off x="494580" y="318902"/>
            <a:ext cx="8586714" cy="3666645"/>
          </a:xfrm>
          <a:prstGeom prst="rect">
            <a:avLst/>
          </a:prstGeom>
          <a:noFill/>
        </p:spPr>
        <p:txBody>
          <a:bodyPr wrap="square" rtlCol="0">
            <a:spAutoFit/>
          </a:bodyPr>
          <a:lstStyle/>
          <a:p>
            <a:pPr>
              <a:lnSpc>
                <a:spcPct val="120000"/>
              </a:lnSpc>
            </a:pPr>
            <a:r>
              <a:rPr lang="en-US" sz="2800" b="1" dirty="0">
                <a:solidFill>
                  <a:srgbClr val="0B04A0"/>
                </a:solidFill>
                <a:latin typeface="Times New Roman" panose="02020603050405020304" pitchFamily="18" charset="0"/>
                <a:cs typeface="Times New Roman" panose="02020603050405020304" pitchFamily="18" charset="0"/>
              </a:rPr>
              <a:t>     </a:t>
            </a:r>
            <a:r>
              <a:rPr lang="vi-VN" sz="2800" b="1" dirty="0">
                <a:solidFill>
                  <a:srgbClr val="0B04A0"/>
                </a:solidFill>
                <a:latin typeface="Times New Roman" panose="02020603050405020304" pitchFamily="18" charset="0"/>
                <a:cs typeface="Times New Roman" panose="02020603050405020304" pitchFamily="18" charset="0"/>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r>
              <a:rPr lang="en-US" sz="2800" b="1" dirty="0">
                <a:latin typeface="Times New Roman" panose="02020603050405020304" pitchFamily="18" charset="0"/>
                <a:cs typeface="Times New Roman" panose="02020603050405020304" pitchFamily="18" charset="0"/>
              </a:rPr>
              <a:t>     </a:t>
            </a:r>
            <a:endParaRPr lang="vi-VN" sz="24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C6A4151-810C-4EA3-83D5-A9CB59D2F934}"/>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90835" y="476451"/>
            <a:ext cx="393909" cy="353936"/>
          </a:xfrm>
          <a:prstGeom prst="rect">
            <a:avLst/>
          </a:prstGeom>
        </p:spPr>
      </p:pic>
      <p:cxnSp>
        <p:nvCxnSpPr>
          <p:cNvPr id="4" name="Straight Connector 3">
            <a:extLst>
              <a:ext uri="{FF2B5EF4-FFF2-40B4-BE49-F238E27FC236}">
                <a16:creationId xmlns:a16="http://schemas.microsoft.com/office/drawing/2014/main" id="{A5975BA6-E692-4757-AA04-240C223435E3}"/>
              </a:ext>
            </a:extLst>
          </p:cNvPr>
          <p:cNvCxnSpPr/>
          <p:nvPr/>
        </p:nvCxnSpPr>
        <p:spPr>
          <a:xfrm>
            <a:off x="1511832" y="2815093"/>
            <a:ext cx="857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FCAF6A6-6066-4A2D-951C-1EA7C9D5D895}"/>
              </a:ext>
            </a:extLst>
          </p:cNvPr>
          <p:cNvSpPr txBox="1"/>
          <p:nvPr/>
        </p:nvSpPr>
        <p:spPr>
          <a:xfrm>
            <a:off x="332702" y="3992172"/>
            <a:ext cx="8410317" cy="1081322"/>
          </a:xfrm>
          <a:prstGeom prst="rect">
            <a:avLst/>
          </a:prstGeom>
          <a:noFill/>
        </p:spPr>
        <p:txBody>
          <a:bodyPr wrap="square" rtlCol="0">
            <a:spAutoFit/>
          </a:bodyPr>
          <a:lstStyle/>
          <a:p>
            <a:pPr>
              <a:lnSpc>
                <a:spcPct val="120000"/>
              </a:lnSpc>
            </a:pPr>
            <a:r>
              <a:rPr lang="en-US" sz="2800" b="1" dirty="0">
                <a:solidFill>
                  <a:srgbClr val="80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San </a:t>
            </a:r>
            <a:r>
              <a:rPr lang="en-US" sz="2800" b="1" dirty="0" err="1">
                <a:solidFill>
                  <a:srgbClr val="FF0000"/>
                </a:solidFill>
                <a:latin typeface="Times New Roman" panose="02020603050405020304" pitchFamily="18" charset="0"/>
                <a:cs typeface="Times New Roman" panose="02020603050405020304" pitchFamily="18" charset="0"/>
              </a:rPr>
              <a:t>hô</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sắc</a:t>
            </a:r>
            <a:r>
              <a:rPr lang="vi-VN" sz="2800" b="1" dirty="0">
                <a:latin typeface="Times New Roman" panose="02020603050405020304" pitchFamily="18" charset="0"/>
                <a:cs typeface="Times New Roman" panose="02020603050405020304" pitchFamily="18" charset="0"/>
              </a:rPr>
              <a:t>. </a:t>
            </a:r>
          </a:p>
        </p:txBody>
      </p:sp>
      <p:cxnSp>
        <p:nvCxnSpPr>
          <p:cNvPr id="6" name="Straight Connector 5">
            <a:extLst>
              <a:ext uri="{FF2B5EF4-FFF2-40B4-BE49-F238E27FC236}">
                <a16:creationId xmlns:a16="http://schemas.microsoft.com/office/drawing/2014/main" id="{F258630C-B368-4C55-A876-DA448C935758}"/>
              </a:ext>
            </a:extLst>
          </p:cNvPr>
          <p:cNvCxnSpPr/>
          <p:nvPr/>
        </p:nvCxnSpPr>
        <p:spPr>
          <a:xfrm>
            <a:off x="7885056" y="1797599"/>
            <a:ext cx="857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EC4DE7A-A0A9-49A3-8669-CC8C92CD85A0}"/>
              </a:ext>
            </a:extLst>
          </p:cNvPr>
          <p:cNvCxnSpPr/>
          <p:nvPr/>
        </p:nvCxnSpPr>
        <p:spPr>
          <a:xfrm>
            <a:off x="633403" y="2308587"/>
            <a:ext cx="3307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91C91E8-80BC-4AE3-9A5E-9B6433689D3D}"/>
              </a:ext>
            </a:extLst>
          </p:cNvPr>
          <p:cNvSpPr txBox="1"/>
          <p:nvPr/>
        </p:nvSpPr>
        <p:spPr>
          <a:xfrm>
            <a:off x="287577" y="3941144"/>
            <a:ext cx="7863544" cy="1081322"/>
          </a:xfrm>
          <a:prstGeom prst="rect">
            <a:avLst/>
          </a:prstGeom>
          <a:noFill/>
        </p:spPr>
        <p:txBody>
          <a:bodyPr wrap="square" rtlCol="0">
            <a:spAutoFit/>
          </a:bodyPr>
          <a:lstStyle/>
          <a:p>
            <a:pPr>
              <a:lnSpc>
                <a:spcPct val="120000"/>
              </a:lnSpc>
            </a:pPr>
            <a:r>
              <a:rPr lang="en-US" sz="2800" b="1" dirty="0">
                <a:solidFill>
                  <a:srgbClr val="80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Vỉa</a:t>
            </a:r>
            <a:r>
              <a:rPr lang="en-US" sz="2800" b="1" dirty="0">
                <a:solidFill>
                  <a:srgbClr val="FF0000"/>
                </a:solidFill>
                <a:latin typeface="Times New Roman" panose="02020603050405020304" pitchFamily="18" charset="0"/>
                <a:cs typeface="Times New Roman" panose="02020603050405020304" pitchFamily="18" charset="0"/>
              </a:rPr>
              <a:t> san </a:t>
            </a:r>
            <a:r>
              <a:rPr lang="en-US" sz="2800" b="1" dirty="0" err="1">
                <a:solidFill>
                  <a:srgbClr val="FF0000"/>
                </a:solidFill>
                <a:latin typeface="Times New Roman" panose="02020603050405020304" pitchFamily="18" charset="0"/>
                <a:cs typeface="Times New Roman" panose="02020603050405020304" pitchFamily="18" charset="0"/>
              </a:rPr>
              <a:t>hô</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san </a:t>
            </a:r>
            <a:r>
              <a:rPr lang="en-US" sz="2800" b="1" dirty="0" err="1">
                <a:latin typeface="Times New Roman" panose="02020603050405020304" pitchFamily="18" charset="0"/>
                <a:cs typeface="Times New Roman" panose="02020603050405020304" pitchFamily="18" charset="0"/>
              </a:rPr>
              <a:t>hô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bờ</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a:t>
            </a:r>
            <a:r>
              <a:rPr lang="vi-VN" sz="2800" b="1" dirty="0">
                <a:latin typeface="Times New Roman" panose="02020603050405020304" pitchFamily="18" charset="0"/>
                <a:cs typeface="Times New Roman" panose="02020603050405020304" pitchFamily="18" charset="0"/>
              </a:rPr>
              <a:t>. </a:t>
            </a:r>
          </a:p>
        </p:txBody>
      </p:sp>
      <p:cxnSp>
        <p:nvCxnSpPr>
          <p:cNvPr id="9" name="Straight Connector 8">
            <a:extLst>
              <a:ext uri="{FF2B5EF4-FFF2-40B4-BE49-F238E27FC236}">
                <a16:creationId xmlns:a16="http://schemas.microsoft.com/office/drawing/2014/main" id="{10D058A0-A33E-43AE-9BE5-841F326DFDB2}"/>
              </a:ext>
            </a:extLst>
          </p:cNvPr>
          <p:cNvCxnSpPr>
            <a:cxnSpLocks/>
          </p:cNvCxnSpPr>
          <p:nvPr/>
        </p:nvCxnSpPr>
        <p:spPr>
          <a:xfrm flipH="1">
            <a:off x="4240649" y="4083393"/>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8079059-F234-416B-9DCE-A088817EF3C4}"/>
              </a:ext>
            </a:extLst>
          </p:cNvPr>
          <p:cNvGrpSpPr/>
          <p:nvPr/>
        </p:nvGrpSpPr>
        <p:grpSpPr>
          <a:xfrm>
            <a:off x="939172" y="5390307"/>
            <a:ext cx="138312" cy="334748"/>
            <a:chOff x="6506827" y="4238141"/>
            <a:chExt cx="138312" cy="334748"/>
          </a:xfrm>
        </p:grpSpPr>
        <p:cxnSp>
          <p:nvCxnSpPr>
            <p:cNvPr id="11" name="Straight Connector 10">
              <a:extLst>
                <a:ext uri="{FF2B5EF4-FFF2-40B4-BE49-F238E27FC236}">
                  <a16:creationId xmlns:a16="http://schemas.microsoft.com/office/drawing/2014/main" id="{E139A222-7BD8-483C-AEAF-A42DD3C2230F}"/>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FB8C19-5BB8-4EDD-91E8-AA9B1C737D8C}"/>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F806DF81-DE7D-4750-A650-23CA1E4F319B}"/>
              </a:ext>
            </a:extLst>
          </p:cNvPr>
          <p:cNvCxnSpPr>
            <a:cxnSpLocks/>
          </p:cNvCxnSpPr>
          <p:nvPr/>
        </p:nvCxnSpPr>
        <p:spPr>
          <a:xfrm flipH="1">
            <a:off x="1677841" y="4734674"/>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4AFB261-200B-49FF-ABE9-C2371FB93132}"/>
              </a:ext>
            </a:extLst>
          </p:cNvPr>
          <p:cNvSpPr txBox="1"/>
          <p:nvPr/>
        </p:nvSpPr>
        <p:spPr>
          <a:xfrm>
            <a:off x="169217" y="3811491"/>
            <a:ext cx="8559275" cy="1953868"/>
          </a:xfrm>
          <a:prstGeom prst="rect">
            <a:avLst/>
          </a:prstGeom>
          <a:noFill/>
        </p:spPr>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San hô làm cho đáy biển trông như một bức tranh khổng lồ, đẹp như những tòa lâu đài trong truyện cổ tích.</a:t>
            </a:r>
            <a:r>
              <a:rPr lang="en-US" sz="2800" b="1" dirty="0">
                <a:latin typeface="Times New Roman" panose="02020603050405020304" pitchFamily="18" charset="0"/>
                <a:cs typeface="Times New Roman" panose="02020603050405020304" pitchFamily="18" charset="0"/>
              </a:rPr>
              <a:t>     </a:t>
            </a:r>
            <a:endParaRPr lang="vi-VN" sz="2400" b="1"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AEC469E3-6685-4777-966E-D430A66065FD}"/>
              </a:ext>
            </a:extLst>
          </p:cNvPr>
          <p:cNvCxnSpPr>
            <a:cxnSpLocks/>
          </p:cNvCxnSpPr>
          <p:nvPr/>
        </p:nvCxnSpPr>
        <p:spPr>
          <a:xfrm flipH="1">
            <a:off x="2922636" y="306240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85EE31D5-A43E-445A-B3FA-504D809A67AF}"/>
              </a:ext>
            </a:extLst>
          </p:cNvPr>
          <p:cNvGrpSpPr/>
          <p:nvPr/>
        </p:nvGrpSpPr>
        <p:grpSpPr>
          <a:xfrm>
            <a:off x="2757430" y="3573893"/>
            <a:ext cx="138312" cy="334748"/>
            <a:chOff x="6506827" y="4238141"/>
            <a:chExt cx="138312" cy="334748"/>
          </a:xfrm>
        </p:grpSpPr>
        <p:cxnSp>
          <p:nvCxnSpPr>
            <p:cNvPr id="17" name="Straight Connector 16">
              <a:extLst>
                <a:ext uri="{FF2B5EF4-FFF2-40B4-BE49-F238E27FC236}">
                  <a16:creationId xmlns:a16="http://schemas.microsoft.com/office/drawing/2014/main" id="{6D2E2970-E046-4549-A8A9-470F16577FC8}"/>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37C8B4-4D97-4D46-A317-CC964D26976F}"/>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2377D977-8488-4F7F-A3A2-6DA62F296C0A}"/>
              </a:ext>
            </a:extLst>
          </p:cNvPr>
          <p:cNvCxnSpPr>
            <a:cxnSpLocks/>
          </p:cNvCxnSpPr>
          <p:nvPr/>
        </p:nvCxnSpPr>
        <p:spPr>
          <a:xfrm flipH="1">
            <a:off x="5123193" y="2544727"/>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Picture 4" descr="San hô là thực vật hay động vật?">
            <a:extLst>
              <a:ext uri="{FF2B5EF4-FFF2-40B4-BE49-F238E27FC236}">
                <a16:creationId xmlns:a16="http://schemas.microsoft.com/office/drawing/2014/main" id="{2BB53C16-5133-4DEF-9B1B-9D0313E88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348" y="4531660"/>
            <a:ext cx="5714667" cy="21959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Em hiểu “Vỉa san hô” là gì? Xem Bài Đọc KHÁM PHÁ ĐÁY BIỂN">
            <a:extLst>
              <a:ext uri="{FF2B5EF4-FFF2-40B4-BE49-F238E27FC236}">
                <a16:creationId xmlns:a16="http://schemas.microsoft.com/office/drawing/2014/main" id="{D2421646-F7D7-429C-B192-BDC895612A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348" y="4552338"/>
            <a:ext cx="5878152" cy="231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848492"/>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5" presetClass="exit" presetSubtype="10" fill="hold" nodeType="withEffect">
                                  <p:stCondLst>
                                    <p:cond delay="0"/>
                                  </p:stCondLst>
                                  <p:childTnLst>
                                    <p:animEffect transition="out" filter="checkerboard(across)">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xit" presetSubtype="10" fill="hold" grpId="1" nodeType="clickEffect">
                                  <p:stCondLst>
                                    <p:cond delay="0"/>
                                  </p:stCondLst>
                                  <p:childTnLst>
                                    <p:animEffect transition="out" filter="checkerboard(across)">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5" presetClass="exit" presetSubtype="10" fill="hold" nodeType="withEffect">
                                  <p:stCondLst>
                                    <p:cond delay="0"/>
                                  </p:stCondLst>
                                  <p:childTnLst>
                                    <p:animEffect transition="out" filter="checkerboard(across)">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5" presetClass="exit" presetSubtype="10" fill="hold" nodeType="withEffect">
                                  <p:stCondLst>
                                    <p:cond delay="0"/>
                                  </p:stCondLst>
                                  <p:childTnLst>
                                    <p:animEffect transition="out" filter="checkerboard(across)">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5" presetClass="exit" presetSubtype="10" fill="hold" nodeType="withEffect">
                                  <p:stCondLst>
                                    <p:cond delay="0"/>
                                  </p:stCondLst>
                                  <p:childTnLst>
                                    <p:animEffect transition="out" filter="checkerboard(across)">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par>
                                <p:cTn id="73" presetID="10" presetClass="entr" presetSubtype="0" fill="hold"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xit" presetSubtype="10" fill="hold" grpId="1" nodeType="clickEffect">
                                  <p:stCondLst>
                                    <p:cond delay="0"/>
                                  </p:stCondLst>
                                  <p:childTnLst>
                                    <p:animEffect transition="out" filter="checkerboard(across)">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par>
                                <p:cTn id="81" presetID="5" presetClass="exit" presetSubtype="10" fill="hold" nodeType="withEffect">
                                  <p:stCondLst>
                                    <p:cond delay="0"/>
                                  </p:stCondLst>
                                  <p:childTnLst>
                                    <p:animEffect transition="out" filter="checkerboard(across)">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par>
                                <p:cTn id="84" presetID="5" presetClass="exit" presetSubtype="10" fill="hold" nodeType="withEffect">
                                  <p:stCondLst>
                                    <p:cond delay="0"/>
                                  </p:stCondLst>
                                  <p:childTnLst>
                                    <p:animEffect transition="out" filter="checkerboard(across)">
                                      <p:cBhvr>
                                        <p:cTn id="85" dur="500"/>
                                        <p:tgtEl>
                                          <p:spTgt spid="9"/>
                                        </p:tgtEl>
                                      </p:cBhvr>
                                    </p:animEffect>
                                    <p:set>
                                      <p:cBhvr>
                                        <p:cTn id="86" dur="1" fill="hold">
                                          <p:stCondLst>
                                            <p:cond delay="499"/>
                                          </p:stCondLst>
                                        </p:cTn>
                                        <p:tgtEl>
                                          <p:spTgt spid="9"/>
                                        </p:tgtEl>
                                        <p:attrNameLst>
                                          <p:attrName>style.visibility</p:attrName>
                                        </p:attrNameLst>
                                      </p:cBhvr>
                                      <p:to>
                                        <p:strVal val="hidden"/>
                                      </p:to>
                                    </p:set>
                                  </p:childTnLst>
                                </p:cTn>
                              </p:par>
                              <p:par>
                                <p:cTn id="87" presetID="5" presetClass="exit" presetSubtype="10" fill="hold" nodeType="withEffect">
                                  <p:stCondLst>
                                    <p:cond delay="0"/>
                                  </p:stCondLst>
                                  <p:childTnLst>
                                    <p:animEffect transition="out" filter="checkerboard(across)">
                                      <p:cBhvr>
                                        <p:cTn id="88" dur="500"/>
                                        <p:tgtEl>
                                          <p:spTgt spid="10"/>
                                        </p:tgtEl>
                                      </p:cBhvr>
                                    </p:animEffect>
                                    <p:set>
                                      <p:cBhvr>
                                        <p:cTn id="89" dur="1" fill="hold">
                                          <p:stCondLst>
                                            <p:cond delay="499"/>
                                          </p:stCondLst>
                                        </p:cTn>
                                        <p:tgtEl>
                                          <p:spTgt spid="10"/>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500"/>
                                        <p:tgtEl>
                                          <p:spTgt spid="19"/>
                                        </p:tgtEl>
                                      </p:cBhvr>
                                    </p:animEffect>
                                  </p:childTnLst>
                                </p:cTn>
                              </p:par>
                              <p:par>
                                <p:cTn id="94" presetID="10" presetClass="entr" presetSubtype="0" fill="hold" nodeType="with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500"/>
                                        <p:tgtEl>
                                          <p:spTgt spid="15"/>
                                        </p:tgtEl>
                                      </p:cBhvr>
                                    </p:animEffect>
                                  </p:childTnLst>
                                </p:cTn>
                              </p:par>
                              <p:par>
                                <p:cTn id="97" presetID="10" presetClass="entr" presetSubtype="0" fill="hold" nodeType="with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fade">
                                      <p:cBhvr>
                                        <p:cTn id="9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14"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7A6201-DEF2-44C3-9E5E-54C9DEFC1A8C}"/>
              </a:ext>
            </a:extLst>
          </p:cNvPr>
          <p:cNvSpPr txBox="1"/>
          <p:nvPr/>
        </p:nvSpPr>
        <p:spPr>
          <a:xfrm>
            <a:off x="322729" y="828749"/>
            <a:ext cx="8498542" cy="1307537"/>
          </a:xfrm>
          <a:prstGeom prst="rect">
            <a:avLst/>
          </a:prstGeom>
          <a:noFill/>
        </p:spPr>
        <p:txBody>
          <a:bodyPr wrap="square" rtlCol="0">
            <a:spAutoFit/>
          </a:bodyPr>
          <a:lstStyle/>
          <a:p>
            <a:pPr>
              <a:lnSpc>
                <a:spcPct val="150000"/>
              </a:lnSpc>
            </a:pPr>
            <a:r>
              <a:rPr lang="en-US" sz="2800" b="1" dirty="0">
                <a:solidFill>
                  <a:srgbClr val="7B380B"/>
                </a:solidFill>
                <a:latin typeface="Times New Roman" panose="02020603050405020304" pitchFamily="18" charset="0"/>
                <a:cs typeface="Times New Roman" panose="02020603050405020304" pitchFamily="18" charset="0"/>
              </a:rPr>
              <a:t>     </a:t>
            </a:r>
            <a:r>
              <a:rPr lang="vi-VN" sz="2800" b="1" dirty="0">
                <a:solidFill>
                  <a:srgbClr val="7B380B"/>
                </a:solidFill>
                <a:latin typeface="Times New Roman" panose="02020603050405020304" pitchFamily="18" charset="0"/>
                <a:cs typeface="Times New Roman" panose="02020603050405020304" pitchFamily="18" charset="0"/>
              </a:rPr>
              <a:t>Trường Sa là vùng biển thân yêu của Tổ quốc, có cảnh đẹp kì thú và hàng nghìn loài vật sống dưới biển.</a:t>
            </a:r>
            <a:r>
              <a:rPr lang="en-US" sz="2800" b="1" dirty="0">
                <a:solidFill>
                  <a:srgbClr val="7B380B"/>
                </a:solidFill>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6F6C747D-00C1-450F-9077-7434FC6F2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17" y="1048267"/>
            <a:ext cx="367015" cy="367015"/>
          </a:xfrm>
          <a:prstGeom prst="rect">
            <a:avLst/>
          </a:prstGeom>
        </p:spPr>
      </p:pic>
      <p:cxnSp>
        <p:nvCxnSpPr>
          <p:cNvPr id="4" name="Straight Connector 3">
            <a:extLst>
              <a:ext uri="{FF2B5EF4-FFF2-40B4-BE49-F238E27FC236}">
                <a16:creationId xmlns:a16="http://schemas.microsoft.com/office/drawing/2014/main" id="{903BE39D-FBFF-48C0-9CE3-4086D060BCAC}"/>
              </a:ext>
            </a:extLst>
          </p:cNvPr>
          <p:cNvCxnSpPr/>
          <p:nvPr/>
        </p:nvCxnSpPr>
        <p:spPr>
          <a:xfrm>
            <a:off x="1980352" y="2007128"/>
            <a:ext cx="7799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3C90746-BC08-4ABD-A238-F9ED0846E806}"/>
              </a:ext>
            </a:extLst>
          </p:cNvPr>
          <p:cNvSpPr txBox="1"/>
          <p:nvPr/>
        </p:nvSpPr>
        <p:spPr>
          <a:xfrm>
            <a:off x="376517" y="2311532"/>
            <a:ext cx="7863544" cy="564257"/>
          </a:xfrm>
          <a:prstGeom prst="rect">
            <a:avLst/>
          </a:prstGeom>
          <a:noFill/>
        </p:spPr>
        <p:txBody>
          <a:bodyPr wrap="square" rtlCol="0">
            <a:spAutoFit/>
          </a:bodyPr>
          <a:lstStyle/>
          <a:p>
            <a:pPr>
              <a:lnSpc>
                <a:spcPct val="120000"/>
              </a:lnSpc>
            </a:pPr>
            <a:r>
              <a:rPr lang="en-US" sz="2800" b="1" dirty="0">
                <a:solidFill>
                  <a:srgbClr val="80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thú</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0B04A0"/>
                </a:solidFill>
                <a:latin typeface="Times New Roman" panose="02020603050405020304" pitchFamily="18" charset="0"/>
                <a:cs typeface="Times New Roman" panose="02020603050405020304" pitchFamily="18" charset="0"/>
              </a:rPr>
              <a:t>cảnh tượng thiên nhiên </a:t>
            </a:r>
            <a:r>
              <a:rPr lang="en-US" sz="2800" b="1" dirty="0" err="1">
                <a:solidFill>
                  <a:srgbClr val="0B04A0"/>
                </a:solidFill>
                <a:latin typeface="Times New Roman" panose="02020603050405020304" pitchFamily="18" charset="0"/>
                <a:cs typeface="Times New Roman" panose="02020603050405020304" pitchFamily="18" charset="0"/>
              </a:rPr>
              <a:t>đẹp</a:t>
            </a:r>
            <a:r>
              <a:rPr lang="en-US" sz="2800" b="1" dirty="0">
                <a:solidFill>
                  <a:srgbClr val="0B04A0"/>
                </a:solidFill>
                <a:latin typeface="Times New Roman" panose="02020603050405020304" pitchFamily="18" charset="0"/>
                <a:cs typeface="Times New Roman" panose="02020603050405020304" pitchFamily="18" charset="0"/>
              </a:rPr>
              <a:t>, </a:t>
            </a:r>
            <a:r>
              <a:rPr lang="en-US" sz="2800" b="1" dirty="0" err="1">
                <a:solidFill>
                  <a:srgbClr val="0B04A0"/>
                </a:solidFill>
                <a:latin typeface="Times New Roman" panose="02020603050405020304" pitchFamily="18" charset="0"/>
                <a:cs typeface="Times New Roman" panose="02020603050405020304" pitchFamily="18" charset="0"/>
              </a:rPr>
              <a:t>hấp</a:t>
            </a:r>
            <a:r>
              <a:rPr lang="en-US" sz="2800" b="1" dirty="0">
                <a:solidFill>
                  <a:srgbClr val="0B04A0"/>
                </a:solidFill>
                <a:latin typeface="Times New Roman" panose="02020603050405020304" pitchFamily="18" charset="0"/>
                <a:cs typeface="Times New Roman" panose="02020603050405020304" pitchFamily="18" charset="0"/>
              </a:rPr>
              <a:t> </a:t>
            </a:r>
            <a:r>
              <a:rPr lang="en-US" sz="2800" b="1" dirty="0" err="1">
                <a:solidFill>
                  <a:srgbClr val="0B04A0"/>
                </a:solidFill>
                <a:latin typeface="Times New Roman" panose="02020603050405020304" pitchFamily="18" charset="0"/>
                <a:cs typeface="Times New Roman" panose="02020603050405020304" pitchFamily="18" charset="0"/>
              </a:rPr>
              <a:t>dẫn</a:t>
            </a:r>
            <a:r>
              <a:rPr lang="en-US" sz="2800" b="1" dirty="0">
                <a:solidFill>
                  <a:srgbClr val="0B04A0"/>
                </a:solidFill>
                <a:latin typeface="Times New Roman" panose="02020603050405020304" pitchFamily="18" charset="0"/>
                <a:cs typeface="Times New Roman" panose="02020603050405020304" pitchFamily="18" charset="0"/>
              </a:rPr>
              <a:t>. </a:t>
            </a:r>
            <a:endParaRPr lang="vi-VN" sz="2800" b="1" dirty="0">
              <a:solidFill>
                <a:srgbClr val="0B04A0"/>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1328A5BE-7625-4C07-9E74-C9850BA45FC5}"/>
              </a:ext>
            </a:extLst>
          </p:cNvPr>
          <p:cNvCxnSpPr>
            <a:cxnSpLocks/>
          </p:cNvCxnSpPr>
          <p:nvPr/>
        </p:nvCxnSpPr>
        <p:spPr>
          <a:xfrm flipH="1">
            <a:off x="7780554" y="1106254"/>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F336880-E39F-42AE-AD51-249604EC653C}"/>
              </a:ext>
            </a:extLst>
          </p:cNvPr>
          <p:cNvCxnSpPr>
            <a:cxnSpLocks/>
          </p:cNvCxnSpPr>
          <p:nvPr/>
        </p:nvCxnSpPr>
        <p:spPr>
          <a:xfrm flipH="1">
            <a:off x="2778346" y="1761272"/>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E88A265-97D8-4B00-8CAB-7FA0FF17AC7D}"/>
              </a:ext>
            </a:extLst>
          </p:cNvPr>
          <p:cNvGrpSpPr/>
          <p:nvPr/>
        </p:nvGrpSpPr>
        <p:grpSpPr>
          <a:xfrm>
            <a:off x="8629171" y="1733946"/>
            <a:ext cx="138312" cy="334748"/>
            <a:chOff x="6506827" y="4238141"/>
            <a:chExt cx="138312" cy="334748"/>
          </a:xfrm>
        </p:grpSpPr>
        <p:cxnSp>
          <p:nvCxnSpPr>
            <p:cNvPr id="9" name="Straight Connector 8">
              <a:extLst>
                <a:ext uri="{FF2B5EF4-FFF2-40B4-BE49-F238E27FC236}">
                  <a16:creationId xmlns:a16="http://schemas.microsoft.com/office/drawing/2014/main" id="{E2FA931B-2EFB-48D0-825A-9204CF230FAF}"/>
                </a:ext>
              </a:extLst>
            </p:cNvPr>
            <p:cNvCxnSpPr>
              <a:cxnSpLocks/>
            </p:cNvCxnSpPr>
            <p:nvPr/>
          </p:nvCxnSpPr>
          <p:spPr>
            <a:xfrm flipH="1">
              <a:off x="6506827" y="4238216"/>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9B6CE3-4630-4D23-8424-795B7277CCD4}"/>
                </a:ext>
              </a:extLst>
            </p:cNvPr>
            <p:cNvCxnSpPr>
              <a:cxnSpLocks/>
            </p:cNvCxnSpPr>
            <p:nvPr/>
          </p:nvCxnSpPr>
          <p:spPr>
            <a:xfrm flipH="1">
              <a:off x="6557956" y="4238141"/>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34056FC0-B35E-4E72-A3A2-02776163197E}"/>
              </a:ext>
            </a:extLst>
          </p:cNvPr>
          <p:cNvCxnSpPr>
            <a:cxnSpLocks/>
          </p:cNvCxnSpPr>
          <p:nvPr/>
        </p:nvCxnSpPr>
        <p:spPr>
          <a:xfrm flipH="1">
            <a:off x="5821692" y="1120950"/>
            <a:ext cx="87183" cy="334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895511"/>
      </p:ext>
    </p:extLst>
  </p:cSld>
  <p:clrMapOvr>
    <a:masterClrMapping/>
  </p:clrMapOvr>
  <mc:AlternateContent xmlns:mc="http://schemas.openxmlformats.org/markup-compatibility/2006" xmlns:p15="http://schemas.microsoft.com/office/powerpoint/2012/main">
    <mc:Choice Requires="p15">
      <p:transition>
        <p15:prstTrans prst="pageCurlDoub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5" presetClass="exit" presetSubtype="10" fill="hold" nodeType="withEffect">
                                  <p:stCondLst>
                                    <p:cond delay="0"/>
                                  </p:stCondLst>
                                  <p:childTnLst>
                                    <p:animEffect transition="out" filter="checkerboard(across)">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1_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1583</Words>
  <Application>Microsoft Office PowerPoint</Application>
  <PresentationFormat>On-screen Show (4:3)</PresentationFormat>
  <Paragraphs>96</Paragraphs>
  <Slides>23</Slides>
  <Notes>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23</vt:i4>
      </vt:variant>
    </vt:vector>
  </HeadingPairs>
  <TitlesOfParts>
    <vt:vector size="37" baseType="lpstr">
      <vt:lpstr>宋体</vt:lpstr>
      <vt:lpstr>Arial</vt:lpstr>
      <vt:lpstr>Arial-Rounded</vt:lpstr>
      <vt:lpstr>Calibri</vt:lpstr>
      <vt:lpstr>Calibri Light</vt:lpstr>
      <vt:lpstr>等线</vt:lpstr>
      <vt:lpstr>Times New Roman</vt:lpstr>
      <vt:lpstr>Wingdings</vt:lpstr>
      <vt:lpstr>仓耳玄三M W05</vt:lpstr>
      <vt:lpstr>思源黑体 CN Light</vt:lpstr>
      <vt:lpstr>思源黑体 CN Medium</vt:lpstr>
      <vt:lpstr>1_Office 主题​​</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PCHP</dc:creator>
  <cp:lastModifiedBy>Admin</cp:lastModifiedBy>
  <cp:revision>98</cp:revision>
  <dcterms:created xsi:type="dcterms:W3CDTF">2022-04-23T01:42:26Z</dcterms:created>
  <dcterms:modified xsi:type="dcterms:W3CDTF">2024-04-26T09:30:16Z</dcterms:modified>
</cp:coreProperties>
</file>