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4"/>
  </p:notesMasterIdLst>
  <p:sldIdLst>
    <p:sldId id="357" r:id="rId5"/>
    <p:sldId id="307" r:id="rId6"/>
    <p:sldId id="309" r:id="rId7"/>
    <p:sldId id="273" r:id="rId8"/>
    <p:sldId id="313" r:id="rId9"/>
    <p:sldId id="257" r:id="rId10"/>
    <p:sldId id="394" r:id="rId11"/>
    <p:sldId id="397" r:id="rId12"/>
    <p:sldId id="398" r:id="rId13"/>
    <p:sldId id="399" r:id="rId14"/>
    <p:sldId id="416" r:id="rId15"/>
    <p:sldId id="401" r:id="rId16"/>
    <p:sldId id="402" r:id="rId17"/>
    <p:sldId id="403" r:id="rId18"/>
    <p:sldId id="405" r:id="rId19"/>
    <p:sldId id="414" r:id="rId20"/>
    <p:sldId id="410" r:id="rId21"/>
    <p:sldId id="415" r:id="rId22"/>
    <p:sldId id="4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833799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03346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7444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42884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2885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06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0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368391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2/19/2024</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666745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635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97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35480701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8.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slideLayout" Target="../slideLayouts/slideLayout28.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slideLayout" Target="../slideLayouts/slideLayout33.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
        <p:nvSpPr>
          <p:cNvPr id="3" name="Rectangle: Rounded Corners 2">
            <a:extLst>
              <a:ext uri="{FF2B5EF4-FFF2-40B4-BE49-F238E27FC236}">
                <a16:creationId xmlns:a16="http://schemas.microsoft.com/office/drawing/2014/main" id="{9366C4CC-6AFC-4BE5-BB42-F3A71CC3EC78}"/>
              </a:ext>
            </a:extLst>
          </p:cNvPr>
          <p:cNvSpPr/>
          <p:nvPr/>
        </p:nvSpPr>
        <p:spPr>
          <a:xfrm>
            <a:off x="3299380" y="1743958"/>
            <a:ext cx="1630837" cy="1074656"/>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49C029A-5879-4574-9EAB-E4B59B3C7A30}"/>
              </a:ext>
            </a:extLst>
          </p:cNvPr>
          <p:cNvSpPr/>
          <p:nvPr/>
        </p:nvSpPr>
        <p:spPr>
          <a:xfrm>
            <a:off x="3187829" y="3167159"/>
            <a:ext cx="1506719" cy="1414267"/>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48B203B-6C52-485A-9462-5224A8E11CED}"/>
              </a:ext>
            </a:extLst>
          </p:cNvPr>
          <p:cNvSpPr/>
          <p:nvPr/>
        </p:nvSpPr>
        <p:spPr>
          <a:xfrm>
            <a:off x="6776346" y="3604770"/>
            <a:ext cx="1352193" cy="1506717"/>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57FC3D0-7182-4EBD-8A2E-B9F4423BE154}"/>
              </a:ext>
            </a:extLst>
          </p:cNvPr>
          <p:cNvSpPr/>
          <p:nvPr/>
        </p:nvSpPr>
        <p:spPr>
          <a:xfrm>
            <a:off x="6809339" y="5248348"/>
            <a:ext cx="1286205" cy="840804"/>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descr="https://b-f8-zpcloud.zdn.vn/7607755388910335667/8a0bf595a7917dcf2480.jpg">
            <a:extLst>
              <a:ext uri="{FF2B5EF4-FFF2-40B4-BE49-F238E27FC236}">
                <a16:creationId xmlns:a16="http://schemas.microsoft.com/office/drawing/2014/main" id="{953FA44B-15D0-4671-AD17-309E28342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5" r="1221" b="11177"/>
          <a:stretch/>
        </p:blipFill>
        <p:spPr bwMode="auto">
          <a:xfrm>
            <a:off x="481860" y="1909876"/>
            <a:ext cx="11228280" cy="3698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408785-6BB7-4F26-9A0D-B91816D21179}"/>
              </a:ext>
            </a:extLst>
          </p:cNvPr>
          <p:cNvSpPr/>
          <p:nvPr/>
        </p:nvSpPr>
        <p:spPr>
          <a:xfrm>
            <a:off x="5901179" y="1909876"/>
            <a:ext cx="1291473" cy="499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4689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639505"/>
            <a:ext cx="2508289" cy="4774169"/>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4"/>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5"/>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14" name="Đồng hồ đếm ngược 2 phút có tiếng">
            <a:hlinkClick r:id="" action="ppaction://media"/>
            <a:extLst>
              <a:ext uri="{FF2B5EF4-FFF2-40B4-BE49-F238E27FC236}">
                <a16:creationId xmlns:a16="http://schemas.microsoft.com/office/drawing/2014/main" id="{F7F388FF-9CDB-4F8F-9734-D75EEDE8AC55}"/>
              </a:ext>
            </a:extLst>
          </p:cNvPr>
          <p:cNvPicPr>
            <a:picLocks noChangeAspect="1"/>
          </p:cNvPicPr>
          <p:nvPr>
            <a:videoFile r:link="rId1"/>
            <p:extLst>
              <p:ext uri="{DAA4B4D4-6D71-4841-9C94-3DE7FCFB9230}">
                <p14:media xmlns:p14="http://schemas.microsoft.com/office/powerpoint/2010/main" r:embed="rId2">
                  <p14:trim end="7450"/>
                </p14:media>
              </p:ext>
            </p:extLst>
          </p:nvPr>
        </p:nvPicPr>
        <p:blipFill>
          <a:blip r:embed="rId6"/>
          <a:stretch>
            <a:fillRect/>
          </a:stretch>
        </p:blipFill>
        <p:spPr>
          <a:xfrm>
            <a:off x="5937461" y="5637298"/>
            <a:ext cx="1710479" cy="962145"/>
          </a:xfrm>
          <a:prstGeom prst="rect">
            <a:avLst/>
          </a:prstGeom>
        </p:spPr>
      </p:pic>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2857">
                <p:cTn id="18"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0907864" cy="1371600"/>
          </a:xfrm>
          <a:prstGeom prst="wedgeRoundRectCallout">
            <a:avLst>
              <a:gd name="adj1" fmla="val -28785"/>
              <a:gd name="adj2" fmla="val 45829"/>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2"/>
          <a:stretch>
            <a:fillRect/>
          </a:stretch>
        </p:blipFill>
        <p:spPr>
          <a:xfrm>
            <a:off x="2323593" y="2027401"/>
            <a:ext cx="9226339" cy="2630488"/>
          </a:xfrm>
          <a:prstGeom prst="rect">
            <a:avLst/>
          </a:prstGeom>
        </p:spPr>
      </p:pic>
      <p:sp>
        <p:nvSpPr>
          <p:cNvPr id="5" name="Speech Bubble: Rectangle with Corners Rounded 4">
            <a:extLst>
              <a:ext uri="{FF2B5EF4-FFF2-40B4-BE49-F238E27FC236}">
                <a16:creationId xmlns:a16="http://schemas.microsoft.com/office/drawing/2014/main" id="{452E2619-9BF8-4766-B85E-A40448A28A9D}"/>
              </a:ext>
            </a:extLst>
          </p:cNvPr>
          <p:cNvSpPr/>
          <p:nvPr/>
        </p:nvSpPr>
        <p:spPr>
          <a:xfrm>
            <a:off x="568225" y="5353049"/>
            <a:ext cx="10907864" cy="1371600"/>
          </a:xfrm>
          <a:prstGeom prst="wedgeRoundRectCallout">
            <a:avLst>
              <a:gd name="adj1" fmla="val -28785"/>
              <a:gd name="adj2" fmla="val 45829"/>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2. </a:t>
            </a:r>
            <a:r>
              <a:rPr lang="en-US" sz="3600" b="1" dirty="0" err="1">
                <a:solidFill>
                  <a:srgbClr val="002060"/>
                </a:solidFill>
                <a:latin typeface="Calibri" panose="020F0502020204030204" pitchFamily="34" charset="0"/>
                <a:cs typeface="Calibri" panose="020F0502020204030204" pitchFamily="34" charset="0"/>
              </a:rPr>
              <a:t>Nhận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xét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việc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uống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thải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cặn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286"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FFFF"/>
                  </a:solidFill>
                  <a:latin typeface="Calibri" panose="020F0502020204030204" pitchFamily="34" charset="0"/>
                  <a:cs typeface="Calibri" panose="020F0502020204030204" pitchFamily="34" charset="0"/>
                </a:rPr>
                <a:t>phổi</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FFFFFF"/>
                  </a:solidFill>
                  <a:latin typeface="Calibri" panose="020F0502020204030204" pitchFamily="34" charset="0"/>
                  <a:cs typeface="Calibri" panose="020F0502020204030204" pitchFamily="34" charset="0"/>
                </a:rPr>
                <a:t>hậu</a:t>
              </a:r>
              <a:r>
                <a:rPr lang="en-US" sz="3600" b="1" dirty="0">
                  <a:solidFill>
                    <a:srgbClr val="FFFFFF"/>
                  </a:solidFill>
                  <a:latin typeface="Calibri" panose="020F0502020204030204" pitchFamily="34" charset="0"/>
                  <a:cs typeface="Calibri" panose="020F0502020204030204" pitchFamily="34" charset="0"/>
                </a:rPr>
                <a:t> </a:t>
              </a:r>
              <a:r>
                <a:rPr lang="en-US" sz="3600" b="1" dirty="0" err="1">
                  <a:solidFill>
                    <a:srgbClr val="FFFFFF"/>
                  </a:solidFill>
                  <a:latin typeface="Calibri" panose="020F0502020204030204" pitchFamily="34" charset="0"/>
                  <a:cs typeface="Calibri" panose="020F0502020204030204" pitchFamily="34" charset="0"/>
                </a:rPr>
                <a:t>môn</a:t>
              </a:r>
              <a:r>
                <a:rPr lang="en-US" sz="3600" b="1" dirty="0">
                  <a:solidFill>
                    <a:srgbClr val="FFFFFF"/>
                  </a:solidFill>
                  <a:latin typeface="Calibri" panose="020F0502020204030204" pitchFamily="34" charset="0"/>
                  <a:cs typeface="Calibri" panose="020F0502020204030204" pitchFamily="34" charset="0"/>
                </a:rPr>
                <a:t>, </a:t>
              </a:r>
              <a:r>
                <a:rPr lang="vi-VN" sz="3600" b="1" dirty="0">
                  <a:solidFill>
                    <a:srgbClr val="FFFFFF"/>
                  </a:solidFill>
                  <a:latin typeface="Calibri" panose="020F0502020204030204" pitchFamily="34" charset="0"/>
                  <a:cs typeface="Calibri" panose="020F0502020204030204" pitchFamily="34" charset="0"/>
                </a:rPr>
                <a:t>gan</a:t>
              </a:r>
              <a:endParaRPr lang="en-US" sz="3600" b="1" dirty="0">
                <a:solidFill>
                  <a:srgbClr val="FFFFFF"/>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706"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706"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583737" y="3648864"/>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457667" y="2164703"/>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490419" y="4337427"/>
            <a:ext cx="764626" cy="727133"/>
          </a:xfrm>
          <a:prstGeom prst="rect">
            <a:avLst/>
          </a:prstGeom>
        </p:spPr>
      </p:pic>
      <p:sp>
        <p:nvSpPr>
          <p:cNvPr id="10" name="TextBox 9">
            <a:extLst>
              <a:ext uri="{FF2B5EF4-FFF2-40B4-BE49-F238E27FC236}">
                <a16:creationId xmlns:a16="http://schemas.microsoft.com/office/drawing/2014/main" id="{5C4C1442-9464-4D4E-BCE1-E62FDBD3043B}"/>
              </a:ext>
            </a:extLst>
          </p:cNvPr>
          <p:cNvSpPr txBox="1"/>
          <p:nvPr/>
        </p:nvSpPr>
        <p:spPr>
          <a:xfrm>
            <a:off x="1444067" y="4046945"/>
            <a:ext cx="10257514" cy="1433406"/>
          </a:xfrm>
          <a:prstGeom prst="rect">
            <a:avLst/>
          </a:prstGeom>
          <a:noFill/>
        </p:spPr>
        <p:txBody>
          <a:bodyPr wrap="square" rtlCol="0">
            <a:spAutoFit/>
          </a:bodyPr>
          <a:lstStyle/>
          <a:p>
            <a:pPr lvl="0" algn="just">
              <a:lnSpc>
                <a:spcPct val="150000"/>
              </a:lnSpc>
              <a:spcAft>
                <a:spcPts val="1000"/>
              </a:spcAft>
              <a:defRPr/>
            </a:pPr>
            <a:r>
              <a:rPr lang="en-US" sz="2800" dirty="0">
                <a:solidFill>
                  <a:prstClr val="black"/>
                </a:solidFill>
                <a:cs typeface="Arial" panose="020B0604020202020204" pitchFamily="34" charset="0"/>
              </a:rPr>
              <a:t>B</a:t>
            </a:r>
            <a:r>
              <a:rPr lang="vi-VN" sz="2800" dirty="0">
                <a:solidFill>
                  <a:prstClr val="black"/>
                </a:solidFill>
                <a:cs typeface="Arial" panose="020B0604020202020204" pitchFamily="34" charset="0"/>
              </a:rPr>
              <a:t>iết chức năng của cơ quan tiêu hóa qua sự tiêu hóa thức ăn</a:t>
            </a:r>
            <a:r>
              <a:rPr lang="en-US" sz="2800" dirty="0">
                <a:solidFill>
                  <a:prstClr val="black"/>
                </a:solidFill>
                <a:cs typeface="Arial" panose="020B0604020202020204" pitchFamily="34" charset="0"/>
              </a:rPr>
              <a:t> </a:t>
            </a:r>
          </a:p>
          <a:p>
            <a:pPr lvl="0" algn="just">
              <a:lnSpc>
                <a:spcPct val="150000"/>
              </a:lnSpc>
              <a:spcAft>
                <a:spcPts val="1000"/>
              </a:spcAft>
              <a:defRPr/>
            </a:pPr>
            <a:r>
              <a:rPr lang="vi-VN" sz="2800" dirty="0">
                <a:solidFill>
                  <a:prstClr val="black"/>
                </a:solidFill>
                <a:cs typeface="Arial" panose="020B0604020202020204" pitchFamily="34" charset="0"/>
              </a:rPr>
              <a:t>( ăn, uống, thải bã, ...) .</a:t>
            </a:r>
          </a:p>
        </p:txBody>
      </p:sp>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A7F5F87F-B169-49EF-B8AB-987A626A2D01}"/>
              </a:ext>
            </a:extLst>
          </p:cNvPr>
          <p:cNvPicPr>
            <a:picLocks noChangeAspect="1"/>
          </p:cNvPicPr>
          <p:nvPr/>
        </p:nvPicPr>
        <p:blipFill>
          <a:blip r:embed="rId2"/>
          <a:stretch>
            <a:fillRect/>
          </a:stretch>
        </p:blipFill>
        <p:spPr>
          <a:xfrm>
            <a:off x="3062287" y="1395412"/>
            <a:ext cx="5400675" cy="5057775"/>
          </a:xfrm>
          <a:prstGeom prst="rect">
            <a:avLst/>
          </a:prstGeom>
        </p:spPr>
      </p:pic>
      <p:sp>
        <p:nvSpPr>
          <p:cNvPr id="10" name="Rectangle: Rounded Corners 9">
            <a:extLst>
              <a:ext uri="{FF2B5EF4-FFF2-40B4-BE49-F238E27FC236}">
                <a16:creationId xmlns:a16="http://schemas.microsoft.com/office/drawing/2014/main" id="{5931CCDE-4B2D-4861-A367-C18E6E4F4303}"/>
              </a:ext>
            </a:extLst>
          </p:cNvPr>
          <p:cNvSpPr/>
          <p:nvPr/>
        </p:nvSpPr>
        <p:spPr>
          <a:xfrm>
            <a:off x="3299380" y="1743958"/>
            <a:ext cx="1630837" cy="1074656"/>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776E288-18DA-4170-BB3B-0B194B48F051}"/>
              </a:ext>
            </a:extLst>
          </p:cNvPr>
          <p:cNvSpPr/>
          <p:nvPr/>
        </p:nvSpPr>
        <p:spPr>
          <a:xfrm>
            <a:off x="3187829" y="3167159"/>
            <a:ext cx="1506719" cy="1414267"/>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01F9991-5CD2-491B-B7FB-553C5D188828}"/>
              </a:ext>
            </a:extLst>
          </p:cNvPr>
          <p:cNvSpPr/>
          <p:nvPr/>
        </p:nvSpPr>
        <p:spPr>
          <a:xfrm>
            <a:off x="6776346" y="3604770"/>
            <a:ext cx="1352193" cy="1506717"/>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B480074-0D04-446A-83D6-F59AF9D37E23}"/>
              </a:ext>
            </a:extLst>
          </p:cNvPr>
          <p:cNvSpPr/>
          <p:nvPr/>
        </p:nvSpPr>
        <p:spPr>
          <a:xfrm>
            <a:off x="6809339" y="5248348"/>
            <a:ext cx="1286205" cy="840804"/>
          </a:xfrm>
          <a:prstGeom prst="roundRect">
            <a:avLst/>
          </a:prstGeom>
          <a:solidFill>
            <a:srgbClr val="FFE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377</Words>
  <Application>Microsoft Office PowerPoint</Application>
  <PresentationFormat>Widescreen</PresentationFormat>
  <Paragraphs>44</Paragraphs>
  <Slides>19</Slides>
  <Notes>1</Notes>
  <HiddenSlides>0</HiddenSlides>
  <MMClips>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#9Slide02 Noi dung dai</vt:lpstr>
      <vt:lpstr>#9Slide02 Tieu de dai</vt:lpstr>
      <vt:lpstr>Arial</vt:lpstr>
      <vt:lpstr>Calibri</vt:lpstr>
      <vt:lpstr>iCiel Cadena</vt:lpstr>
      <vt:lpstr>Times New Roman</vt:lpstr>
      <vt:lpstr>思源黑体 CN Bold</vt:lpstr>
      <vt:lpstr>Custom Design</vt:lpstr>
      <vt:lpstr>Office 主题​​</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2022-10-26T12:33:18Z</dcterms:created>
  <dcterms:modified xsi:type="dcterms:W3CDTF">2024-02-19T04:45:07Z</dcterms:modified>
</cp:coreProperties>
</file>