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20" r:id="rId2"/>
    <p:sldId id="521" r:id="rId3"/>
    <p:sldId id="522" r:id="rId4"/>
    <p:sldId id="523" r:id="rId5"/>
    <p:sldId id="524" r:id="rId6"/>
    <p:sldId id="525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EE53E-17DB-487F-998B-BB7F3F72BFDE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67DC5-FADF-4B6E-A85C-3C5EB7CAA99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164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0F0A1C-FEBD-4535-A969-C6390E425D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ADC4-895C-0C58-C0D8-E78AA381A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DF43B-C547-95A9-3070-6048C63D8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312B4-D0FD-535D-02E9-B6A2D950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F40DB-2DDD-D1F4-17C2-CCDE9D6D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25C36-43EA-A825-180B-9B1BC8A4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532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0B34-ADC8-6722-3CF1-8E7D35BA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AA86C-F098-B575-3AD4-118A17012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FC64-0D8A-5BA0-3834-13F5952A4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1A6C2-7F42-6C8B-630E-45F920ECD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CDB26-F611-1B23-427C-B8DFE626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03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F50F6-7B7F-5BF5-BB1F-D6E73A69C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63AFB-2322-E753-0C2E-3815C97CA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30637-803C-0950-D5FE-FE8450C7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E660E-CF5D-5098-727B-4770AB34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59CB3-AA64-4F1C-B00B-1F937447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655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6698-38AE-38DF-308C-70C984C3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AE010-3300-3B48-34AC-379E57B36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3BBD2-379F-5EED-6987-86C72DEA0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F3C62-C307-70CA-20F9-C6AB862D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B1E5E-2366-B795-781F-30FC3B73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37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3740-9789-150A-3136-C20316E9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58660-842E-F503-7512-3355BB257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32C3B-2499-F61A-6B4F-B3B2A90D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5645B-DC4A-F3AC-871E-B5B4AD94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1F507-0E46-10C0-FAF3-1C9635FC4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15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45795-6895-2609-1AD0-CDDF5DDB4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3AFB1-E507-029A-127D-67FC87061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41344-D865-69FA-C3EE-963EC0362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3BE99-B068-7136-657D-E5A8AE58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FDB8A-F9BD-7267-2CA4-8FEF3C54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3AC2C-FCAE-22DC-905F-B208E17A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001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76402-7DBE-C321-CC57-2B08BD773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FF493-F8F0-4287-BEEE-8D776911A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ED9DA-8F8D-FD73-8F55-ACD35E52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CC928-02B3-FADC-1148-F7AB2B2A4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6F3B12-9D13-0F62-AB7D-A4821C1D5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FDE76B-0581-6164-5FC7-D9E67917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506D3-A76D-17AC-294B-C248562F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6D0BD-5032-12E2-CF09-AEF8CF9C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395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3FA4A-2670-73E6-1E9E-5E4B22B9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C184-AB9D-4DB5-F70B-1152B45F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FA79B-D797-BC88-AB4C-B8ED8D4C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75258-52A3-F0A8-B801-BE4117BA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765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AA56D-928F-A298-359B-701201F1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86813A-E795-6741-D5CE-0243AA91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E95FC-F3F5-23B6-683B-A04C001D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737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7FADF-84E9-006D-AF92-A4247B31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8A2D1-0652-95C5-F404-CD1360C0D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2AE28-2E66-7EE9-C84D-A19ACF34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FDD18-90D9-2E22-8254-1D535CBB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0DE45-535F-21D8-EE31-DFAAF046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DC7AA-B016-6E95-D1FB-665DC7E4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787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CA50-24F5-0617-042E-8175D8127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067A7B-7419-60E9-A535-31BA8E963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41838-126F-01A5-1E1F-8F745F04D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3CA76-CFDE-45F4-C6AA-121427E0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03E25-8041-76B9-5D5B-8859D100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F08F0-6196-570A-33F0-3600A43C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625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9B7A7-CB94-7804-F245-ED3CCE5C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C29AB-8FF0-7863-2A86-079A9EBC4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1F217-0F50-A072-7777-A1BE16855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41FA-60AB-40D8-8C87-AB86D8B08FA7}" type="datetimeFigureOut">
              <a:rPr lang="vi-VN" smtClean="0"/>
              <a:t>04/05/2024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7E4AA-9B4C-4C96-9891-09F880622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18E96-2404-649F-2696-8EE8949BE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68E33-D4C9-42DE-BDD3-951BC66EA6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798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PT-9-7">
            <a:extLst>
              <a:ext uri="{FF2B5EF4-FFF2-40B4-BE49-F238E27FC236}">
                <a16:creationId xmlns:a16="http://schemas.microsoft.com/office/drawing/2014/main" id="{8EBDA7F8-B493-12FA-A19F-D0BE5C8DF3A6}"/>
              </a:ext>
            </a:extLst>
          </p:cNvPr>
          <p:cNvSpPr txBox="1"/>
          <p:nvPr/>
        </p:nvSpPr>
        <p:spPr>
          <a:xfrm>
            <a:off x="2595880" y="1024823"/>
            <a:ext cx="717804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63500" h="57150"/>
              <a:contourClr>
                <a:schemeClr val="accent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Tự</a:t>
            </a:r>
            <a:r>
              <a:rPr kumimoji="0" lang="en-US" altLang="zh-CN" sz="3600" b="0" i="0" u="none" strike="noStrike" kern="1200" cap="none" spc="0" normalizeH="0" noProof="0" dirty="0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3600" b="0" i="0" u="none" strike="noStrike" kern="1200" cap="none" spc="0" normalizeH="0" noProof="0" dirty="0" err="1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nhiên</a:t>
            </a:r>
            <a:r>
              <a:rPr kumimoji="0" lang="en-US" altLang="zh-CN" sz="3600" b="0" i="0" u="none" strike="noStrike" kern="1200" cap="none" spc="0" normalizeH="0" noProof="0" dirty="0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3600" b="0" i="0" u="none" strike="noStrike" kern="1200" cap="none" spc="0" normalizeH="0" noProof="0" dirty="0" err="1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và</a:t>
            </a:r>
            <a:r>
              <a:rPr kumimoji="0" lang="en-US" altLang="zh-CN" sz="3600" b="0" i="0" u="none" strike="noStrike" kern="1200" cap="none" spc="0" normalizeH="0" noProof="0" dirty="0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3600" b="0" i="0" u="none" strike="noStrike" kern="1200" cap="none" spc="0" normalizeH="0" noProof="0" dirty="0" err="1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xã</a:t>
            </a:r>
            <a:r>
              <a:rPr kumimoji="0" lang="en-US" altLang="zh-CN" sz="3600" b="0" i="0" u="none" strike="noStrike" kern="1200" cap="none" spc="0" normalizeH="0" noProof="0" dirty="0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3600" b="0" i="0" u="none" strike="noStrike" kern="1200" cap="none" spc="0" normalizeH="0" noProof="0" dirty="0" err="1">
                <a:ln>
                  <a:noFill/>
                </a:ln>
                <a:solidFill>
                  <a:srgbClr val="35A7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hội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35A7FF"/>
              </a:solidFill>
              <a:effectLst/>
              <a:uLnTx/>
              <a:uFillTx/>
              <a:latin typeface="Vogue-ExtraBold" panose="020B0500000000000000" pitchFamily="34" charset="0"/>
              <a:ea typeface="Vogue-ExtraBold" panose="020B0500000000000000" pitchFamily="34" charset="0"/>
              <a:cs typeface="Vogue-ExtraBold" panose="020B0500000000000000" pitchFamily="34" charset="0"/>
              <a:sym typeface="思源宋体 CN" panose="02020400000000000000" pitchFamily="18" charset="-122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E0A5CAC-E235-C42E-D59E-F05A911AF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4172" y="1540054"/>
            <a:ext cx="8681456" cy="46516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4CA879-4BCA-F3FD-02D8-37BE0CA62A07}"/>
              </a:ext>
            </a:extLst>
          </p:cNvPr>
          <p:cNvSpPr/>
          <p:nvPr/>
        </p:nvSpPr>
        <p:spPr>
          <a:xfrm>
            <a:off x="-8432800" y="0"/>
            <a:ext cx="2685143" cy="26125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2FA838-64B6-2B15-396A-B56AB0CC5C5C}"/>
              </a:ext>
            </a:extLst>
          </p:cNvPr>
          <p:cNvSpPr/>
          <p:nvPr/>
        </p:nvSpPr>
        <p:spPr>
          <a:xfrm>
            <a:off x="10525628" y="-1306286"/>
            <a:ext cx="2217915" cy="5370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2B70CA-417E-7EEB-991E-CF44D0259406}"/>
              </a:ext>
            </a:extLst>
          </p:cNvPr>
          <p:cNvSpPr txBox="1"/>
          <p:nvPr/>
        </p:nvSpPr>
        <p:spPr>
          <a:xfrm>
            <a:off x="3288889" y="5650020"/>
            <a:ext cx="2669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TIẾT 2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A1F15-7B98-DD53-D130-462F2F4F4175}"/>
              </a:ext>
            </a:extLst>
          </p:cNvPr>
          <p:cNvSpPr/>
          <p:nvPr/>
        </p:nvSpPr>
        <p:spPr>
          <a:xfrm>
            <a:off x="0" y="7878326"/>
            <a:ext cx="9247239" cy="294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502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D228E3-A04A-1AD9-CE19-5C8BBA81DEE6}"/>
              </a:ext>
            </a:extLst>
          </p:cNvPr>
          <p:cNvSpPr txBox="1"/>
          <p:nvPr/>
        </p:nvSpPr>
        <p:spPr>
          <a:xfrm>
            <a:off x="1356613" y="382015"/>
            <a:ext cx="101258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Cambria" panose="02040503050406030204" pitchFamily="18" charset="0"/>
              </a:rPr>
              <a:t>Cùng Minh và Hoa thực hiện:</a:t>
            </a:r>
          </a:p>
          <a:p>
            <a:r>
              <a:rPr lang="vi-VN" sz="2800" b="1" dirty="0">
                <a:latin typeface="Cambria" panose="02040503050406030204" pitchFamily="18" charset="0"/>
              </a:rPr>
              <a:t>- Đóng cửa sổ hoặc kéo rèm cho phòng tối.</a:t>
            </a:r>
          </a:p>
          <a:p>
            <a:r>
              <a:rPr lang="vi-VN" sz="2800" b="1" dirty="0">
                <a:latin typeface="Cambria" panose="02040503050406030204" pitchFamily="18" charset="0"/>
              </a:rPr>
              <a:t>- Sử dụng đèn pin tượng trưng cho Mặt Trời chiếu vào quả địa cầu tượng trưng cho Trái Đất.</a:t>
            </a:r>
          </a:p>
          <a:p>
            <a:r>
              <a:rPr lang="vi-VN" sz="2800" b="1" dirty="0">
                <a:latin typeface="Cambria" panose="02040503050406030204" pitchFamily="18" charset="0"/>
              </a:rPr>
              <a:t>- Nhận xét phần sáng (ngày), phần tối (đêm) trên Trái Đất.</a:t>
            </a:r>
          </a:p>
        </p:txBody>
      </p:sp>
      <p:sp>
        <p:nvSpPr>
          <p:cNvPr id="3" name="矩形: 圆角 28">
            <a:extLst>
              <a:ext uri="{FF2B5EF4-FFF2-40B4-BE49-F238E27FC236}">
                <a16:creationId xmlns:a16="http://schemas.microsoft.com/office/drawing/2014/main" id="{9ED46449-9BCD-650F-CC95-CA1EDEA48E49}"/>
              </a:ext>
            </a:extLst>
          </p:cNvPr>
          <p:cNvSpPr/>
          <p:nvPr/>
        </p:nvSpPr>
        <p:spPr>
          <a:xfrm>
            <a:off x="3775126" y="3105832"/>
            <a:ext cx="4904507" cy="2246769"/>
          </a:xfrm>
          <a:prstGeom prst="roundRect">
            <a:avLst>
              <a:gd name="adj" fmla="val 28541"/>
            </a:avLst>
          </a:prstGeom>
          <a:solidFill>
            <a:srgbClr val="35A7FF"/>
          </a:solidFill>
          <a:ln w="25400">
            <a:solidFill>
              <a:srgbClr val="FFE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+mn-cs"/>
              <a:sym typeface="思源宋体 CN" panose="02020400000000000000" pitchFamily="18" charset="-122"/>
            </a:endParaRPr>
          </a:p>
        </p:txBody>
      </p:sp>
      <p:sp>
        <p:nvSpPr>
          <p:cNvPr id="4" name="文本框 34">
            <a:extLst>
              <a:ext uri="{FF2B5EF4-FFF2-40B4-BE49-F238E27FC236}">
                <a16:creationId xmlns:a16="http://schemas.microsoft.com/office/drawing/2014/main" id="{B9979C52-645C-A1D9-29A0-D71E8AC1C951}"/>
              </a:ext>
            </a:extLst>
          </p:cNvPr>
          <p:cNvSpPr txBox="1"/>
          <p:nvPr/>
        </p:nvSpPr>
        <p:spPr>
          <a:xfrm>
            <a:off x="3775126" y="3259722"/>
            <a:ext cx="49045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Các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bạn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đang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thực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hành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tạo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ra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ngày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và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đêm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trên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Trái</a:t>
            </a:r>
            <a:r>
              <a:rPr kumimoji="0" lang="en-US" altLang="zh-CN" sz="4000" b="0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 </a:t>
            </a:r>
            <a:r>
              <a:rPr kumimoji="0" lang="en-US" altLang="zh-CN" sz="4000" b="0" i="0" u="none" strike="noStrike" kern="1200" cap="none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rPr>
              <a:t>Đất</a:t>
            </a:r>
            <a:endParaRPr kumimoji="0" lang="zh-CN" altLang="en-US" sz="4000" b="0" i="0" u="none" strike="noStrike" kern="1200" cap="none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ogue-ExtraBold" panose="020B0500000000000000" pitchFamily="34" charset="0"/>
              <a:ea typeface="Vogue-ExtraBold" panose="020B0500000000000000" pitchFamily="34" charset="0"/>
              <a:cs typeface="Vogue-ExtraBold" panose="020B0500000000000000" pitchFamily="34" charset="0"/>
              <a:sym typeface="思源宋体 CN" panose="02020400000000000000" pitchFamily="18" charset="-12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1D95E44-AA9B-550B-E14D-94DDB01AA8DA}"/>
              </a:ext>
            </a:extLst>
          </p:cNvPr>
          <p:cNvGrpSpPr/>
          <p:nvPr/>
        </p:nvGrpSpPr>
        <p:grpSpPr>
          <a:xfrm>
            <a:off x="429125" y="382015"/>
            <a:ext cx="927488" cy="770546"/>
            <a:chOff x="6309561" y="2097876"/>
            <a:chExt cx="3600450" cy="667018"/>
          </a:xfrm>
        </p:grpSpPr>
        <p:sp>
          <p:nvSpPr>
            <p:cNvPr id="6" name="矩形: 圆角 28">
              <a:extLst>
                <a:ext uri="{FF2B5EF4-FFF2-40B4-BE49-F238E27FC236}">
                  <a16:creationId xmlns:a16="http://schemas.microsoft.com/office/drawing/2014/main" id="{E36CFEBE-6FC4-336C-0C1A-956F577B0968}"/>
                </a:ext>
              </a:extLst>
            </p:cNvPr>
            <p:cNvSpPr/>
            <p:nvPr/>
          </p:nvSpPr>
          <p:spPr>
            <a:xfrm>
              <a:off x="6733404" y="2131335"/>
              <a:ext cx="2752764" cy="633559"/>
            </a:xfrm>
            <a:prstGeom prst="roundRect">
              <a:avLst>
                <a:gd name="adj" fmla="val 50000"/>
              </a:avLst>
            </a:prstGeom>
            <a:solidFill>
              <a:srgbClr val="35A7FF"/>
            </a:solidFill>
            <a:ln w="25400">
              <a:solidFill>
                <a:srgbClr val="FFE7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7" name="文本框 34">
              <a:extLst>
                <a:ext uri="{FF2B5EF4-FFF2-40B4-BE49-F238E27FC236}">
                  <a16:creationId xmlns:a16="http://schemas.microsoft.com/office/drawing/2014/main" id="{82DE0E62-1135-FE75-3D26-F9F81A5EA1F8}"/>
                </a:ext>
              </a:extLst>
            </p:cNvPr>
            <p:cNvSpPr txBox="1"/>
            <p:nvPr/>
          </p:nvSpPr>
          <p:spPr>
            <a:xfrm>
              <a:off x="6309561" y="2097876"/>
              <a:ext cx="3600450" cy="598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0" i="0" u="none" strike="noStrike" kern="1200" cap="none" spc="3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1</a:t>
              </a:r>
              <a:endParaRPr kumimoji="0" lang="zh-CN" altLang="en-US" sz="4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318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344AF52-64A7-22F2-B230-583BF2B7656D}"/>
              </a:ext>
            </a:extLst>
          </p:cNvPr>
          <p:cNvGrpSpPr/>
          <p:nvPr/>
        </p:nvGrpSpPr>
        <p:grpSpPr>
          <a:xfrm>
            <a:off x="1465795" y="578723"/>
            <a:ext cx="9965790" cy="1397484"/>
            <a:chOff x="6910231" y="2935120"/>
            <a:chExt cx="2632106" cy="633810"/>
          </a:xfrm>
        </p:grpSpPr>
        <p:sp>
          <p:nvSpPr>
            <p:cNvPr id="3" name="矩形: 圆角 28">
              <a:extLst>
                <a:ext uri="{FF2B5EF4-FFF2-40B4-BE49-F238E27FC236}">
                  <a16:creationId xmlns:a16="http://schemas.microsoft.com/office/drawing/2014/main" id="{B7627227-8918-AC1D-BABF-F946B1C7CAC1}"/>
                </a:ext>
              </a:extLst>
            </p:cNvPr>
            <p:cNvSpPr/>
            <p:nvPr/>
          </p:nvSpPr>
          <p:spPr>
            <a:xfrm>
              <a:off x="6910231" y="2935371"/>
              <a:ext cx="2603269" cy="633559"/>
            </a:xfrm>
            <a:prstGeom prst="roundRect">
              <a:avLst>
                <a:gd name="adj" fmla="val 28541"/>
              </a:avLst>
            </a:prstGeom>
            <a:solidFill>
              <a:srgbClr val="CDEAFF"/>
            </a:solidFill>
            <a:ln w="25400">
              <a:solidFill>
                <a:srgbClr val="1579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4" name="文本框 34">
              <a:extLst>
                <a:ext uri="{FF2B5EF4-FFF2-40B4-BE49-F238E27FC236}">
                  <a16:creationId xmlns:a16="http://schemas.microsoft.com/office/drawing/2014/main" id="{6A6665EE-520C-9E15-4847-C06BA46F86C3}"/>
                </a:ext>
              </a:extLst>
            </p:cNvPr>
            <p:cNvSpPr txBox="1"/>
            <p:nvPr/>
          </p:nvSpPr>
          <p:spPr>
            <a:xfrm>
              <a:off x="6939068" y="2935120"/>
              <a:ext cx="2603269" cy="600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Vì sao toàn bộ bề mặt của Trái Đất không được Mặt Trời chiếu sáng cùng một lúc?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6260C55-F2E3-6E74-BD4F-5E5E43029785}"/>
              </a:ext>
            </a:extLst>
          </p:cNvPr>
          <p:cNvSpPr txBox="1"/>
          <p:nvPr/>
        </p:nvSpPr>
        <p:spPr>
          <a:xfrm>
            <a:off x="959870" y="2949416"/>
            <a:ext cx="102722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Cambria" panose="02040503050406030204" pitchFamily="18" charset="0"/>
              </a:rPr>
              <a:t>Vì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Trái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Đất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có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dạng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hình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cầu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và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nó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tự</a:t>
            </a:r>
            <a:r>
              <a:rPr lang="en-US" sz="4000" b="1" dirty="0">
                <a:latin typeface="Cambria" panose="02040503050406030204" pitchFamily="18" charset="0"/>
              </a:rPr>
              <a:t> quay </a:t>
            </a:r>
            <a:r>
              <a:rPr lang="en-US" sz="4000" b="1" dirty="0" err="1">
                <a:latin typeface="Cambria" panose="02040503050406030204" pitchFamily="18" charset="0"/>
              </a:rPr>
              <a:t>quanh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trục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của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nó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liên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tục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nên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mặt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trời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không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thể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chiếu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sáng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toàn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bộ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bề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mặt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trái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đất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cùng</a:t>
            </a:r>
            <a:r>
              <a:rPr lang="en-US" sz="4000" b="1" dirty="0">
                <a:latin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</a:rPr>
              <a:t>lúc</a:t>
            </a:r>
            <a:r>
              <a:rPr lang="en-US" sz="4000" b="1" dirty="0">
                <a:latin typeface="Cambria" panose="02040503050406030204" pitchFamily="18" charset="0"/>
              </a:rPr>
              <a:t>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81882C-A291-7DC6-A637-A98981EA318B}"/>
              </a:ext>
            </a:extLst>
          </p:cNvPr>
          <p:cNvGrpSpPr/>
          <p:nvPr/>
        </p:nvGrpSpPr>
        <p:grpSpPr>
          <a:xfrm>
            <a:off x="429125" y="382015"/>
            <a:ext cx="927488" cy="770546"/>
            <a:chOff x="6309561" y="2097876"/>
            <a:chExt cx="3600450" cy="667018"/>
          </a:xfrm>
        </p:grpSpPr>
        <p:sp>
          <p:nvSpPr>
            <p:cNvPr id="7" name="矩形: 圆角 28">
              <a:extLst>
                <a:ext uri="{FF2B5EF4-FFF2-40B4-BE49-F238E27FC236}">
                  <a16:creationId xmlns:a16="http://schemas.microsoft.com/office/drawing/2014/main" id="{855E9DBF-7182-3FED-BC24-E23FE925113A}"/>
                </a:ext>
              </a:extLst>
            </p:cNvPr>
            <p:cNvSpPr/>
            <p:nvPr/>
          </p:nvSpPr>
          <p:spPr>
            <a:xfrm>
              <a:off x="6733404" y="2131335"/>
              <a:ext cx="2752764" cy="633559"/>
            </a:xfrm>
            <a:prstGeom prst="roundRect">
              <a:avLst>
                <a:gd name="adj" fmla="val 50000"/>
              </a:avLst>
            </a:prstGeom>
            <a:solidFill>
              <a:srgbClr val="35A7FF"/>
            </a:solidFill>
            <a:ln w="25400">
              <a:solidFill>
                <a:srgbClr val="FFE7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8" name="文本框 34">
              <a:extLst>
                <a:ext uri="{FF2B5EF4-FFF2-40B4-BE49-F238E27FC236}">
                  <a16:creationId xmlns:a16="http://schemas.microsoft.com/office/drawing/2014/main" id="{7B7DD986-3015-005C-D544-555C9FE2957B}"/>
                </a:ext>
              </a:extLst>
            </p:cNvPr>
            <p:cNvSpPr txBox="1"/>
            <p:nvPr/>
          </p:nvSpPr>
          <p:spPr>
            <a:xfrm>
              <a:off x="6309561" y="2097876"/>
              <a:ext cx="3600450" cy="666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4400" spc="300" dirty="0">
                  <a:solidFill>
                    <a:srgbClr val="FFFFFF"/>
                  </a:solidFill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2</a:t>
              </a:r>
              <a:endParaRPr kumimoji="0" lang="zh-CN" altLang="en-US" sz="4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51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7D0044-CC44-E419-5931-BB535A7FD1B1}"/>
              </a:ext>
            </a:extLst>
          </p:cNvPr>
          <p:cNvGrpSpPr/>
          <p:nvPr/>
        </p:nvGrpSpPr>
        <p:grpSpPr>
          <a:xfrm>
            <a:off x="1465795" y="604353"/>
            <a:ext cx="10321651" cy="1938991"/>
            <a:chOff x="6881394" y="2934400"/>
            <a:chExt cx="2726094" cy="879403"/>
          </a:xfrm>
        </p:grpSpPr>
        <p:sp>
          <p:nvSpPr>
            <p:cNvPr id="3" name="矩形: 圆角 28">
              <a:extLst>
                <a:ext uri="{FF2B5EF4-FFF2-40B4-BE49-F238E27FC236}">
                  <a16:creationId xmlns:a16="http://schemas.microsoft.com/office/drawing/2014/main" id="{BB5157C6-8BC3-5CEC-72FD-66F19848F34F}"/>
                </a:ext>
              </a:extLst>
            </p:cNvPr>
            <p:cNvSpPr/>
            <p:nvPr/>
          </p:nvSpPr>
          <p:spPr>
            <a:xfrm>
              <a:off x="6910231" y="2935371"/>
              <a:ext cx="2603269" cy="878432"/>
            </a:xfrm>
            <a:prstGeom prst="roundRect">
              <a:avLst>
                <a:gd name="adj" fmla="val 15911"/>
              </a:avLst>
            </a:prstGeom>
            <a:solidFill>
              <a:srgbClr val="CDEAFF"/>
            </a:solidFill>
            <a:ln w="25400">
              <a:solidFill>
                <a:srgbClr val="1579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4" name="文本框 34">
              <a:extLst>
                <a:ext uri="{FF2B5EF4-FFF2-40B4-BE49-F238E27FC236}">
                  <a16:creationId xmlns:a16="http://schemas.microsoft.com/office/drawing/2014/main" id="{882E57AE-6B1A-F90B-73A9-D0856C46165D}"/>
                </a:ext>
              </a:extLst>
            </p:cNvPr>
            <p:cNvSpPr txBox="1"/>
            <p:nvPr/>
          </p:nvSpPr>
          <p:spPr>
            <a:xfrm>
              <a:off x="6881394" y="2934400"/>
              <a:ext cx="2726094" cy="879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Quay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quả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địa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cầu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theo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chiều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chuyển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động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của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Trái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Đất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quanh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mình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nó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,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nhận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xét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sự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thay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đổi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của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ngày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và</a:t>
              </a:r>
              <a:r>
                <a:rPr kumimoji="0" lang="en-US" altLang="zh-CN" sz="4000" b="0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0" i="0" u="none" strike="noStrike" kern="1200" cap="none" normalizeH="0" baseline="0" noProof="0" dirty="0" err="1">
                  <a:ln>
                    <a:noFill/>
                  </a:ln>
                  <a:effectLst/>
                  <a:uLnTx/>
                  <a:uFillTx/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đêm</a:t>
              </a:r>
              <a:endParaRPr kumimoji="0" lang="en-US" altLang="zh-CN" sz="4000" b="0" i="0" u="none" strike="noStrike" kern="1200" cap="none" normalizeH="0" baseline="0" noProof="0" dirty="0">
                <a:ln>
                  <a:noFill/>
                </a:ln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03E758D-64AD-CEB7-1BDA-3FA3D7230801}"/>
              </a:ext>
            </a:extLst>
          </p:cNvPr>
          <p:cNvSpPr txBox="1"/>
          <p:nvPr/>
        </p:nvSpPr>
        <p:spPr>
          <a:xfrm>
            <a:off x="827373" y="3196311"/>
            <a:ext cx="111161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latin typeface="Cambria" panose="02040503050406030204" pitchFamily="18" charset="0"/>
              </a:rPr>
              <a:t>Sự thay đổi ngày và đêm kế tiếp nhau liên tục. Phần được mặt trời chiếu sáng là ban ngày, phần không được chiếu sáng là ban đêm.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68569A4-F317-62FF-3EC9-85EE91B02ED5}"/>
              </a:ext>
            </a:extLst>
          </p:cNvPr>
          <p:cNvGrpSpPr/>
          <p:nvPr/>
        </p:nvGrpSpPr>
        <p:grpSpPr>
          <a:xfrm>
            <a:off x="429125" y="382015"/>
            <a:ext cx="927488" cy="770546"/>
            <a:chOff x="6309561" y="2097876"/>
            <a:chExt cx="3600450" cy="667018"/>
          </a:xfrm>
        </p:grpSpPr>
        <p:sp>
          <p:nvSpPr>
            <p:cNvPr id="7" name="矩形: 圆角 28">
              <a:extLst>
                <a:ext uri="{FF2B5EF4-FFF2-40B4-BE49-F238E27FC236}">
                  <a16:creationId xmlns:a16="http://schemas.microsoft.com/office/drawing/2014/main" id="{B70F6AC2-9622-EB1B-7DDC-9FCC5EF7735F}"/>
                </a:ext>
              </a:extLst>
            </p:cNvPr>
            <p:cNvSpPr/>
            <p:nvPr/>
          </p:nvSpPr>
          <p:spPr>
            <a:xfrm>
              <a:off x="6733404" y="2131335"/>
              <a:ext cx="2752764" cy="633559"/>
            </a:xfrm>
            <a:prstGeom prst="roundRect">
              <a:avLst>
                <a:gd name="adj" fmla="val 50000"/>
              </a:avLst>
            </a:prstGeom>
            <a:solidFill>
              <a:srgbClr val="35A7FF"/>
            </a:solidFill>
            <a:ln w="25400">
              <a:solidFill>
                <a:srgbClr val="FFE7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8" name="文本框 34">
              <a:extLst>
                <a:ext uri="{FF2B5EF4-FFF2-40B4-BE49-F238E27FC236}">
                  <a16:creationId xmlns:a16="http://schemas.microsoft.com/office/drawing/2014/main" id="{C7FD680E-54E8-B7BF-B3B6-0287577EDFB5}"/>
                </a:ext>
              </a:extLst>
            </p:cNvPr>
            <p:cNvSpPr txBox="1"/>
            <p:nvPr/>
          </p:nvSpPr>
          <p:spPr>
            <a:xfrm>
              <a:off x="6309561" y="2097876"/>
              <a:ext cx="3600450" cy="666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4400" spc="300" dirty="0">
                  <a:solidFill>
                    <a:srgbClr val="FFFFFF"/>
                  </a:solidFill>
                  <a:latin typeface="Vogue-ExtraBold" panose="020B0500000000000000" pitchFamily="34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3</a:t>
              </a:r>
              <a:endParaRPr kumimoji="0" lang="zh-CN" altLang="en-US" sz="44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ogue-ExtraBold" panose="020B0500000000000000" pitchFamily="34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307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C3F608-63E9-FC0B-732C-C40E9E0DF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037" y="376805"/>
            <a:ext cx="4310246" cy="123759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9A2F529-B999-F9A1-138C-A1F2CCE29874}"/>
              </a:ext>
            </a:extLst>
          </p:cNvPr>
          <p:cNvGrpSpPr/>
          <p:nvPr/>
        </p:nvGrpSpPr>
        <p:grpSpPr>
          <a:xfrm>
            <a:off x="993130" y="2310666"/>
            <a:ext cx="10205740" cy="2695263"/>
            <a:chOff x="6967314" y="2136105"/>
            <a:chExt cx="2603269" cy="633559"/>
          </a:xfrm>
        </p:grpSpPr>
        <p:sp>
          <p:nvSpPr>
            <p:cNvPr id="4" name="矩形: 圆角 28">
              <a:extLst>
                <a:ext uri="{FF2B5EF4-FFF2-40B4-BE49-F238E27FC236}">
                  <a16:creationId xmlns:a16="http://schemas.microsoft.com/office/drawing/2014/main" id="{84A77134-3D18-DFC5-B9BF-2066BFDAEAEF}"/>
                </a:ext>
              </a:extLst>
            </p:cNvPr>
            <p:cNvSpPr/>
            <p:nvPr/>
          </p:nvSpPr>
          <p:spPr>
            <a:xfrm>
              <a:off x="6967314" y="2136105"/>
              <a:ext cx="2603269" cy="633559"/>
            </a:xfrm>
            <a:prstGeom prst="roundRect">
              <a:avLst>
                <a:gd name="adj" fmla="val 28541"/>
              </a:avLst>
            </a:prstGeom>
            <a:solidFill>
              <a:srgbClr val="35A7FF"/>
            </a:solidFill>
            <a:ln w="76200">
              <a:solidFill>
                <a:srgbClr val="FFE7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  <a:sym typeface="思源宋体 CN" panose="02020400000000000000" pitchFamily="18" charset="-122"/>
              </a:endParaRPr>
            </a:p>
          </p:txBody>
        </p:sp>
        <p:sp>
          <p:nvSpPr>
            <p:cNvPr id="5" name="文本框 34">
              <a:extLst>
                <a:ext uri="{FF2B5EF4-FFF2-40B4-BE49-F238E27FC236}">
                  <a16:creationId xmlns:a16="http://schemas.microsoft.com/office/drawing/2014/main" id="{663D4161-A201-55CC-A08A-9DB31F93CAD1}"/>
                </a:ext>
              </a:extLst>
            </p:cNvPr>
            <p:cNvSpPr txBox="1"/>
            <p:nvPr/>
          </p:nvSpPr>
          <p:spPr>
            <a:xfrm>
              <a:off x="6967314" y="2152144"/>
              <a:ext cx="2603269" cy="600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Thời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gian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Trái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Đất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chuyển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động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được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một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vòng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quanh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mình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nó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là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một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ngày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đêm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.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Thời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gian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Trái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Đất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chuyển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động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được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một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vòng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quanh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Mặt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Trời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là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một</a:t>
              </a:r>
              <a:r>
                <a:rPr kumimoji="0" lang="en-US" altLang="zh-CN" sz="4000" b="1" i="0" u="none" strike="noStrike" kern="1200" cap="none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 </a:t>
              </a:r>
              <a:r>
                <a:rPr kumimoji="0" lang="en-US" altLang="zh-CN" sz="4000" b="1" i="0" u="none" strike="noStrike" kern="1200" cap="none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Vogue-ExtraBold" panose="020B0500000000000000" pitchFamily="34" charset="0"/>
                  <a:cs typeface="Vogue-ExtraBold" panose="020B0500000000000000" pitchFamily="34" charset="0"/>
                  <a:sym typeface="思源宋体 CN" panose="02020400000000000000" pitchFamily="18" charset="-122"/>
                </a:rPr>
                <a:t>năm</a:t>
              </a:r>
              <a:endParaRPr kumimoji="0" lang="zh-CN" altLang="en-US" sz="4000" b="1" i="0" u="none" strike="noStrike" kern="1200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Vogue-ExtraBold" panose="020B0500000000000000" pitchFamily="34" charset="0"/>
                <a:cs typeface="Vogue-ExtraBold" panose="020B0500000000000000" pitchFamily="34" charset="0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079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7342A01-8173-1704-9F6C-516E5A78EB1F}"/>
              </a:ext>
            </a:extLst>
          </p:cNvPr>
          <p:cNvSpPr/>
          <p:nvPr/>
        </p:nvSpPr>
        <p:spPr>
          <a:xfrm>
            <a:off x="1734782" y="420667"/>
            <a:ext cx="5265458" cy="69090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1579D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F8FEF4-BCA8-5775-9A67-157231FDD7EC}"/>
              </a:ext>
            </a:extLst>
          </p:cNvPr>
          <p:cNvSpPr txBox="1"/>
          <p:nvPr/>
        </p:nvSpPr>
        <p:spPr>
          <a:xfrm>
            <a:off x="1734782" y="500990"/>
            <a:ext cx="5407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1579DC"/>
                </a:solidFill>
                <a:latin typeface="Cambria" panose="02040503050406030204" pitchFamily="18" charset="0"/>
              </a:rPr>
              <a:t>THỰC HÀNH VỚI QUẢ ĐỊA CẦU: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D19B6-FF34-D228-8AE7-7C15765276D8}"/>
              </a:ext>
            </a:extLst>
          </p:cNvPr>
          <p:cNvSpPr txBox="1"/>
          <p:nvPr/>
        </p:nvSpPr>
        <p:spPr>
          <a:xfrm>
            <a:off x="1734782" y="1798023"/>
            <a:ext cx="88098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- Chỉ vị trí của Việt Nam trên quả địa cầu.</a:t>
            </a:r>
          </a:p>
          <a:p>
            <a:r>
              <a:rPr lang="vi-VN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- Quay quả địa cầu theo chiều chuyển động của Trái Đất quanh mình nó.</a:t>
            </a:r>
          </a:p>
          <a:p>
            <a:r>
              <a:rPr lang="vi-VN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- Xác định khi nước ta là ban ngày thì những nước nào là ban đêm và ngược lại?</a:t>
            </a:r>
          </a:p>
        </p:txBody>
      </p:sp>
    </p:spTree>
    <p:extLst>
      <p:ext uri="{BB962C8B-B14F-4D97-AF65-F5344CB8AC3E}">
        <p14:creationId xmlns:p14="http://schemas.microsoft.com/office/powerpoint/2010/main" val="235292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274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Vogue-ExtraBold</vt:lpstr>
      <vt:lpstr>思源宋体 CN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2024-05-04T05:56:09Z</dcterms:created>
  <dcterms:modified xsi:type="dcterms:W3CDTF">2024-05-04T06:00:08Z</dcterms:modified>
</cp:coreProperties>
</file>