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0" r:id="rId4"/>
    <p:sldId id="262" r:id="rId5"/>
    <p:sldId id="303" r:id="rId6"/>
    <p:sldId id="279" r:id="rId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01" autoAdjust="0"/>
  </p:normalViewPr>
  <p:slideViewPr>
    <p:cSldViewPr>
      <p:cViewPr varScale="1">
        <p:scale>
          <a:sx n="49" d="100"/>
          <a:sy n="49"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52346-A498-D447-8872-0341F4C3CE64}" type="datetimeFigureOut">
              <a:rPr lang="en-VN" smtClean="0"/>
              <a:t>09/08/2024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A044F-5053-4A45-A210-8F9429BF6B7A}" type="slidenum">
              <a:rPr lang="en-VN" smtClean="0"/>
              <a:t>‹#›</a:t>
            </a:fld>
            <a:endParaRPr lang="en-VN"/>
          </a:p>
        </p:txBody>
      </p:sp>
    </p:spTree>
    <p:extLst>
      <p:ext uri="{BB962C8B-B14F-4D97-AF65-F5344CB8AC3E}">
        <p14:creationId xmlns:p14="http://schemas.microsoft.com/office/powerpoint/2010/main" val="340907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E32A044F-5053-4A45-A210-8F9429BF6B7A}" type="slidenum">
              <a:rPr lang="en-VN" smtClean="0"/>
              <a:t>3</a:t>
            </a:fld>
            <a:endParaRPr lang="en-VN"/>
          </a:p>
        </p:txBody>
      </p:sp>
    </p:spTree>
    <p:extLst>
      <p:ext uri="{BB962C8B-B14F-4D97-AF65-F5344CB8AC3E}">
        <p14:creationId xmlns:p14="http://schemas.microsoft.com/office/powerpoint/2010/main" val="110464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C9E105-601F-4CA3-8F66-DA16B4D02B3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0.png"/><Relationship Id="rId3" Type="http://schemas.openxmlformats.org/officeDocument/2006/relationships/image" Target="../media/image27.svg"/><Relationship Id="rId21" Type="http://schemas.openxmlformats.org/officeDocument/2006/relationships/image" Target="../media/image43.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10.svg"/><Relationship Id="rId2" Type="http://schemas.openxmlformats.org/officeDocument/2006/relationships/image" Target="../media/image26.png"/><Relationship Id="rId16" Type="http://schemas.openxmlformats.org/officeDocument/2006/relationships/image" Target="../media/image9.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46.png"/><Relationship Id="rId5" Type="http://schemas.openxmlformats.org/officeDocument/2006/relationships/image" Target="../media/image31.svg"/><Relationship Id="rId15" Type="http://schemas.openxmlformats.org/officeDocument/2006/relationships/image" Target="../media/image6.svg"/><Relationship Id="rId23" Type="http://schemas.openxmlformats.org/officeDocument/2006/relationships/image" Target="../media/image45.svg"/><Relationship Id="rId10" Type="http://schemas.openxmlformats.org/officeDocument/2006/relationships/image" Target="../media/image36.png"/><Relationship Id="rId19" Type="http://schemas.openxmlformats.org/officeDocument/2006/relationships/image" Target="../media/image41.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5.png"/><Relationship Id="rId22"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0.svg"/><Relationship Id="rId1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9.png"/><Relationship Id="rId17" Type="http://schemas.openxmlformats.org/officeDocument/2006/relationships/image" Target="../media/image8.svg"/><Relationship Id="rId2" Type="http://schemas.openxmlformats.org/officeDocument/2006/relationships/image" Target="../media/image47.png"/><Relationship Id="rId16" Type="http://schemas.openxmlformats.org/officeDocument/2006/relationships/image" Target="../media/image7.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5.png"/><Relationship Id="rId19" Type="http://schemas.openxmlformats.org/officeDocument/2006/relationships/image" Target="../media/image54.svg"/><Relationship Id="rId4" Type="http://schemas.openxmlformats.org/officeDocument/2006/relationships/image" Target="../media/image3.png"/><Relationship Id="rId9" Type="http://schemas.openxmlformats.org/officeDocument/2006/relationships/image" Target="../media/image52.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982870"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r="-30390"/>
              </a:stretch>
            </a:blipFill>
          </p:spPr>
          <p:txBody>
            <a:bodyPr/>
            <a:lstStyle/>
            <a:p>
              <a:endParaRPr lang="en-US"/>
            </a:p>
          </p:txBody>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30390"/>
              </a:stretch>
            </a:blipFill>
          </p:spPr>
          <p:txBody>
            <a:bodyPr/>
            <a:lstStyle/>
            <a:p>
              <a:endParaRPr lang="en-US"/>
            </a:p>
          </p:txBody>
        </p:sp>
      </p:grpSp>
      <p:sp>
        <p:nvSpPr>
          <p:cNvPr id="7" name="Freeform 7"/>
          <p:cNvSpPr/>
          <p:nvPr/>
        </p:nvSpPr>
        <p:spPr>
          <a:xfrm>
            <a:off x="9467094"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a:off x="12412548" y="6736572"/>
            <a:ext cx="1771082" cy="1313821"/>
          </a:xfrm>
          <a:custGeom>
            <a:avLst/>
            <a:gdLst/>
            <a:ahLst/>
            <a:cxnLst/>
            <a:rect l="l" t="t" r="r" b="b"/>
            <a:pathLst>
              <a:path w="1771082" h="1313821">
                <a:moveTo>
                  <a:pt x="1771082" y="0"/>
                </a:moveTo>
                <a:lnTo>
                  <a:pt x="0" y="0"/>
                </a:lnTo>
                <a:lnTo>
                  <a:pt x="0" y="1313820"/>
                </a:lnTo>
                <a:lnTo>
                  <a:pt x="1771082" y="1313820"/>
                </a:lnTo>
                <a:lnTo>
                  <a:pt x="177108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004190" y="5422751"/>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5004190" y="0"/>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6615011" y="8569636"/>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7EEC799D-1778-2F1F-181D-1A8A57DDB86D}"/>
              </a:ext>
            </a:extLst>
          </p:cNvPr>
          <p:cNvPicPr>
            <a:picLocks noChangeAspect="1"/>
          </p:cNvPicPr>
          <p:nvPr/>
        </p:nvPicPr>
        <p:blipFill>
          <a:blip r:embed="rId18"/>
          <a:stretch>
            <a:fillRect/>
          </a:stretch>
        </p:blipFill>
        <p:spPr>
          <a:xfrm>
            <a:off x="6172200" y="0"/>
            <a:ext cx="5669771" cy="1786283"/>
          </a:xfrm>
          <a:prstGeom prst="rect">
            <a:avLst/>
          </a:prstGeom>
        </p:spPr>
      </p:pic>
      <p:pic>
        <p:nvPicPr>
          <p:cNvPr id="6" name="Picture 5">
            <a:extLst>
              <a:ext uri="{FF2B5EF4-FFF2-40B4-BE49-F238E27FC236}">
                <a16:creationId xmlns:a16="http://schemas.microsoft.com/office/drawing/2014/main" id="{DAF199B6-08CE-38BB-169F-9B293B2BE802}"/>
              </a:ext>
            </a:extLst>
          </p:cNvPr>
          <p:cNvPicPr>
            <a:picLocks noChangeAspect="1"/>
          </p:cNvPicPr>
          <p:nvPr/>
        </p:nvPicPr>
        <p:blipFill>
          <a:blip r:embed="rId19"/>
          <a:stretch>
            <a:fillRect/>
          </a:stretch>
        </p:blipFill>
        <p:spPr>
          <a:xfrm>
            <a:off x="7315200" y="2019300"/>
            <a:ext cx="3060457" cy="1780186"/>
          </a:xfrm>
          <a:prstGeom prst="rect">
            <a:avLst/>
          </a:prstGeom>
        </p:spPr>
      </p:pic>
      <p:pic>
        <p:nvPicPr>
          <p:cNvPr id="15" name="Picture 14">
            <a:extLst>
              <a:ext uri="{FF2B5EF4-FFF2-40B4-BE49-F238E27FC236}">
                <a16:creationId xmlns:a16="http://schemas.microsoft.com/office/drawing/2014/main" id="{F78DE07B-2B74-F18C-EB93-2251B53A6BC4}"/>
              </a:ext>
            </a:extLst>
          </p:cNvPr>
          <p:cNvPicPr>
            <a:picLocks noChangeAspect="1"/>
          </p:cNvPicPr>
          <p:nvPr/>
        </p:nvPicPr>
        <p:blipFill>
          <a:blip r:embed="rId20"/>
          <a:stretch>
            <a:fillRect/>
          </a:stretch>
        </p:blipFill>
        <p:spPr>
          <a:xfrm>
            <a:off x="4876800" y="3238500"/>
            <a:ext cx="8718036" cy="40298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114800" y="723900"/>
            <a:ext cx="10374109" cy="5943600"/>
          </a:xfrm>
          <a:custGeom>
            <a:avLst/>
            <a:gdLst/>
            <a:ahLst/>
            <a:cxnLst/>
            <a:rect l="l" t="t" r="r" b="b"/>
            <a:pathLst>
              <a:path w="6563589" h="6599586">
                <a:moveTo>
                  <a:pt x="0" y="0"/>
                </a:moveTo>
                <a:lnTo>
                  <a:pt x="6563589" y="0"/>
                </a:lnTo>
                <a:lnTo>
                  <a:pt x="6563589" y="6599586"/>
                </a:lnTo>
                <a:lnTo>
                  <a:pt x="0" y="6599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335966" y="2759623"/>
            <a:ext cx="3833749" cy="8606376"/>
          </a:xfrm>
          <a:custGeom>
            <a:avLst/>
            <a:gdLst/>
            <a:ahLst/>
            <a:cxnLst/>
            <a:rect l="l" t="t" r="r" b="b"/>
            <a:pathLst>
              <a:path w="3833749" h="8606376">
                <a:moveTo>
                  <a:pt x="0" y="0"/>
                </a:moveTo>
                <a:lnTo>
                  <a:pt x="3833749" y="0"/>
                </a:lnTo>
                <a:lnTo>
                  <a:pt x="3833749" y="8606376"/>
                </a:lnTo>
                <a:lnTo>
                  <a:pt x="0" y="8606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5029200" y="1866900"/>
            <a:ext cx="8153400" cy="3323987"/>
          </a:xfrm>
          <a:prstGeom prst="rect">
            <a:avLst/>
          </a:prstGeom>
        </p:spPr>
        <p:txBody>
          <a:bodyPr wrap="square" lIns="0" tIns="0" rIns="0" bIns="0" rtlCol="0" anchor="t">
            <a:spAutoFit/>
          </a:bodyPr>
          <a:lstStyle/>
          <a:p>
            <a:pPr algn="ctr"/>
            <a:r>
              <a:rPr lang="en-US" sz="7200" b="1" dirty="0">
                <a:solidFill>
                  <a:srgbClr val="FFFFFF"/>
                </a:solidFill>
                <a:latin typeface="+mj-lt"/>
              </a:rPr>
              <a:t>1. Vai </a:t>
            </a:r>
            <a:r>
              <a:rPr lang="en-US" sz="7200" b="1" dirty="0" err="1">
                <a:solidFill>
                  <a:srgbClr val="FFFFFF"/>
                </a:solidFill>
                <a:latin typeface="+mj-lt"/>
              </a:rPr>
              <a:t>trò</a:t>
            </a:r>
            <a:r>
              <a:rPr lang="en-US" sz="7200" b="1" dirty="0">
                <a:solidFill>
                  <a:srgbClr val="FFFFFF"/>
                </a:solidFill>
                <a:latin typeface="+mj-lt"/>
              </a:rPr>
              <a:t> </a:t>
            </a:r>
            <a:r>
              <a:rPr lang="en-US" sz="7200" b="1" dirty="0" err="1">
                <a:solidFill>
                  <a:srgbClr val="FFFFFF"/>
                </a:solidFill>
                <a:latin typeface="+mj-lt"/>
              </a:rPr>
              <a:t>của</a:t>
            </a:r>
            <a:r>
              <a:rPr lang="en-US" sz="7200" b="1" dirty="0">
                <a:solidFill>
                  <a:srgbClr val="FFFFFF"/>
                </a:solidFill>
                <a:latin typeface="+mj-lt"/>
              </a:rPr>
              <a:t> </a:t>
            </a:r>
            <a:r>
              <a:rPr lang="en-US" sz="7200" b="1" dirty="0" err="1">
                <a:solidFill>
                  <a:srgbClr val="FFFFFF"/>
                </a:solidFill>
                <a:latin typeface="+mj-lt"/>
              </a:rPr>
              <a:t>sản</a:t>
            </a:r>
            <a:r>
              <a:rPr lang="en-US" sz="7200" b="1" dirty="0">
                <a:solidFill>
                  <a:srgbClr val="FFFFFF"/>
                </a:solidFill>
                <a:latin typeface="+mj-lt"/>
              </a:rPr>
              <a:t> </a:t>
            </a:r>
            <a:r>
              <a:rPr lang="en-US" sz="7200" b="1" dirty="0" err="1">
                <a:solidFill>
                  <a:srgbClr val="FFFFFF"/>
                </a:solidFill>
                <a:latin typeface="+mj-lt"/>
              </a:rPr>
              <a:t>phẩm</a:t>
            </a:r>
            <a:r>
              <a:rPr lang="en-US" sz="7200" b="1" dirty="0">
                <a:solidFill>
                  <a:srgbClr val="FFFFFF"/>
                </a:solidFill>
                <a:latin typeface="+mj-lt"/>
              </a:rPr>
              <a:t> </a:t>
            </a:r>
            <a:r>
              <a:rPr lang="en-US" sz="7200" b="1" dirty="0" err="1">
                <a:solidFill>
                  <a:srgbClr val="FFFFFF"/>
                </a:solidFill>
                <a:latin typeface="+mj-lt"/>
              </a:rPr>
              <a:t>công</a:t>
            </a:r>
            <a:r>
              <a:rPr lang="en-US" sz="7200" b="1" dirty="0">
                <a:solidFill>
                  <a:srgbClr val="FFFFFF"/>
                </a:solidFill>
                <a:latin typeface="+mj-lt"/>
              </a:rPr>
              <a:t> </a:t>
            </a:r>
            <a:r>
              <a:rPr lang="en-US" sz="7200" b="1" dirty="0" err="1">
                <a:solidFill>
                  <a:srgbClr val="FFFFFF"/>
                </a:solidFill>
                <a:latin typeface="+mj-lt"/>
              </a:rPr>
              <a:t>nghệ</a:t>
            </a:r>
            <a:r>
              <a:rPr lang="en-US" sz="7200" b="1" dirty="0">
                <a:solidFill>
                  <a:srgbClr val="FFFFFF"/>
                </a:solidFill>
                <a:latin typeface="+mj-lt"/>
              </a:rPr>
              <a:t> </a:t>
            </a:r>
            <a:r>
              <a:rPr lang="en-US" sz="7200" b="1" dirty="0" err="1">
                <a:solidFill>
                  <a:srgbClr val="FFFFFF"/>
                </a:solidFill>
                <a:latin typeface="+mj-lt"/>
              </a:rPr>
              <a:t>trong</a:t>
            </a:r>
            <a:r>
              <a:rPr lang="en-US" sz="7200" b="1" dirty="0">
                <a:solidFill>
                  <a:srgbClr val="FFFFFF"/>
                </a:solidFill>
                <a:latin typeface="+mj-lt"/>
              </a:rPr>
              <a:t> </a:t>
            </a:r>
            <a:r>
              <a:rPr lang="en-US" sz="7200" b="1" dirty="0" err="1">
                <a:solidFill>
                  <a:srgbClr val="FFFFFF"/>
                </a:solidFill>
                <a:latin typeface="+mj-lt"/>
              </a:rPr>
              <a:t>đời</a:t>
            </a:r>
            <a:r>
              <a:rPr lang="en-US" sz="7200" b="1" dirty="0">
                <a:solidFill>
                  <a:srgbClr val="FFFFFF"/>
                </a:solidFill>
                <a:latin typeface="+mj-lt"/>
              </a:rPr>
              <a:t> </a:t>
            </a:r>
            <a:r>
              <a:rPr lang="en-US" sz="7200" b="1" dirty="0" err="1">
                <a:solidFill>
                  <a:srgbClr val="FFFFFF"/>
                </a:solidFill>
                <a:latin typeface="+mj-lt"/>
              </a:rPr>
              <a:t>sống</a:t>
            </a:r>
            <a:endParaRPr lang="en-US" sz="7200" b="1" dirty="0">
              <a:solidFill>
                <a:srgbClr val="FFFFFF"/>
              </a:solidFill>
              <a:latin typeface="+mj-lt"/>
            </a:endParaRPr>
          </a:p>
        </p:txBody>
      </p:sp>
      <p:sp>
        <p:nvSpPr>
          <p:cNvPr id="9" name="Freeform 9"/>
          <p:cNvSpPr/>
          <p:nvPr/>
        </p:nvSpPr>
        <p:spPr>
          <a:xfrm>
            <a:off x="11649643" y="6656436"/>
            <a:ext cx="2614235" cy="5039490"/>
          </a:xfrm>
          <a:custGeom>
            <a:avLst/>
            <a:gdLst/>
            <a:ahLst/>
            <a:cxnLst/>
            <a:rect l="l" t="t" r="r" b="b"/>
            <a:pathLst>
              <a:path w="2614235" h="5039490">
                <a:moveTo>
                  <a:pt x="0" y="0"/>
                </a:moveTo>
                <a:lnTo>
                  <a:pt x="2614235" y="0"/>
                </a:lnTo>
                <a:lnTo>
                  <a:pt x="2614235" y="5039489"/>
                </a:lnTo>
                <a:lnTo>
                  <a:pt x="0" y="50394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Rectangle: Rounded Corners 22">
            <a:extLst>
              <a:ext uri="{FF2B5EF4-FFF2-40B4-BE49-F238E27FC236}">
                <a16:creationId xmlns:a16="http://schemas.microsoft.com/office/drawing/2014/main" id="{808B40E6-D834-FB92-6E20-A767AD773834}"/>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4" name="Picture 23">
            <a:extLst>
              <a:ext uri="{FF2B5EF4-FFF2-40B4-BE49-F238E27FC236}">
                <a16:creationId xmlns:a16="http://schemas.microsoft.com/office/drawing/2014/main" id="{3176985E-474D-6B19-7B8A-7BD8F9D99CCB}"/>
              </a:ext>
            </a:extLst>
          </p:cNvPr>
          <p:cNvPicPr>
            <a:picLocks noChangeAspect="1"/>
          </p:cNvPicPr>
          <p:nvPr/>
        </p:nvPicPr>
        <p:blipFill>
          <a:blip r:embed="rId5"/>
          <a:stretch>
            <a:fillRect/>
          </a:stretch>
        </p:blipFill>
        <p:spPr>
          <a:xfrm>
            <a:off x="1099680" y="593270"/>
            <a:ext cx="927041" cy="1045029"/>
          </a:xfrm>
          <a:prstGeom prst="rect">
            <a:avLst/>
          </a:prstGeom>
        </p:spPr>
      </p:pic>
      <p:sp>
        <p:nvSpPr>
          <p:cNvPr id="25" name="TextBox 24">
            <a:extLst>
              <a:ext uri="{FF2B5EF4-FFF2-40B4-BE49-F238E27FC236}">
                <a16:creationId xmlns:a16="http://schemas.microsoft.com/office/drawing/2014/main" id="{65F72D93-09ED-3A6A-D915-7C263A74B143}"/>
              </a:ext>
            </a:extLst>
          </p:cNvPr>
          <p:cNvSpPr txBox="1"/>
          <p:nvPr/>
        </p:nvSpPr>
        <p:spPr>
          <a:xfrm>
            <a:off x="2057400" y="495300"/>
            <a:ext cx="14249400" cy="1446550"/>
          </a:xfrm>
          <a:prstGeom prst="rect">
            <a:avLst/>
          </a:prstGeom>
          <a:noFill/>
        </p:spPr>
        <p:txBody>
          <a:bodyPr wrap="square" rtlCol="0">
            <a:spAutoFit/>
          </a:bodyPr>
          <a:lstStyle/>
          <a:p>
            <a:pPr algn="just"/>
            <a:r>
              <a:rPr lang="vi-VN" sz="4400" b="1" dirty="0">
                <a:solidFill>
                  <a:srgbClr val="002060"/>
                </a:solidFill>
                <a:latin typeface="Calibri" panose="020F0502020204030204" pitchFamily="34" charset="0"/>
                <a:cs typeface="Calibri" panose="020F0502020204030204" pitchFamily="34" charset="0"/>
              </a:rPr>
              <a:t>Quan sát các sản phẩm công nghệ trong Hình 1 và cho biết chúng có vai trò như thế nào trong đời sống.</a:t>
            </a:r>
            <a:endParaRPr lang="en-US" sz="4400" b="1" dirty="0">
              <a:solidFill>
                <a:srgbClr val="002060"/>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28AC11C8-CF3C-7190-7CD7-CDAF4B0B7AEA}"/>
              </a:ext>
            </a:extLst>
          </p:cNvPr>
          <p:cNvPicPr>
            <a:picLocks noChangeAspect="1"/>
          </p:cNvPicPr>
          <p:nvPr/>
        </p:nvPicPr>
        <p:blipFill>
          <a:blip r:embed="rId6"/>
          <a:stretch>
            <a:fillRect/>
          </a:stretch>
        </p:blipFill>
        <p:spPr>
          <a:xfrm>
            <a:off x="3124200" y="2324100"/>
            <a:ext cx="11963400" cy="72539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038482" y="1629026"/>
            <a:ext cx="10753866"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txBody>
            <a:bodyPr/>
            <a:lstStyle/>
            <a:p>
              <a:endParaRPr lang="en-US"/>
            </a:p>
          </p:txBody>
        </p:sp>
      </p:grpSp>
      <p:grpSp>
        <p:nvGrpSpPr>
          <p:cNvPr id="5" name="Group 5"/>
          <p:cNvGrpSpPr/>
          <p:nvPr/>
        </p:nvGrpSpPr>
        <p:grpSpPr>
          <a:xfrm>
            <a:off x="6389012" y="2146590"/>
            <a:ext cx="10083261"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txBody>
            <a:bodyPr/>
            <a:lstStyle/>
            <a:p>
              <a:endParaRPr lang="en-US"/>
            </a:p>
          </p:txBody>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r:embed="rId5"/>
                </a:ext>
              </a:extLst>
            </a:blip>
            <a:stretch>
              <a:fillRect t="-61363"/>
            </a:stretch>
          </a:blipFill>
        </p:spPr>
        <p:txBody>
          <a:bodyPr/>
          <a:lstStyle/>
          <a:p>
            <a:endParaRPr lang="en-US"/>
          </a:p>
        </p:txBody>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r:embed="rId7"/>
                </a:ext>
              </a:extLst>
            </a:blip>
            <a:stretch>
              <a:fillRect t="-1145859"/>
            </a:stretch>
          </a:blipFill>
        </p:spPr>
        <p:txBody>
          <a:bodyPr/>
          <a:lstStyle/>
          <a:p>
            <a:endParaRPr lang="en-US"/>
          </a:p>
        </p:txBody>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r:embed="rId9"/>
                </a:ext>
              </a:extLst>
            </a:blip>
            <a:stretch>
              <a:fillRect t="-1145859"/>
            </a:stretch>
          </a:blipFill>
        </p:spPr>
        <p:txBody>
          <a:bodyPr/>
          <a:lstStyle/>
          <a:p>
            <a:endParaRPr lang="en-US"/>
          </a:p>
        </p:txBody>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Freeform 22"/>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3" name="Freeform 23"/>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4" name="Freeform 24"/>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6" name="Freeform 26"/>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121397A2-F522-1628-A87D-3758A781BB7A}"/>
              </a:ext>
            </a:extLst>
          </p:cNvPr>
          <p:cNvSpPr txBox="1"/>
          <p:nvPr/>
        </p:nvSpPr>
        <p:spPr>
          <a:xfrm>
            <a:off x="6400800" y="2781300"/>
            <a:ext cx="9982200" cy="5632311"/>
          </a:xfrm>
          <a:prstGeom prst="rect">
            <a:avLst/>
          </a:prstGeom>
          <a:noFill/>
        </p:spPr>
        <p:txBody>
          <a:bodyPr wrap="square" rtlCol="0">
            <a:spAutoFit/>
          </a:bodyPr>
          <a:lstStyle/>
          <a:p>
            <a:pPr algn="just"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 Sản phẩm công nghệ có vai trò quan trọng trong nhiều lĩnh vực của đời sống. Chúng góp phần mang lại sự tiện nghi, đáp ứng các nhu cầu đa dạng của con người. Nhờ sử dụng sản phẩm công nghệ, năng suất lao động được nâng cao. Ngoài ra, sản phẩm công nghệ còn giúp xử lí các vấn đề môi trường, tạo ra môi trường sống trong lành và thuận tiện cho con người</a:t>
            </a:r>
            <a:r>
              <a:rPr lang="en-US" sz="4000" b="1" i="0" u="none" strike="noStrike" dirty="0">
                <a:solidFill>
                  <a:srgbClr val="002060"/>
                </a:solidFill>
                <a:effectLst/>
                <a:latin typeface="Calibri" panose="020F0502020204030204" pitchFamily="34" charset="0"/>
                <a:cs typeface="Calibri" panose="020F0502020204030204" pitchFamily="34" charset="0"/>
              </a:rPr>
              <a:t>.</a:t>
            </a:r>
            <a:endParaRPr lang="vi-VN" sz="4000" b="1" dirty="0">
              <a:solidFill>
                <a:srgbClr val="002060"/>
              </a:solidFill>
              <a:effectLst/>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5B397F6D-9294-F501-50A6-D1C6A2557E7B}"/>
              </a:ext>
            </a:extLst>
          </p:cNvPr>
          <p:cNvPicPr>
            <a:picLocks noChangeAspect="1"/>
          </p:cNvPicPr>
          <p:nvPr/>
        </p:nvPicPr>
        <p:blipFill>
          <a:blip r:embed="rId24"/>
          <a:stretch>
            <a:fillRect/>
          </a:stretch>
        </p:blipFill>
        <p:spPr>
          <a:xfrm>
            <a:off x="8991600" y="-342900"/>
            <a:ext cx="4651651" cy="14509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65B9473-C3E0-4A91-9550-5E5FE16BDBCC}"/>
              </a:ext>
            </a:extLst>
          </p:cNvPr>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id="{FB92439B-7F77-4A7F-98B9-7619832B5AC3}"/>
              </a:ext>
            </a:extLst>
          </p:cNvPr>
          <p:cNvSpPr/>
          <p:nvPr/>
        </p:nvSpPr>
        <p:spPr>
          <a:xfrm>
            <a:off x="228600" y="342900"/>
            <a:ext cx="173736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89258217-9D16-417E-991D-80C62F4DA243}"/>
              </a:ext>
            </a:extLst>
          </p:cNvPr>
          <p:cNvSpPr txBox="1"/>
          <p:nvPr/>
        </p:nvSpPr>
        <p:spPr>
          <a:xfrm>
            <a:off x="2895600" y="1753326"/>
            <a:ext cx="12039600" cy="830997"/>
          </a:xfrm>
          <a:prstGeom prst="rect">
            <a:avLst/>
          </a:prstGeom>
          <a:noFill/>
        </p:spPr>
        <p:txBody>
          <a:bodyPr wrap="square" rtlCol="0">
            <a:spAutoFit/>
          </a:bodyPr>
          <a:lstStyle/>
          <a:p>
            <a:pPr algn="ctr" rtl="0">
              <a:spcBef>
                <a:spcPts val="0"/>
              </a:spcBef>
              <a:spcAft>
                <a:spcPts val="500"/>
              </a:spcAft>
            </a:pPr>
            <a:r>
              <a:rPr lang="vi-VN" sz="4800" b="1" i="0" u="none" strike="noStrike">
                <a:solidFill>
                  <a:srgbClr val="002060"/>
                </a:solidFill>
                <a:effectLst/>
                <a:latin typeface="Calibri" panose="020F0502020204030204" pitchFamily="34" charset="0"/>
                <a:cs typeface="Calibri" panose="020F0502020204030204" pitchFamily="34" charset="0"/>
              </a:rPr>
              <a:t> </a:t>
            </a:r>
            <a:r>
              <a:rPr lang="en-US" sz="4800" b="1" i="0" u="none" strike="noStrike">
                <a:solidFill>
                  <a:srgbClr val="002060"/>
                </a:solidFill>
                <a:effectLst/>
                <a:latin typeface="Calibri" panose="020F0502020204030204" pitchFamily="34" charset="0"/>
                <a:cs typeface="Calibri" panose="020F0502020204030204" pitchFamily="34" charset="0"/>
              </a:rPr>
              <a:t>Trò chơi: “Hiểu ý đồng đội”</a:t>
            </a:r>
            <a:endParaRPr lang="vi-VN" sz="4800" b="1" dirty="0">
              <a:solidFill>
                <a:srgbClr val="002060"/>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B929270-9C48-4793-ACF7-DE83FBA2E27F}"/>
              </a:ext>
            </a:extLst>
          </p:cNvPr>
          <p:cNvSpPr txBox="1"/>
          <p:nvPr/>
        </p:nvSpPr>
        <p:spPr>
          <a:xfrm>
            <a:off x="1828800" y="2607183"/>
            <a:ext cx="15163800" cy="6186309"/>
          </a:xfrm>
          <a:prstGeom prst="rect">
            <a:avLst/>
          </a:prstGeom>
          <a:noFill/>
        </p:spPr>
        <p:txBody>
          <a:bodyPr wrap="square" rtlCol="0">
            <a:spAutoFit/>
          </a:bodyPr>
          <a:lstStyle/>
          <a:p>
            <a:r>
              <a:rPr lang="nl-NL" sz="4400">
                <a:latin typeface="Times New Roman" panose="02020603050405020304" pitchFamily="18" charset="0"/>
                <a:cs typeface="Times New Roman" panose="02020603050405020304" pitchFamily="18" charset="0"/>
              </a:rPr>
              <a:t>Mỗi đội đứng xếp thành hàng dọc quay mặt xuống phía lớp.</a:t>
            </a:r>
            <a:endParaRPr lang="en-US" sz="4400">
              <a:latin typeface="Times New Roman" panose="02020603050405020304" pitchFamily="18" charset="0"/>
              <a:cs typeface="Times New Roman" panose="02020603050405020304" pitchFamily="18" charset="0"/>
            </a:endParaRPr>
          </a:p>
          <a:p>
            <a:r>
              <a:rPr lang="nl-NL" sz="4400">
                <a:latin typeface="Times New Roman" panose="02020603050405020304" pitchFamily="18" charset="0"/>
                <a:cs typeface="Times New Roman" panose="02020603050405020304" pitchFamily="18" charset="0"/>
              </a:rPr>
              <a:t>+ HS 1: đứng cuối hàng, có nhiệm vụ nghĩ ra tên 1 sản phẩm công nghệ rồi dùng ngón tay viết lên lưng HS 2 (bạn đứng trước mình).</a:t>
            </a:r>
            <a:endParaRPr lang="en-US" sz="4400">
              <a:latin typeface="Times New Roman" panose="02020603050405020304" pitchFamily="18" charset="0"/>
              <a:cs typeface="Times New Roman" panose="02020603050405020304" pitchFamily="18" charset="0"/>
            </a:endParaRPr>
          </a:p>
          <a:p>
            <a:r>
              <a:rPr lang="nl-NL" sz="4400">
                <a:latin typeface="Times New Roman" panose="02020603050405020304" pitchFamily="18" charset="0"/>
                <a:cs typeface="Times New Roman" panose="02020603050405020304" pitchFamily="18" charset="0"/>
              </a:rPr>
              <a:t>+ HS 2 dùng ngón tay viết tên sản phẩm công nghệ lên lưng HS 3 (bạn đứng đầu hàng. HS 3 viết mô tả của sản phẩm đó lên bảng rồi giơ lên cho các bạn dưới lớp đoán tên đó là sản phẩm gì.</a:t>
            </a:r>
            <a:endParaRPr lang="en-US" sz="4400">
              <a:latin typeface="Times New Roman" panose="02020603050405020304" pitchFamily="18" charset="0"/>
              <a:cs typeface="Times New Roman" panose="02020603050405020304" pitchFamily="18" charset="0"/>
            </a:endParaRPr>
          </a:p>
          <a:p>
            <a:r>
              <a:rPr lang="nl-NL" sz="4400">
                <a:latin typeface="Times New Roman" panose="02020603050405020304" pitchFamily="18" charset="0"/>
                <a:cs typeface="Times New Roman" panose="02020603050405020304" pitchFamily="18" charset="0"/>
              </a:rPr>
              <a:t>+ Trong 4 phút, đội nào có số sản phẩm được đoán đúng nhiều nhất sẽ là đội chiến thắng.</a:t>
            </a:r>
            <a:endParaRPr lang="en-US" sz="4400">
              <a:latin typeface="Times New Roman" panose="02020603050405020304" pitchFamily="18" charset="0"/>
              <a:cs typeface="Times New Roman" panose="02020603050405020304" pitchFamily="18" charset="0"/>
            </a:endParaRPr>
          </a:p>
          <a:p>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4589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asvg="http://schemas.microsoft.com/office/drawing/2016/SVG/main" r:embed="rId3"/>
                </a:ext>
              </a:extLst>
            </a:blip>
            <a:stretch>
              <a:fillRect b="-9038"/>
            </a:stretch>
          </a:blipFill>
        </p:spPr>
        <p:txBody>
          <a:bodyPr/>
          <a:lstStyle/>
          <a:p>
            <a:endParaRPr lang="en-US"/>
          </a:p>
        </p:txBody>
      </p:sp>
      <p:grpSp>
        <p:nvGrpSpPr>
          <p:cNvPr id="3" name="Group 3"/>
          <p:cNvGrpSpPr/>
          <p:nvPr/>
        </p:nvGrpSpPr>
        <p:grpSpPr>
          <a:xfrm>
            <a:off x="2944715"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r="-30390"/>
              </a:stretch>
            </a:blipFill>
          </p:spPr>
          <p:txBody>
            <a:bodyPr/>
            <a:lstStyle/>
            <a:p>
              <a:endParaRPr lang="en-US"/>
            </a:p>
          </p:txBody>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r:embed="rId5"/>
                  </a:ext>
                </a:extLst>
              </a:blip>
              <a:stretch>
                <a:fillRect l="-30390"/>
              </a:stretch>
            </a:blipFill>
          </p:spPr>
          <p:txBody>
            <a:bodyPr/>
            <a:lstStyle/>
            <a:p>
              <a:endParaRPr lang="en-US"/>
            </a:p>
          </p:txBody>
        </p:sp>
      </p:grpSp>
      <p:sp>
        <p:nvSpPr>
          <p:cNvPr id="11" name="Freeform 11"/>
          <p:cNvSpPr/>
          <p:nvPr/>
        </p:nvSpPr>
        <p:spPr>
          <a:xfrm>
            <a:off x="533557" y="5542422"/>
            <a:ext cx="2411158" cy="1696578"/>
          </a:xfrm>
          <a:custGeom>
            <a:avLst/>
            <a:gdLst/>
            <a:ahLst/>
            <a:cxnLst/>
            <a:rect l="l" t="t" r="r" b="b"/>
            <a:pathLst>
              <a:path w="2411158" h="1696578">
                <a:moveTo>
                  <a:pt x="0" y="0"/>
                </a:moveTo>
                <a:lnTo>
                  <a:pt x="2411158" y="0"/>
                </a:lnTo>
                <a:lnTo>
                  <a:pt x="2411158" y="1696578"/>
                </a:lnTo>
                <a:lnTo>
                  <a:pt x="0" y="16965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282850" y="7200900"/>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0724561" y="8117867"/>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5333273" y="5542422"/>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rot="-8957596" flipH="1" flipV="1">
            <a:off x="14388559" y="810226"/>
            <a:ext cx="4169757" cy="902184"/>
          </a:xfrm>
          <a:custGeom>
            <a:avLst/>
            <a:gdLst/>
            <a:ahLst/>
            <a:cxnLst/>
            <a:rect l="l" t="t" r="r" b="b"/>
            <a:pathLst>
              <a:path w="4169757" h="902184">
                <a:moveTo>
                  <a:pt x="4169757" y="902184"/>
                </a:moveTo>
                <a:lnTo>
                  <a:pt x="0" y="902184"/>
                </a:lnTo>
                <a:lnTo>
                  <a:pt x="0" y="0"/>
                </a:lnTo>
                <a:lnTo>
                  <a:pt x="4169757" y="0"/>
                </a:lnTo>
                <a:lnTo>
                  <a:pt x="4169757" y="902184"/>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7"/>
          <p:cNvSpPr/>
          <p:nvPr/>
        </p:nvSpPr>
        <p:spPr>
          <a:xfrm flipH="1">
            <a:off x="11894683" y="6606056"/>
            <a:ext cx="2037979" cy="1511810"/>
          </a:xfrm>
          <a:custGeom>
            <a:avLst/>
            <a:gdLst/>
            <a:ahLst/>
            <a:cxnLst/>
            <a:rect l="l" t="t" r="r" b="b"/>
            <a:pathLst>
              <a:path w="2037979" h="1511810">
                <a:moveTo>
                  <a:pt x="2037980" y="0"/>
                </a:moveTo>
                <a:lnTo>
                  <a:pt x="0" y="0"/>
                </a:lnTo>
                <a:lnTo>
                  <a:pt x="0" y="1511811"/>
                </a:lnTo>
                <a:lnTo>
                  <a:pt x="2037980" y="1511811"/>
                </a:lnTo>
                <a:lnTo>
                  <a:pt x="203798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Freeform 18"/>
          <p:cNvSpPr/>
          <p:nvPr/>
        </p:nvSpPr>
        <p:spPr>
          <a:xfrm>
            <a:off x="4090893" y="8070242"/>
            <a:ext cx="3478876" cy="4114800"/>
          </a:xfrm>
          <a:custGeom>
            <a:avLst/>
            <a:gdLst/>
            <a:ahLst/>
            <a:cxnLst/>
            <a:rect l="l" t="t" r="r" b="b"/>
            <a:pathLst>
              <a:path w="3478876" h="4114800">
                <a:moveTo>
                  <a:pt x="0" y="0"/>
                </a:moveTo>
                <a:lnTo>
                  <a:pt x="3478876" y="0"/>
                </a:lnTo>
                <a:lnTo>
                  <a:pt x="3478876"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2CB34656-4F49-29D0-CD7C-02FA52A661C6}"/>
              </a:ext>
            </a:extLst>
          </p:cNvPr>
          <p:cNvPicPr>
            <a:picLocks noChangeAspect="1"/>
          </p:cNvPicPr>
          <p:nvPr/>
        </p:nvPicPr>
        <p:blipFill>
          <a:blip r:embed="rId20"/>
          <a:stretch>
            <a:fillRect/>
          </a:stretch>
        </p:blipFill>
        <p:spPr>
          <a:xfrm>
            <a:off x="4650858" y="3128597"/>
            <a:ext cx="8986283" cy="4029805"/>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392</TotalTime>
  <Words>250</Words>
  <Application>Microsoft Office PowerPoint</Application>
  <PresentationFormat>Custom</PresentationFormat>
  <Paragraphs>9</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Education Presentation In Nature Watercolor Style</dc:title>
  <dc:subject>9Slide.vn</dc:subject>
  <dc:creator>MinhThangPC.VN</dc:creator>
  <dc:description>9Slide.vn</dc:description>
  <cp:lastModifiedBy>Administrator</cp:lastModifiedBy>
  <cp:revision>35</cp:revision>
  <dcterms:created xsi:type="dcterms:W3CDTF">2006-08-16T00:00:00Z</dcterms:created>
  <dcterms:modified xsi:type="dcterms:W3CDTF">2024-09-08T14:13:26Z</dcterms:modified>
  <cp:category>9Slide.vn</cp:category>
  <dc:identifier>DAGFQb04hJQ</dc:identifier>
</cp:coreProperties>
</file>