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350" r:id="rId4"/>
    <p:sldId id="354" r:id="rId5"/>
    <p:sldId id="352" r:id="rId6"/>
    <p:sldId id="368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8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2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31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1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8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7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47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6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0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38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22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43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26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99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0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85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58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7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66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36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73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5.gi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7.png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" y="39999"/>
            <a:ext cx="12192000" cy="685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" y="0"/>
            <a:ext cx="3435207" cy="1124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3368" y="371576"/>
            <a:ext cx="7128792" cy="348947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2004749"/>
                <a:gd name="adj2" fmla="val 46177"/>
              </a:avLst>
            </a:prstTxWarp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Chào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mừng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quý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sinh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âm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nhạc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675" y="62849"/>
            <a:ext cx="714820" cy="714820"/>
          </a:xfrm>
          <a:prstGeom prst="rect">
            <a:avLst/>
          </a:prstGeom>
        </p:spPr>
      </p:pic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31704" y="5157192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40" y="2221906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060848"/>
            <a:ext cx="858120" cy="758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97" y="6616527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7808" y="1556792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</a:rPr>
              <a:t>Câu</a:t>
            </a:r>
            <a:r>
              <a:rPr lang="en-US" sz="6000" b="1" dirty="0">
                <a:solidFill>
                  <a:srgbClr val="0070C0"/>
                </a:solidFill>
              </a:rPr>
              <a:t>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11" y="5733256"/>
            <a:ext cx="301199" cy="2414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91545" y="2890391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i="1">
                <a:solidFill>
                  <a:prstClr val="black"/>
                </a:solidFill>
                <a:latin typeface="Times New Roman"/>
                <a:ea typeface="Times New Roman"/>
              </a:rPr>
              <a:t>A! Hè vui, hè vui mà vẫn chăm ngoan.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2304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9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1864" y="1691174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</a:rPr>
              <a:t>Câu</a:t>
            </a:r>
            <a:r>
              <a:rPr lang="en-US" sz="6000" b="1" dirty="0">
                <a:solidFill>
                  <a:srgbClr val="0070C0"/>
                </a:solidFill>
              </a:rPr>
              <a:t>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83" y="5681140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63552" y="2890391"/>
            <a:ext cx="82076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i="1">
                <a:solidFill>
                  <a:prstClr val="black"/>
                </a:solidFill>
                <a:latin typeface="Times New Roman"/>
                <a:ea typeface="Times New Roman"/>
              </a:rPr>
              <a:t>Các bạn ơi, nào ta cùng múa liên hoan.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8420" y="48282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3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5800" y="1136065"/>
            <a:ext cx="27222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</a:rPr>
              <a:t>Câu</a:t>
            </a:r>
            <a:r>
              <a:rPr lang="en-US" sz="6000" b="1" dirty="0">
                <a:solidFill>
                  <a:srgbClr val="0070C0"/>
                </a:solidFill>
              </a:rPr>
              <a:t> 3+4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65" y="5680783"/>
            <a:ext cx="301199" cy="2414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5561" y="2151728"/>
            <a:ext cx="7925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i="1">
                <a:solidFill>
                  <a:prstClr val="black"/>
                </a:solidFill>
                <a:latin typeface="Times New Roman"/>
                <a:ea typeface="Times New Roman"/>
              </a:rPr>
              <a:t>A! Hè vui, hè vui mà vẫn chăm ngoan.</a:t>
            </a:r>
            <a:r>
              <a:rPr lang="en-US" sz="480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4800" i="1">
                <a:solidFill>
                  <a:prstClr val="black"/>
                </a:solidFill>
                <a:latin typeface="Times New Roman"/>
                <a:ea typeface="Times New Roman"/>
              </a:rPr>
              <a:t>Các bạn ơi, nào ta cùng múa liên hoan.</a:t>
            </a:r>
            <a:endParaRPr lang="en-US" sz="4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5" name="c3+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87270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0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6616" y="14648"/>
            <a:ext cx="5903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err="1">
                <a:solidFill>
                  <a:srgbClr val="FF0000"/>
                </a:solidFill>
              </a:rPr>
              <a:t>Hát</a:t>
            </a:r>
            <a:r>
              <a:rPr lang="en-US" sz="4000">
                <a:solidFill>
                  <a:srgbClr val="FF0000"/>
                </a:solidFill>
              </a:rPr>
              <a:t> cả bài với </a:t>
            </a:r>
            <a:r>
              <a:rPr lang="en-US" sz="4000" err="1">
                <a:solidFill>
                  <a:srgbClr val="FF0000"/>
                </a:solidFill>
              </a:rPr>
              <a:t>các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 err="1">
                <a:solidFill>
                  <a:srgbClr val="FF0000"/>
                </a:solidFill>
              </a:rPr>
              <a:t>hình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 err="1">
                <a:solidFill>
                  <a:srgbClr val="FF0000"/>
                </a:solidFill>
              </a:rPr>
              <a:t>thức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7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7608" y="73090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02" y="6616526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818" y="2204865"/>
            <a:ext cx="8093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1 hát câu 1.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2 hát câu 2.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3 hát câu 3.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+Câu 4 cả 3 nhóm cùng hát.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7808" y="908720"/>
            <a:ext cx="34547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647" y="5652033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97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23792" y="116633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Hát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gõ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đệm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theo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thức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46" y="6521239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39616" y="671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5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5620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97" y="6551392"/>
            <a:ext cx="236963" cy="18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35" y="5085184"/>
            <a:ext cx="8714689" cy="2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3832" y="836712"/>
            <a:ext cx="70496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 rot="10800000" flipV="1">
            <a:off x="2927648" y="395496"/>
            <a:ext cx="2225119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 dirty="0">
              <a:latin typeface="Times New Roman"/>
              <a:ea typeface="Calibri"/>
            </a:endParaRPr>
          </a:p>
        </p:txBody>
      </p:sp>
      <p:pic>
        <p:nvPicPr>
          <p:cNvPr id="3074" name="Picture 2" descr="2021-06-14_154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780928"/>
            <a:ext cx="6336703" cy="377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1" y="6439483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04" y="4167852"/>
            <a:ext cx="6128497" cy="2690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7848" y="1"/>
            <a:ext cx="5940152" cy="292689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7" name="Rectangle 6"/>
          <p:cNvSpPr/>
          <p:nvPr/>
        </p:nvSpPr>
        <p:spPr>
          <a:xfrm>
            <a:off x="6946986" y="1012715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T</a:t>
            </a:r>
            <a:r>
              <a:rPr lang="en-US" sz="4000" b="1">
                <a:solidFill>
                  <a:srgbClr val="FF0000"/>
                </a:solidFill>
              </a:rPr>
              <a:t>IẾT 31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18711" y="2928501"/>
            <a:ext cx="37799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tabLst>
                <a:tab pos="906145" algn="l"/>
              </a:tabLst>
            </a:pPr>
            <a:r>
              <a:rPr lang="en-US" b="1">
                <a:latin typeface="Times New Roman"/>
                <a:ea typeface="Calibri"/>
              </a:rPr>
              <a:t>Nhạc và lời: Lê Bùi</a:t>
            </a:r>
            <a:endParaRPr lang="en-US"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1924" y="2014957"/>
            <a:ext cx="5256076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tabLst>
                <a:tab pos="906145" algn="l"/>
              </a:tabLst>
            </a:pPr>
            <a:r>
              <a:rPr lang="en-US" sz="2800" b="1">
                <a:solidFill>
                  <a:srgbClr val="FC190F"/>
                </a:solidFill>
                <a:latin typeface="Times New Roman"/>
                <a:ea typeface="Arial"/>
              </a:rPr>
              <a:t>HỌC BÀI HÁT </a:t>
            </a:r>
            <a:r>
              <a:rPr lang="en-US" sz="2800" b="1" i="1">
                <a:solidFill>
                  <a:srgbClr val="FC190F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en-US" sz="2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52" y="4901456"/>
            <a:ext cx="413096" cy="413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955" y="3436333"/>
            <a:ext cx="708669" cy="625991"/>
          </a:xfrm>
          <a:prstGeom prst="rect">
            <a:avLst/>
          </a:prstGeom>
        </p:spPr>
      </p:pic>
      <p:pic>
        <p:nvPicPr>
          <p:cNvPr id="2050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21" y="3311929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8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31904" y="1412776"/>
            <a:ext cx="63367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i="1" dirty="0">
                <a:solidFill>
                  <a:srgbClr val="000000"/>
                </a:solidFill>
                <a:latin typeface="Times New Roman"/>
                <a:ea typeface="Calibri"/>
              </a:rPr>
              <a:t>N</a:t>
            </a:r>
            <a:r>
              <a:rPr lang="en-US" sz="2600" b="1" i="1" dirty="0" err="1">
                <a:solidFill>
                  <a:srgbClr val="000000"/>
                </a:solidFill>
                <a:latin typeface="Times New Roman"/>
                <a:ea typeface="Calibri"/>
              </a:rPr>
              <a:t>hạc</a:t>
            </a:r>
            <a:r>
              <a:rPr lang="en-US" sz="2600" b="1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Times New Roman"/>
                <a:ea typeface="Calibri"/>
              </a:rPr>
              <a:t>sĩ</a:t>
            </a:r>
            <a:r>
              <a:rPr lang="en-US" sz="2600" b="1" i="1" dirty="0">
                <a:solidFill>
                  <a:srgbClr val="000000"/>
                </a:solidFill>
                <a:latin typeface="Times New Roman"/>
                <a:ea typeface="Calibri"/>
              </a:rPr>
              <a:t> Lê Bùi </a:t>
            </a:r>
            <a:r>
              <a:rPr lang="vi-VN" sz="2600" i="1" dirty="0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vi-VN" sz="2600" b="1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một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nhạc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sĩ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mới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cũng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có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đóng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góp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cho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nền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âm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nhạc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nước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vi-VN" sz="2600" i="1" dirty="0">
                <a:solidFill>
                  <a:srgbClr val="000000"/>
                </a:solidFill>
                <a:latin typeface="Times New Roman"/>
                <a:ea typeface="Calibri"/>
              </a:rPr>
              <a:t>nhà.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hát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Ngày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hè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vui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hát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nhanh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vui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nói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về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cảm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xúc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bạn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HS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sau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1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năm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học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được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nghỉ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hè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được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vui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chơi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thả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diều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được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tham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ra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vào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câu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lạc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bộ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bơi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múa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…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3431704" y="476672"/>
            <a:ext cx="525658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tác giả, tác phẩm  </a:t>
            </a:r>
            <a:endParaRPr lang="en-US" sz="32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BFDF6-48BA-70A8-9DE2-BB8B226F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44" y="1552534"/>
            <a:ext cx="3888432" cy="45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4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82" y="3324501"/>
            <a:ext cx="210027" cy="168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32" y="-7606"/>
            <a:ext cx="694769" cy="694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3872" y="74725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err="1">
                <a:solidFill>
                  <a:srgbClr val="002060"/>
                </a:solidFill>
              </a:rPr>
              <a:t>Hát</a:t>
            </a:r>
            <a:r>
              <a:rPr lang="en-US" sz="4400">
                <a:solidFill>
                  <a:srgbClr val="002060"/>
                </a:solidFill>
              </a:rPr>
              <a:t> </a:t>
            </a:r>
            <a:r>
              <a:rPr lang="en-US" sz="4400" err="1">
                <a:solidFill>
                  <a:srgbClr val="002060"/>
                </a:solidFill>
              </a:rPr>
              <a:t>mẫu</a:t>
            </a:r>
            <a:endParaRPr lang="en-US" sz="440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74724"/>
            <a:ext cx="301199" cy="241474"/>
          </a:xfrm>
          <a:prstGeom prst="rect">
            <a:avLst/>
          </a:prstGeom>
        </p:spPr>
      </p:pic>
      <p:pic>
        <p:nvPicPr>
          <p:cNvPr id="2" name="NGHE MAU NGAY HE VUI THEO SÁCH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83632" y="539365"/>
            <a:ext cx="609600" cy="609600"/>
          </a:xfrm>
          <a:prstGeom prst="rect">
            <a:avLst/>
          </a:prstGeom>
        </p:spPr>
      </p:pic>
      <p:pic>
        <p:nvPicPr>
          <p:cNvPr id="3" name="ngay he vui be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13381" y="77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1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15880" y="692697"/>
            <a:ext cx="2132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4981" y="1556792"/>
            <a:ext cx="95476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1: </a:t>
            </a:r>
            <a:r>
              <a:rPr lang="en-US" sz="3200" i="1" dirty="0" err="1">
                <a:latin typeface="Times New Roman"/>
                <a:ea typeface="Times New Roman"/>
              </a:rPr>
              <a:t>Hè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ơi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sao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vui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thế</a:t>
            </a:r>
            <a:r>
              <a:rPr lang="en-US" sz="3200" i="1" dirty="0">
                <a:latin typeface="Times New Roman"/>
                <a:ea typeface="Times New Roman"/>
              </a:rPr>
              <a:t>. </a:t>
            </a:r>
            <a:r>
              <a:rPr lang="en-US" sz="3200" i="1" dirty="0" err="1">
                <a:latin typeface="Times New Roman"/>
                <a:ea typeface="Times New Roman"/>
              </a:rPr>
              <a:t>Chim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hót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em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nghe</a:t>
            </a:r>
            <a:r>
              <a:rPr lang="en-US" sz="3200" i="1" dirty="0">
                <a:latin typeface="Times New Roman"/>
                <a:ea typeface="Times New Roman"/>
              </a:rPr>
              <a:t>.</a:t>
            </a:r>
            <a:endParaRPr lang="en-US" sz="3200" dirty="0">
              <a:latin typeface="Times New Roman"/>
              <a:ea typeface="Calibri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2: </a:t>
            </a:r>
            <a:r>
              <a:rPr lang="en-US" sz="3200" i="1" dirty="0" err="1">
                <a:latin typeface="Times New Roman"/>
                <a:ea typeface="Times New Roman"/>
              </a:rPr>
              <a:t>Trông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kìa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phượng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vẫy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áo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hoa</a:t>
            </a:r>
            <a:r>
              <a:rPr lang="en-US" sz="3200" i="1" dirty="0">
                <a:latin typeface="Times New Roman"/>
                <a:ea typeface="Times New Roman"/>
              </a:rPr>
              <a:t>, </a:t>
            </a:r>
            <a:r>
              <a:rPr lang="en-US" sz="3200" i="1" dirty="0" err="1">
                <a:latin typeface="Times New Roman"/>
                <a:ea typeface="Times New Roman"/>
              </a:rPr>
              <a:t>theo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bước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chân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em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nhịp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nhàng</a:t>
            </a:r>
            <a:r>
              <a:rPr lang="en-US" sz="3200" i="1" dirty="0">
                <a:latin typeface="Times New Roman"/>
                <a:ea typeface="Times New Roman"/>
              </a:rPr>
              <a:t>.</a:t>
            </a:r>
            <a:endParaRPr lang="en-US" sz="3200" dirty="0"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4981" y="299695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3: 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A!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Hè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vui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hè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vui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mà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vẫn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chăm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ngoan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4: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ơi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nào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ta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cùng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múa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liên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hoan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278" y="638132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5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8841" y="1696845"/>
            <a:ext cx="1596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err="1">
                <a:solidFill>
                  <a:srgbClr val="0070C0"/>
                </a:solidFill>
              </a:rPr>
              <a:t>Câu</a:t>
            </a:r>
            <a:r>
              <a:rPr lang="en-US" sz="4800" b="1">
                <a:solidFill>
                  <a:srgbClr val="0070C0"/>
                </a:solidFill>
              </a:rPr>
              <a:t>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9736" y="692696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</a:rPr>
              <a:t>Dạy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hát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9536" y="2623388"/>
            <a:ext cx="89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i="1">
                <a:solidFill>
                  <a:prstClr val="black"/>
                </a:solidFill>
                <a:latin typeface="Times New Roman"/>
                <a:ea typeface="Times New Roman"/>
              </a:rPr>
              <a:t>Hè ơi sao vui thế. Chim hót em nghe.</a:t>
            </a:r>
            <a:endParaRPr lang="en-US" sz="4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20336" y="172334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3" y="63093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0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11824" y="1285745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</a:rPr>
              <a:t>Câu</a:t>
            </a:r>
            <a:r>
              <a:rPr lang="en-US" sz="6000" b="1" dirty="0">
                <a:solidFill>
                  <a:srgbClr val="0070C0"/>
                </a:solidFill>
              </a:rPr>
              <a:t> 2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9536" y="2644171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i="1">
                <a:solidFill>
                  <a:prstClr val="black"/>
                </a:solidFill>
                <a:latin typeface="Times New Roman"/>
                <a:ea typeface="Times New Roman"/>
              </a:rPr>
              <a:t>Trông kìa phượng vẫy áo hoa, theo bước chân em nhịp nhàng.</a:t>
            </a:r>
            <a:endParaRPr lang="en-US" sz="40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5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39816" y="4653136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66" y="63093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7808" y="404665"/>
            <a:ext cx="27222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1+2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7528" y="2151728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i="1">
                <a:solidFill>
                  <a:prstClr val="black"/>
                </a:solidFill>
                <a:latin typeface="Times New Roman"/>
                <a:ea typeface="Times New Roman"/>
              </a:rPr>
              <a:t>Hè ơi sao vui thế. Chim hót em nghe.</a:t>
            </a:r>
            <a:r>
              <a:rPr lang="en-US" sz="440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4400" i="1">
                <a:solidFill>
                  <a:prstClr val="black"/>
                </a:solidFill>
                <a:latin typeface="Times New Roman"/>
                <a:ea typeface="Times New Roman"/>
              </a:rPr>
              <a:t>Trông kìa phượng vẫy áo hoa, theo bước chân em nhịp nhàng.</a:t>
            </a:r>
            <a:endParaRPr lang="en-US" sz="4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3008" y="4653136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647" y="5652033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9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399</Words>
  <Application>Microsoft Office PowerPoint</Application>
  <PresentationFormat>Widescreen</PresentationFormat>
  <Paragraphs>38</Paragraphs>
  <Slides>16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142</cp:revision>
  <dcterms:created xsi:type="dcterms:W3CDTF">2021-06-23T07:33:39Z</dcterms:created>
  <dcterms:modified xsi:type="dcterms:W3CDTF">2024-04-15T06:11:49Z</dcterms:modified>
</cp:coreProperties>
</file>