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18499C-A053-4D0C-899C-F27C52A442D5}" type="datetimeFigureOut">
              <a:rPr lang="en-US" smtClean="0"/>
              <a:t>12/6/2023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61BB73-46F1-4B25-A8D5-A1E265031904}" type="slidenum">
              <a:rPr lang="en-US" smtClean="0"/>
              <a:t>‹#›</a:t>
            </a:fld>
            <a:endParaRPr lang="en-US"/>
          </a:p>
        </p:txBody>
      </p:sp>
    </p:spTree>
    <p:extLst>
      <p:ext uri="{BB962C8B-B14F-4D97-AF65-F5344CB8AC3E}">
        <p14:creationId xmlns:p14="http://schemas.microsoft.com/office/powerpoint/2010/main" val="697873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E79B113D-90BC-4CA8-B8AC-FCEF3FAF9A00}" type="slidenum">
              <a:rPr lang="en-US" smtClean="0"/>
              <a:t>1</a:t>
            </a:fld>
            <a:endParaRPr lang="en-US"/>
          </a:p>
        </p:txBody>
      </p:sp>
    </p:spTree>
    <p:extLst>
      <p:ext uri="{BB962C8B-B14F-4D97-AF65-F5344CB8AC3E}">
        <p14:creationId xmlns:p14="http://schemas.microsoft.com/office/powerpoint/2010/main" val="3820354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9B113D-90BC-4CA8-B8AC-FCEF3FAF9A00}" type="slidenum">
              <a:rPr lang="en-US" smtClean="0"/>
              <a:t>2</a:t>
            </a:fld>
            <a:endParaRPr lang="en-US"/>
          </a:p>
        </p:txBody>
      </p:sp>
    </p:spTree>
    <p:extLst>
      <p:ext uri="{BB962C8B-B14F-4D97-AF65-F5344CB8AC3E}">
        <p14:creationId xmlns:p14="http://schemas.microsoft.com/office/powerpoint/2010/main" val="416779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E79B113D-90BC-4CA8-B8AC-FCEF3FAF9A00}" type="slidenum">
              <a:rPr lang="en-US" smtClean="0"/>
              <a:t>4</a:t>
            </a:fld>
            <a:endParaRPr lang="en-US"/>
          </a:p>
        </p:txBody>
      </p:sp>
    </p:spTree>
    <p:extLst>
      <p:ext uri="{BB962C8B-B14F-4D97-AF65-F5344CB8AC3E}">
        <p14:creationId xmlns:p14="http://schemas.microsoft.com/office/powerpoint/2010/main" val="1148901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E79B113D-90BC-4CA8-B8AC-FCEF3FAF9A00}" type="slidenum">
              <a:rPr lang="en-US" smtClean="0"/>
              <a:t>5</a:t>
            </a:fld>
            <a:endParaRPr lang="en-US"/>
          </a:p>
        </p:txBody>
      </p:sp>
    </p:spTree>
    <p:extLst>
      <p:ext uri="{BB962C8B-B14F-4D97-AF65-F5344CB8AC3E}">
        <p14:creationId xmlns:p14="http://schemas.microsoft.com/office/powerpoint/2010/main" val="475514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E79B113D-90BC-4CA8-B8AC-FCEF3FAF9A00}" type="slidenum">
              <a:rPr lang="en-US" smtClean="0"/>
              <a:t>10</a:t>
            </a:fld>
            <a:endParaRPr lang="en-US"/>
          </a:p>
        </p:txBody>
      </p:sp>
    </p:spTree>
    <p:extLst>
      <p:ext uri="{BB962C8B-B14F-4D97-AF65-F5344CB8AC3E}">
        <p14:creationId xmlns:p14="http://schemas.microsoft.com/office/powerpoint/2010/main" val="2818852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E79B113D-90BC-4CA8-B8AC-FCEF3FAF9A00}" type="slidenum">
              <a:rPr lang="en-US" smtClean="0"/>
              <a:t>15</a:t>
            </a:fld>
            <a:endParaRPr lang="en-US"/>
          </a:p>
        </p:txBody>
      </p:sp>
    </p:spTree>
    <p:extLst>
      <p:ext uri="{BB962C8B-B14F-4D97-AF65-F5344CB8AC3E}">
        <p14:creationId xmlns:p14="http://schemas.microsoft.com/office/powerpoint/2010/main" val="2755172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E79B113D-90BC-4CA8-B8AC-FCEF3FAF9A00}" type="slidenum">
              <a:rPr lang="en-US" smtClean="0"/>
              <a:t>16</a:t>
            </a:fld>
            <a:endParaRPr lang="en-US"/>
          </a:p>
        </p:txBody>
      </p:sp>
    </p:spTree>
    <p:extLst>
      <p:ext uri="{BB962C8B-B14F-4D97-AF65-F5344CB8AC3E}">
        <p14:creationId xmlns:p14="http://schemas.microsoft.com/office/powerpoint/2010/main" val="3857572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E79B113D-90BC-4CA8-B8AC-FCEF3FAF9A00}" type="slidenum">
              <a:rPr lang="en-US" smtClean="0"/>
              <a:t>17</a:t>
            </a:fld>
            <a:endParaRPr lang="en-US"/>
          </a:p>
        </p:txBody>
      </p:sp>
    </p:spTree>
    <p:extLst>
      <p:ext uri="{BB962C8B-B14F-4D97-AF65-F5344CB8AC3E}">
        <p14:creationId xmlns:p14="http://schemas.microsoft.com/office/powerpoint/2010/main" val="73367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D3BC19-E83A-402D-8F3C-377AEA6E2CAF}"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F6E064-92FC-4525-A8C0-6E51222DFF6D}" type="slidenum">
              <a:rPr lang="en-US" smtClean="0"/>
              <a:t>‹#›</a:t>
            </a:fld>
            <a:endParaRPr lang="en-US"/>
          </a:p>
        </p:txBody>
      </p:sp>
    </p:spTree>
    <p:extLst>
      <p:ext uri="{BB962C8B-B14F-4D97-AF65-F5344CB8AC3E}">
        <p14:creationId xmlns:p14="http://schemas.microsoft.com/office/powerpoint/2010/main" val="312182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D3BC19-E83A-402D-8F3C-377AEA6E2CAF}"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F6E064-92FC-4525-A8C0-6E51222DFF6D}" type="slidenum">
              <a:rPr lang="en-US" smtClean="0"/>
              <a:t>‹#›</a:t>
            </a:fld>
            <a:endParaRPr lang="en-US"/>
          </a:p>
        </p:txBody>
      </p:sp>
    </p:spTree>
    <p:extLst>
      <p:ext uri="{BB962C8B-B14F-4D97-AF65-F5344CB8AC3E}">
        <p14:creationId xmlns:p14="http://schemas.microsoft.com/office/powerpoint/2010/main" val="347117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D3BC19-E83A-402D-8F3C-377AEA6E2CAF}"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F6E064-92FC-4525-A8C0-6E51222DFF6D}" type="slidenum">
              <a:rPr lang="en-US" smtClean="0"/>
              <a:t>‹#›</a:t>
            </a:fld>
            <a:endParaRPr lang="en-US"/>
          </a:p>
        </p:txBody>
      </p:sp>
    </p:spTree>
    <p:extLst>
      <p:ext uri="{BB962C8B-B14F-4D97-AF65-F5344CB8AC3E}">
        <p14:creationId xmlns:p14="http://schemas.microsoft.com/office/powerpoint/2010/main" val="26494823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22516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D3BC19-E83A-402D-8F3C-377AEA6E2CAF}"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F6E064-92FC-4525-A8C0-6E51222DFF6D}" type="slidenum">
              <a:rPr lang="en-US" smtClean="0"/>
              <a:t>‹#›</a:t>
            </a:fld>
            <a:endParaRPr lang="en-US"/>
          </a:p>
        </p:txBody>
      </p:sp>
    </p:spTree>
    <p:extLst>
      <p:ext uri="{BB962C8B-B14F-4D97-AF65-F5344CB8AC3E}">
        <p14:creationId xmlns:p14="http://schemas.microsoft.com/office/powerpoint/2010/main" val="2890589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5D3BC19-E83A-402D-8F3C-377AEA6E2CAF}" type="datetimeFigureOut">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F6E064-92FC-4525-A8C0-6E51222DFF6D}" type="slidenum">
              <a:rPr lang="en-US" smtClean="0"/>
              <a:t>‹#›</a:t>
            </a:fld>
            <a:endParaRPr lang="en-US"/>
          </a:p>
        </p:txBody>
      </p:sp>
    </p:spTree>
    <p:extLst>
      <p:ext uri="{BB962C8B-B14F-4D97-AF65-F5344CB8AC3E}">
        <p14:creationId xmlns:p14="http://schemas.microsoft.com/office/powerpoint/2010/main" val="2205964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D3BC19-E83A-402D-8F3C-377AEA6E2CAF}" type="datetimeFigureOut">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F6E064-92FC-4525-A8C0-6E51222DFF6D}" type="slidenum">
              <a:rPr lang="en-US" smtClean="0"/>
              <a:t>‹#›</a:t>
            </a:fld>
            <a:endParaRPr lang="en-US"/>
          </a:p>
        </p:txBody>
      </p:sp>
    </p:spTree>
    <p:extLst>
      <p:ext uri="{BB962C8B-B14F-4D97-AF65-F5344CB8AC3E}">
        <p14:creationId xmlns:p14="http://schemas.microsoft.com/office/powerpoint/2010/main" val="851416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D3BC19-E83A-402D-8F3C-377AEA6E2CAF}" type="datetimeFigureOut">
              <a:rPr lang="en-US" smtClean="0"/>
              <a:t>12/6/2023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F6E064-92FC-4525-A8C0-6E51222DFF6D}" type="slidenum">
              <a:rPr lang="en-US" smtClean="0"/>
              <a:t>‹#›</a:t>
            </a:fld>
            <a:endParaRPr lang="en-US"/>
          </a:p>
        </p:txBody>
      </p:sp>
    </p:spTree>
    <p:extLst>
      <p:ext uri="{BB962C8B-B14F-4D97-AF65-F5344CB8AC3E}">
        <p14:creationId xmlns:p14="http://schemas.microsoft.com/office/powerpoint/2010/main" val="216742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D3BC19-E83A-402D-8F3C-377AEA6E2CAF}" type="datetimeFigureOut">
              <a:rPr lang="en-US" smtClean="0"/>
              <a:t>12/6/2023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F6E064-92FC-4525-A8C0-6E51222DFF6D}" type="slidenum">
              <a:rPr lang="en-US" smtClean="0"/>
              <a:t>‹#›</a:t>
            </a:fld>
            <a:endParaRPr lang="en-US"/>
          </a:p>
        </p:txBody>
      </p:sp>
    </p:spTree>
    <p:extLst>
      <p:ext uri="{BB962C8B-B14F-4D97-AF65-F5344CB8AC3E}">
        <p14:creationId xmlns:p14="http://schemas.microsoft.com/office/powerpoint/2010/main" val="2109861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D3BC19-E83A-402D-8F3C-377AEA6E2CAF}" type="datetimeFigureOut">
              <a:rPr lang="en-US" smtClean="0"/>
              <a:t>12/6/2023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F6E064-92FC-4525-A8C0-6E51222DFF6D}" type="slidenum">
              <a:rPr lang="en-US" smtClean="0"/>
              <a:t>‹#›</a:t>
            </a:fld>
            <a:endParaRPr lang="en-US"/>
          </a:p>
        </p:txBody>
      </p:sp>
    </p:spTree>
    <p:extLst>
      <p:ext uri="{BB962C8B-B14F-4D97-AF65-F5344CB8AC3E}">
        <p14:creationId xmlns:p14="http://schemas.microsoft.com/office/powerpoint/2010/main" val="3222281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5D3BC19-E83A-402D-8F3C-377AEA6E2CAF}" type="datetimeFigureOut">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F6E064-92FC-4525-A8C0-6E51222DFF6D}" type="slidenum">
              <a:rPr lang="en-US" smtClean="0"/>
              <a:t>‹#›</a:t>
            </a:fld>
            <a:endParaRPr lang="en-US"/>
          </a:p>
        </p:txBody>
      </p:sp>
    </p:spTree>
    <p:extLst>
      <p:ext uri="{BB962C8B-B14F-4D97-AF65-F5344CB8AC3E}">
        <p14:creationId xmlns:p14="http://schemas.microsoft.com/office/powerpoint/2010/main" val="4292048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5D3BC19-E83A-402D-8F3C-377AEA6E2CAF}" type="datetimeFigureOut">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F6E064-92FC-4525-A8C0-6E51222DFF6D}" type="slidenum">
              <a:rPr lang="en-US" smtClean="0"/>
              <a:t>‹#›</a:t>
            </a:fld>
            <a:endParaRPr lang="en-US"/>
          </a:p>
        </p:txBody>
      </p:sp>
    </p:spTree>
    <p:extLst>
      <p:ext uri="{BB962C8B-B14F-4D97-AF65-F5344CB8AC3E}">
        <p14:creationId xmlns:p14="http://schemas.microsoft.com/office/powerpoint/2010/main" val="1909301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D3BC19-E83A-402D-8F3C-377AEA6E2CAF}" type="datetimeFigureOut">
              <a:rPr lang="en-US" smtClean="0"/>
              <a:t>12/6/2023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6E064-92FC-4525-A8C0-6E51222DFF6D}" type="slidenum">
              <a:rPr lang="en-US" smtClean="0"/>
              <a:t>‹#›</a:t>
            </a:fld>
            <a:endParaRPr lang="en-US"/>
          </a:p>
        </p:txBody>
      </p:sp>
    </p:spTree>
    <p:extLst>
      <p:ext uri="{BB962C8B-B14F-4D97-AF65-F5344CB8AC3E}">
        <p14:creationId xmlns:p14="http://schemas.microsoft.com/office/powerpoint/2010/main" val="12020064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emf"/><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10" Type="http://schemas.microsoft.com/office/2007/relationships/hdphoto" Target="../media/hdphoto2.wdp"/><Relationship Id="rId4" Type="http://schemas.openxmlformats.org/officeDocument/2006/relationships/image" Target="../media/image2.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4.emf"/><Relationship Id="rId4" Type="http://schemas.openxmlformats.org/officeDocument/2006/relationships/image" Target="NUL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NUL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5.png"/><Relationship Id="rId5" Type="http://schemas.microsoft.com/office/2007/relationships/hdphoto" Target="../media/hdphoto5.wdp"/><Relationship Id="rId10" Type="http://schemas.openxmlformats.org/officeDocument/2006/relationships/image" Target="../media/image3.png"/><Relationship Id="rId4" Type="http://schemas.openxmlformats.org/officeDocument/2006/relationships/image" Target="../media/image4.png"/><Relationship Id="rId9"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12.xml"/><Relationship Id="rId4" Type="http://schemas.openxmlformats.org/officeDocument/2006/relationships/image" Target="NUL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9.png"/><Relationship Id="rId7" Type="http://schemas.microsoft.com/office/2007/relationships/hdphoto" Target="../media/hdphoto4.wdp"/><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0.png"/><Relationship Id="rId5" Type="http://schemas.microsoft.com/office/2007/relationships/hdphoto" Target="../media/hdphoto3.wdp"/><Relationship Id="rId4" Type="http://schemas.openxmlformats.org/officeDocument/2006/relationships/image" Target="../media/image6.png"/><Relationship Id="rId9" Type="http://schemas.openxmlformats.org/officeDocument/2006/relationships/image" Target="NUL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2.emf"/><Relationship Id="rId4" Type="http://schemas.openxmlformats.org/officeDocument/2006/relationships/image" Target="NULL"/></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4F3BFBD-DA3E-E74C-996F-5FBB7484B598}"/>
              </a:ext>
            </a:extLst>
          </p:cNvPr>
          <p:cNvPicPr>
            <a:picLocks noChangeAspect="1"/>
          </p:cNvPicPr>
          <p:nvPr/>
        </p:nvPicPr>
        <p:blipFill>
          <a:blip r:embed="rId3"/>
          <a:stretch>
            <a:fillRect/>
          </a:stretch>
        </p:blipFill>
        <p:spPr>
          <a:xfrm>
            <a:off x="770778" y="942823"/>
            <a:ext cx="10645598" cy="4972354"/>
          </a:xfrm>
          <a:prstGeom prst="rect">
            <a:avLst/>
          </a:prstGeom>
        </p:spPr>
      </p:pic>
      <p:pic>
        <p:nvPicPr>
          <p:cNvPr id="1026" name="Picture 2" descr="TLTH - Bộ SGK Lớp 6 - Kết nối tri thức với cuộc sống - Công ty Cổ phần Đầu  tư và Phát triển Giáo dục Phương Nam">
            <a:extLst>
              <a:ext uri="{FF2B5EF4-FFF2-40B4-BE49-F238E27FC236}">
                <a16:creationId xmlns:a16="http://schemas.microsoft.com/office/drawing/2014/main" id="{049DC60C-ECF2-1A41-A408-9FE7D99AD6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3417"/>
            <a:ext cx="1669816" cy="166981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24AA2E8-E645-674A-8134-77BA7748A1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1955" y="2049975"/>
            <a:ext cx="4781306" cy="4781306"/>
          </a:xfrm>
          <a:prstGeom prst="rect">
            <a:avLst/>
          </a:prstGeom>
        </p:spPr>
      </p:pic>
      <p:pic>
        <p:nvPicPr>
          <p:cNvPr id="1030" name="Picture 6" descr="Cartoon School Boy Going To School PNG Transparent And Clipart Image For  Free Download - Lovepik | 401571026">
            <a:extLst>
              <a:ext uri="{FF2B5EF4-FFF2-40B4-BE49-F238E27FC236}">
                <a16:creationId xmlns:a16="http://schemas.microsoft.com/office/drawing/2014/main" id="{3D91E0DA-F4D3-AA43-9ECF-214975A2C649}"/>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9417" b="93417" l="10000" r="90000">
                        <a14:foregroundMark x1="34083" y1="93000" x2="40833" y2="91250"/>
                        <a14:foregroundMark x1="40833" y1="91250" x2="41750" y2="90500"/>
                        <a14:foregroundMark x1="62833" y1="91250" x2="65333" y2="89083"/>
                        <a14:foregroundMark x1="66667" y1="91250" x2="59667" y2="90500"/>
                        <a14:foregroundMark x1="59667" y1="90500" x2="59667" y2="90500"/>
                        <a14:foregroundMark x1="34417" y1="91917" x2="41417" y2="93417"/>
                        <a14:foregroundMark x1="41417" y1="93417" x2="43167" y2="92583"/>
                        <a14:foregroundMark x1="42500" y1="10500" x2="49417" y2="9417"/>
                        <a14:foregroundMark x1="49417" y1="9417" x2="55083" y2="10500"/>
                      </a14:backgroundRemoval>
                    </a14:imgEffect>
                  </a14:imgLayer>
                </a14:imgProps>
              </a:ext>
              <a:ext uri="{28A0092B-C50C-407E-A947-70E740481C1C}">
                <a14:useLocalDpi xmlns:a14="http://schemas.microsoft.com/office/drawing/2010/main" val="0"/>
              </a:ext>
            </a:extLst>
          </a:blip>
          <a:srcRect/>
          <a:stretch>
            <a:fillRect/>
          </a:stretch>
        </p:blipFill>
        <p:spPr bwMode="auto">
          <a:xfrm>
            <a:off x="8532677" y="2127569"/>
            <a:ext cx="4781306" cy="478130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A29B647E-0AF9-9A45-9EA3-DED1845EB248}"/>
              </a:ext>
            </a:extLst>
          </p:cNvPr>
          <p:cNvPicPr>
            <a:picLocks noChangeAspect="1"/>
          </p:cNvPicPr>
          <p:nvPr/>
        </p:nvPicPr>
        <p:blipFill rotWithShape="1">
          <a:blip r:embed="rId8">
            <a:extLst>
              <a:ext uri="{28A0092B-C50C-407E-A947-70E740481C1C}">
                <a14:useLocalDpi xmlns:a14="http://schemas.microsoft.com/office/drawing/2010/main" val="0"/>
              </a:ext>
            </a:extLst>
          </a:blip>
          <a:srcRect l="36582" r="42169" b="65009"/>
          <a:stretch/>
        </p:blipFill>
        <p:spPr>
          <a:xfrm>
            <a:off x="2840957" y="3814926"/>
            <a:ext cx="1335314" cy="2198828"/>
          </a:xfrm>
          <a:prstGeom prst="rect">
            <a:avLst/>
          </a:prstGeom>
        </p:spPr>
      </p:pic>
      <p:pic>
        <p:nvPicPr>
          <p:cNvPr id="29" name="Picture 28">
            <a:extLst>
              <a:ext uri="{FF2B5EF4-FFF2-40B4-BE49-F238E27FC236}">
                <a16:creationId xmlns:a16="http://schemas.microsoft.com/office/drawing/2014/main" id="{8ED8662A-2A7D-3D4D-9E03-56B45A41047B}"/>
              </a:ext>
            </a:extLst>
          </p:cNvPr>
          <p:cNvPicPr>
            <a:picLocks noChangeAspect="1"/>
          </p:cNvPicPr>
          <p:nvPr/>
        </p:nvPicPr>
        <p:blipFill rotWithShape="1">
          <a:blip r:embed="rId8">
            <a:extLst>
              <a:ext uri="{28A0092B-C50C-407E-A947-70E740481C1C}">
                <a14:useLocalDpi xmlns:a14="http://schemas.microsoft.com/office/drawing/2010/main" val="0"/>
              </a:ext>
            </a:extLst>
          </a:blip>
          <a:srcRect l="33173" t="51099" r="42196" b="13910"/>
          <a:stretch/>
        </p:blipFill>
        <p:spPr>
          <a:xfrm rot="20799596">
            <a:off x="8321908" y="-56287"/>
            <a:ext cx="1547808" cy="2198828"/>
          </a:xfrm>
          <a:prstGeom prst="rect">
            <a:avLst/>
          </a:prstGeom>
        </p:spPr>
      </p:pic>
      <p:pic>
        <p:nvPicPr>
          <p:cNvPr id="1032" name="Picture 8" descr="Hình ảnh Biểu Tượng đồ Dùng Học Tập PNG Miễn Phí Tải Về - Lovepik">
            <a:extLst>
              <a:ext uri="{FF2B5EF4-FFF2-40B4-BE49-F238E27FC236}">
                <a16:creationId xmlns:a16="http://schemas.microsoft.com/office/drawing/2014/main" id="{7DA3FF08-B93A-0E4A-9FEF-8F8DA61CE4AC}"/>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foregroundMark x1="64870" y1="26946" x2="67365" y2="36128"/>
                        <a14:foregroundMark x1="67365" y1="36128" x2="72255" y2="26048"/>
                        <a14:foregroundMark x1="72255" y1="26048" x2="72355" y2="22156"/>
                        <a14:foregroundMark x1="69361" y1="16567" x2="79441" y2="32735"/>
                        <a14:foregroundMark x1="79441" y1="32735" x2="78144" y2="23054"/>
                        <a14:foregroundMark x1="75948" y1="11078" x2="79142" y2="18962"/>
                        <a14:foregroundMark x1="79142" y1="18962" x2="78144" y2="21158"/>
                        <a14:foregroundMark x1="75948" y1="21158" x2="68563" y2="23952"/>
                        <a14:foregroundMark x1="68563" y1="23952" x2="62575" y2="19760"/>
                        <a14:foregroundMark x1="62575" y1="19760" x2="65868" y2="21457"/>
                        <a14:foregroundMark x1="77246" y1="27345" x2="78543" y2="38723"/>
                        <a14:foregroundMark x1="74651" y1="15569" x2="74950" y2="17565"/>
                        <a14:foregroundMark x1="73952" y1="15569" x2="77246" y2="15968"/>
                        <a14:backgroundMark x1="17066" y1="66966" x2="67066" y2="86727"/>
                        <a14:backgroundMark x1="67066" y1="86727" x2="67166" y2="86826"/>
                        <a14:backgroundMark x1="28443" y1="63074" x2="17964" y2="89421"/>
                        <a14:backgroundMark x1="17964" y1="89421" x2="25150" y2="59980"/>
                        <a14:backgroundMark x1="25150" y1="59980" x2="30140" y2="75948"/>
                        <a14:backgroundMark x1="30140" y1="75948" x2="36627" y2="84731"/>
                        <a14:backgroundMark x1="36627" y1="84731" x2="39521" y2="71557"/>
                      </a14:backgroundRemoval>
                    </a14:imgEffect>
                  </a14:imgLayer>
                </a14:imgProps>
              </a:ext>
              <a:ext uri="{28A0092B-C50C-407E-A947-70E740481C1C}">
                <a14:useLocalDpi xmlns:a14="http://schemas.microsoft.com/office/drawing/2010/main" val="0"/>
              </a:ext>
            </a:extLst>
          </a:blip>
          <a:srcRect/>
          <a:stretch>
            <a:fillRect/>
          </a:stretch>
        </p:blipFill>
        <p:spPr bwMode="auto">
          <a:xfrm rot="20290541">
            <a:off x="6365538" y="4480825"/>
            <a:ext cx="3754226" cy="3754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8748578"/>
      </p:ext>
    </p:extLst>
  </p:cSld>
  <p:clrMapOvr>
    <a:masterClrMapping/>
  </p:clrMapOvr>
  <mc:AlternateContent xmlns:mc="http://schemas.openxmlformats.org/markup-compatibility/2006" xmlns:p14="http://schemas.microsoft.com/office/powerpoint/2010/main">
    <mc:Choice Requires="p14">
      <p:transition spd="slow" p14:dur="2000" advClick="0">
        <p14:ferris dir="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2333E86-FD60-2949-B49C-8FC8CEB13A71}"/>
              </a:ext>
            </a:extLst>
          </p:cNvPr>
          <p:cNvGrpSpPr/>
          <p:nvPr/>
        </p:nvGrpSpPr>
        <p:grpSpPr>
          <a:xfrm>
            <a:off x="1066528" y="1599813"/>
            <a:ext cx="9922066" cy="1543211"/>
            <a:chOff x="1035432" y="1656174"/>
            <a:chExt cx="9922066" cy="1543211"/>
          </a:xfrm>
        </p:grpSpPr>
        <p:sp>
          <p:nvSpPr>
            <p:cNvPr id="2" name="Rounded Rectangle 1">
              <a:extLst>
                <a:ext uri="{FF2B5EF4-FFF2-40B4-BE49-F238E27FC236}">
                  <a16:creationId xmlns:a16="http://schemas.microsoft.com/office/drawing/2014/main" id="{AE8AD832-C961-204E-A070-02BB1B98C6D6}"/>
                </a:ext>
              </a:extLst>
            </p:cNvPr>
            <p:cNvSpPr/>
            <p:nvPr/>
          </p:nvSpPr>
          <p:spPr>
            <a:xfrm>
              <a:off x="1035432" y="1656174"/>
              <a:ext cx="9922066" cy="1463892"/>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53" name="Rectangle 52"/>
            <p:cNvSpPr/>
            <p:nvPr/>
          </p:nvSpPr>
          <p:spPr>
            <a:xfrm>
              <a:off x="2507522" y="1735493"/>
              <a:ext cx="7984274" cy="1463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vi-VN" sz="3200" b="0" i="0" dirty="0">
                  <a:solidFill>
                    <a:schemeClr val="tx1"/>
                  </a:solidFill>
                  <a:effectLst/>
                  <a:latin typeface="Cambria" panose="02040503050406030204" pitchFamily="18" charset="0"/>
                </a:rPr>
                <a:t>Hãy nêu biểu hiện tôn trọng tài sản của người khác trong các trường hợp trên </a:t>
              </a:r>
            </a:p>
          </p:txBody>
        </p:sp>
      </p:grpSp>
      <p:grpSp>
        <p:nvGrpSpPr>
          <p:cNvPr id="29" name="Group 28">
            <a:extLst>
              <a:ext uri="{FF2B5EF4-FFF2-40B4-BE49-F238E27FC236}">
                <a16:creationId xmlns:a16="http://schemas.microsoft.com/office/drawing/2014/main" id="{F3B5D189-C791-CC43-A4B8-F4B682F7F498}"/>
              </a:ext>
            </a:extLst>
          </p:cNvPr>
          <p:cNvGrpSpPr/>
          <p:nvPr/>
        </p:nvGrpSpPr>
        <p:grpSpPr>
          <a:xfrm>
            <a:off x="1066528" y="3172400"/>
            <a:ext cx="9725167" cy="1543211"/>
            <a:chOff x="1035432" y="1656174"/>
            <a:chExt cx="9725167" cy="1543211"/>
          </a:xfrm>
        </p:grpSpPr>
        <p:sp>
          <p:nvSpPr>
            <p:cNvPr id="30" name="Rounded Rectangle 29">
              <a:extLst>
                <a:ext uri="{FF2B5EF4-FFF2-40B4-BE49-F238E27FC236}">
                  <a16:creationId xmlns:a16="http://schemas.microsoft.com/office/drawing/2014/main" id="{6EB318D2-0449-8A45-B8B4-29AD0F5B5E42}"/>
                </a:ext>
              </a:extLst>
            </p:cNvPr>
            <p:cNvSpPr/>
            <p:nvPr/>
          </p:nvSpPr>
          <p:spPr>
            <a:xfrm>
              <a:off x="1035432" y="1656174"/>
              <a:ext cx="9725167" cy="1463892"/>
            </a:xfrm>
            <a:prstGeom prst="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31" name="Rectangle 30">
              <a:extLst>
                <a:ext uri="{FF2B5EF4-FFF2-40B4-BE49-F238E27FC236}">
                  <a16:creationId xmlns:a16="http://schemas.microsoft.com/office/drawing/2014/main" id="{CFBB9F94-D093-3943-B130-46404FB5A031}"/>
                </a:ext>
              </a:extLst>
            </p:cNvPr>
            <p:cNvSpPr/>
            <p:nvPr/>
          </p:nvSpPr>
          <p:spPr>
            <a:xfrm>
              <a:off x="2407995" y="1735493"/>
              <a:ext cx="8333392" cy="1463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vi-VN" sz="3200" b="0" i="0" dirty="0">
                  <a:solidFill>
                    <a:schemeClr val="tx1"/>
                  </a:solidFill>
                  <a:effectLst/>
                  <a:latin typeface="Cambria" panose="02040503050406030204" pitchFamily="18" charset="0"/>
                </a:rPr>
                <a:t>Kể thêm các biểu hiện thể hiện việc tôn trọng tài sản của người khác </a:t>
              </a:r>
            </a:p>
          </p:txBody>
        </p:sp>
      </p:grpSp>
      <p:sp>
        <p:nvSpPr>
          <p:cNvPr id="23" name="Freeform 4">
            <a:extLst>
              <a:ext uri="{FF2B5EF4-FFF2-40B4-BE49-F238E27FC236}">
                <a16:creationId xmlns:a16="http://schemas.microsoft.com/office/drawing/2014/main" id="{14B9B51F-D08B-7240-A9BD-7869792908CA}"/>
              </a:ext>
            </a:extLst>
          </p:cNvPr>
          <p:cNvSpPr/>
          <p:nvPr/>
        </p:nvSpPr>
        <p:spPr>
          <a:xfrm>
            <a:off x="9750855" y="4440014"/>
            <a:ext cx="2280733" cy="2417986"/>
          </a:xfrm>
          <a:custGeom>
            <a:avLst/>
            <a:gdLst/>
            <a:ahLst/>
            <a:cxnLst/>
            <a:rect l="l" t="t" r="r" b="b"/>
            <a:pathLst>
              <a:path w="2666513" h="3542469">
                <a:moveTo>
                  <a:pt x="0" y="0"/>
                </a:moveTo>
                <a:lnTo>
                  <a:pt x="2666513" y="0"/>
                </a:lnTo>
                <a:lnTo>
                  <a:pt x="2666513" y="3542469"/>
                </a:lnTo>
                <a:lnTo>
                  <a:pt x="0" y="3542469"/>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2" name="TextBox 11">
            <a:extLst>
              <a:ext uri="{FF2B5EF4-FFF2-40B4-BE49-F238E27FC236}">
                <a16:creationId xmlns:a16="http://schemas.microsoft.com/office/drawing/2014/main" id="{362A199F-D7E4-664C-AC0B-65843DEF4A31}"/>
              </a:ext>
            </a:extLst>
          </p:cNvPr>
          <p:cNvSpPr txBox="1"/>
          <p:nvPr/>
        </p:nvSpPr>
        <p:spPr>
          <a:xfrm>
            <a:off x="1148738" y="748333"/>
            <a:ext cx="2641600" cy="707886"/>
          </a:xfrm>
          <a:prstGeom prst="rect">
            <a:avLst/>
          </a:prstGeom>
          <a:noFill/>
        </p:spPr>
        <p:txBody>
          <a:bodyPr wrap="square" rtlCol="0">
            <a:spAutoFit/>
          </a:bodyPr>
          <a:lstStyle/>
          <a:p>
            <a:r>
              <a:rPr lang="en-VN" sz="4000" b="1" dirty="0">
                <a:latin typeface="Cambria" panose="02040503050406030204" pitchFamily="18" charset="0"/>
              </a:rPr>
              <a:t>BÀI 1:</a:t>
            </a:r>
          </a:p>
        </p:txBody>
      </p:sp>
      <p:pic>
        <p:nvPicPr>
          <p:cNvPr id="13" name="Picture 12">
            <a:extLst>
              <a:ext uri="{FF2B5EF4-FFF2-40B4-BE49-F238E27FC236}">
                <a16:creationId xmlns:a16="http://schemas.microsoft.com/office/drawing/2014/main" id="{E0C91B7B-8E60-504C-B74D-B8F0679027F4}"/>
              </a:ext>
            </a:extLst>
          </p:cNvPr>
          <p:cNvPicPr>
            <a:picLocks noChangeAspect="1"/>
          </p:cNvPicPr>
          <p:nvPr/>
        </p:nvPicPr>
        <p:blipFill>
          <a:blip r:embed="rId5"/>
          <a:stretch>
            <a:fillRect/>
          </a:stretch>
        </p:blipFill>
        <p:spPr>
          <a:xfrm>
            <a:off x="2592432" y="678044"/>
            <a:ext cx="8533040" cy="1058042"/>
          </a:xfrm>
          <a:prstGeom prst="rect">
            <a:avLst/>
          </a:prstGeom>
        </p:spPr>
      </p:pic>
      <p:sp>
        <p:nvSpPr>
          <p:cNvPr id="5" name="Rectangle 4">
            <a:extLst>
              <a:ext uri="{FF2B5EF4-FFF2-40B4-BE49-F238E27FC236}">
                <a16:creationId xmlns:a16="http://schemas.microsoft.com/office/drawing/2014/main" id="{77BD569E-DC41-434A-9489-A04A6D949E9E}"/>
              </a:ext>
            </a:extLst>
          </p:cNvPr>
          <p:cNvSpPr/>
          <p:nvPr/>
        </p:nvSpPr>
        <p:spPr>
          <a:xfrm>
            <a:off x="3565316" y="5137744"/>
            <a:ext cx="5843239" cy="1139485"/>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b="1" dirty="0">
                <a:solidFill>
                  <a:schemeClr val="tx1"/>
                </a:solidFill>
                <a:latin typeface="Cambria" panose="02040503050406030204" pitchFamily="18" charset="0"/>
              </a:rPr>
              <a:t>THẢO LUẬN NHÓM 4</a:t>
            </a:r>
          </a:p>
        </p:txBody>
      </p:sp>
      <p:pic>
        <p:nvPicPr>
          <p:cNvPr id="7" name="Picture 6">
            <a:extLst>
              <a:ext uri="{FF2B5EF4-FFF2-40B4-BE49-F238E27FC236}">
                <a16:creationId xmlns:a16="http://schemas.microsoft.com/office/drawing/2014/main" id="{D3EFD67C-2DF1-C643-AEE5-113C0302522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3445" y="3849201"/>
            <a:ext cx="3099571" cy="3099571"/>
          </a:xfrm>
          <a:prstGeom prst="rect">
            <a:avLst/>
          </a:prstGeom>
        </p:spPr>
      </p:pic>
    </p:spTree>
    <p:extLst>
      <p:ext uri="{BB962C8B-B14F-4D97-AF65-F5344CB8AC3E}">
        <p14:creationId xmlns:p14="http://schemas.microsoft.com/office/powerpoint/2010/main" val="264890287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p159:morph option="byObject"/>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reeform 3">
            <a:extLst>
              <a:ext uri="{FF2B5EF4-FFF2-40B4-BE49-F238E27FC236}">
                <a16:creationId xmlns:a16="http://schemas.microsoft.com/office/drawing/2014/main" id="{5FC688DE-15CA-4D44-86B7-54F10175AF62}"/>
              </a:ext>
            </a:extLst>
          </p:cNvPr>
          <p:cNvSpPr/>
          <p:nvPr/>
        </p:nvSpPr>
        <p:spPr>
          <a:xfrm>
            <a:off x="743414" y="696950"/>
            <a:ext cx="10705171" cy="5464099"/>
          </a:xfrm>
          <a:custGeom>
            <a:avLst/>
            <a:gdLst/>
            <a:ahLst/>
            <a:cxnLst/>
            <a:rect l="l" t="t" r="r" b="b"/>
            <a:pathLst>
              <a:path w="8229600" h="7848981">
                <a:moveTo>
                  <a:pt x="0" y="0"/>
                </a:moveTo>
                <a:lnTo>
                  <a:pt x="8229600" y="0"/>
                </a:lnTo>
                <a:lnTo>
                  <a:pt x="8229600" y="7848980"/>
                </a:lnTo>
                <a:lnTo>
                  <a:pt x="0" y="7848980"/>
                </a:lnTo>
                <a:lnTo>
                  <a:pt x="0" y="0"/>
                </a:lnTo>
                <a:close/>
              </a:path>
            </a:pathLst>
          </a:custGeom>
          <a:blipFill>
            <a:blip r:embed="rId2"/>
            <a:stretch>
              <a:fillRect/>
            </a:stretch>
          </a:blipFill>
        </p:spPr>
      </p:sp>
      <p:sp>
        <p:nvSpPr>
          <p:cNvPr id="46" name="TextBox 45"/>
          <p:cNvSpPr txBox="1"/>
          <p:nvPr/>
        </p:nvSpPr>
        <p:spPr>
          <a:xfrm>
            <a:off x="9804051" y="3004896"/>
            <a:ext cx="601975" cy="641330"/>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chemeClr val="bg1"/>
                </a:solidFill>
                <a:latin typeface="#9Slide03 Bebas Neue Bold" panose="020B0606020202050201" pitchFamily="34" charset="0"/>
              </a:rPr>
              <a:t>B</a:t>
            </a:r>
          </a:p>
        </p:txBody>
      </p:sp>
      <p:grpSp>
        <p:nvGrpSpPr>
          <p:cNvPr id="3" name="Group 2">
            <a:extLst>
              <a:ext uri="{FF2B5EF4-FFF2-40B4-BE49-F238E27FC236}">
                <a16:creationId xmlns:a16="http://schemas.microsoft.com/office/drawing/2014/main" id="{D2333E86-FD60-2949-B49C-8FC8CEB13A71}"/>
              </a:ext>
            </a:extLst>
          </p:cNvPr>
          <p:cNvGrpSpPr/>
          <p:nvPr/>
        </p:nvGrpSpPr>
        <p:grpSpPr>
          <a:xfrm>
            <a:off x="982675" y="2454391"/>
            <a:ext cx="5859135" cy="2919807"/>
            <a:chOff x="1035432" y="1637363"/>
            <a:chExt cx="4169527" cy="2919807"/>
          </a:xfrm>
        </p:grpSpPr>
        <p:sp>
          <p:nvSpPr>
            <p:cNvPr id="2" name="Rounded Rectangle 1">
              <a:extLst>
                <a:ext uri="{FF2B5EF4-FFF2-40B4-BE49-F238E27FC236}">
                  <a16:creationId xmlns:a16="http://schemas.microsoft.com/office/drawing/2014/main" id="{AE8AD832-C961-204E-A070-02BB1B98C6D6}"/>
                </a:ext>
              </a:extLst>
            </p:cNvPr>
            <p:cNvSpPr/>
            <p:nvPr/>
          </p:nvSpPr>
          <p:spPr>
            <a:xfrm>
              <a:off x="1035432" y="1656174"/>
              <a:ext cx="4169527" cy="2613568"/>
            </a:xfrm>
            <a:prstGeom prst="round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53" name="Rectangle 52"/>
            <p:cNvSpPr/>
            <p:nvPr/>
          </p:nvSpPr>
          <p:spPr>
            <a:xfrm>
              <a:off x="1056699" y="1637363"/>
              <a:ext cx="4148260" cy="29198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0" i="0" dirty="0">
                  <a:solidFill>
                    <a:schemeClr val="tx1"/>
                  </a:solidFill>
                  <a:effectLst/>
                  <a:latin typeface="Cambria" panose="02040503050406030204" pitchFamily="18" charset="0"/>
                </a:rPr>
                <a:t>a. Trong giờ ra chơi, vì mải chơi đùa với các bạn nên Lan làm rơi chiếc kẹp tóc mà không biết. Thấy vậy, Hoa nhặt lên và trả cho bạn</a:t>
              </a:r>
              <a:endParaRPr lang="en-US" sz="2800" dirty="0">
                <a:solidFill>
                  <a:schemeClr val="tx1"/>
                </a:solidFill>
                <a:latin typeface="Cambria" panose="02040503050406030204" pitchFamily="18" charset="0"/>
              </a:endParaRPr>
            </a:p>
          </p:txBody>
        </p:sp>
      </p:grpSp>
      <p:sp>
        <p:nvSpPr>
          <p:cNvPr id="5" name="TextBox 4">
            <a:extLst>
              <a:ext uri="{FF2B5EF4-FFF2-40B4-BE49-F238E27FC236}">
                <a16:creationId xmlns:a16="http://schemas.microsoft.com/office/drawing/2014/main" id="{67A630AE-897C-E246-B175-3CCA69C54DFD}"/>
              </a:ext>
            </a:extLst>
          </p:cNvPr>
          <p:cNvSpPr txBox="1"/>
          <p:nvPr/>
        </p:nvSpPr>
        <p:spPr>
          <a:xfrm>
            <a:off x="1270642" y="1124011"/>
            <a:ext cx="2641600" cy="707886"/>
          </a:xfrm>
          <a:prstGeom prst="rect">
            <a:avLst/>
          </a:prstGeom>
          <a:noFill/>
        </p:spPr>
        <p:txBody>
          <a:bodyPr wrap="square" rtlCol="0">
            <a:spAutoFit/>
          </a:bodyPr>
          <a:lstStyle/>
          <a:p>
            <a:r>
              <a:rPr lang="en-VN" sz="4000" b="1" dirty="0">
                <a:latin typeface="Cambria" panose="02040503050406030204" pitchFamily="18" charset="0"/>
              </a:rPr>
              <a:t>BÀI 1:</a:t>
            </a:r>
          </a:p>
        </p:txBody>
      </p:sp>
      <p:pic>
        <p:nvPicPr>
          <p:cNvPr id="7" name="Picture 6">
            <a:extLst>
              <a:ext uri="{FF2B5EF4-FFF2-40B4-BE49-F238E27FC236}">
                <a16:creationId xmlns:a16="http://schemas.microsoft.com/office/drawing/2014/main" id="{7C5F5312-B149-334B-AA37-3EE01791E4AC}"/>
              </a:ext>
            </a:extLst>
          </p:cNvPr>
          <p:cNvPicPr>
            <a:picLocks noChangeAspect="1"/>
          </p:cNvPicPr>
          <p:nvPr/>
        </p:nvPicPr>
        <p:blipFill>
          <a:blip r:embed="rId3"/>
          <a:stretch>
            <a:fillRect/>
          </a:stretch>
        </p:blipFill>
        <p:spPr>
          <a:xfrm>
            <a:off x="2714336" y="1124011"/>
            <a:ext cx="8533040" cy="1058042"/>
          </a:xfrm>
          <a:prstGeom prst="rect">
            <a:avLst/>
          </a:prstGeom>
        </p:spPr>
      </p:pic>
      <p:sp>
        <p:nvSpPr>
          <p:cNvPr id="27" name="Freeform 6">
            <a:extLst>
              <a:ext uri="{FF2B5EF4-FFF2-40B4-BE49-F238E27FC236}">
                <a16:creationId xmlns:a16="http://schemas.microsoft.com/office/drawing/2014/main" id="{29B932B9-4FAB-2B41-A5DA-E8EE1B5D629C}"/>
              </a:ext>
            </a:extLst>
          </p:cNvPr>
          <p:cNvSpPr/>
          <p:nvPr/>
        </p:nvSpPr>
        <p:spPr>
          <a:xfrm>
            <a:off x="214405" y="4598308"/>
            <a:ext cx="2431820" cy="2338631"/>
          </a:xfrm>
          <a:custGeom>
            <a:avLst/>
            <a:gdLst/>
            <a:ahLst/>
            <a:cxnLst/>
            <a:rect l="l" t="t" r="r" b="b"/>
            <a:pathLst>
              <a:path w="3960345" h="3821733">
                <a:moveTo>
                  <a:pt x="0" y="0"/>
                </a:moveTo>
                <a:lnTo>
                  <a:pt x="3960345" y="0"/>
                </a:lnTo>
                <a:lnTo>
                  <a:pt x="3960345" y="3821733"/>
                </a:lnTo>
                <a:lnTo>
                  <a:pt x="0" y="3821733"/>
                </a:lnTo>
                <a:lnTo>
                  <a:pt x="0" y="0"/>
                </a:lnTo>
                <a:close/>
              </a:path>
            </a:pathLst>
          </a:custGeom>
          <a:blipFill>
            <a:blip r:embed="rId4"/>
            <a:stretch>
              <a:fillRect/>
            </a:stretch>
          </a:blipFill>
        </p:spPr>
      </p:sp>
      <p:sp>
        <p:nvSpPr>
          <p:cNvPr id="4" name="TextBox 3">
            <a:extLst>
              <a:ext uri="{FF2B5EF4-FFF2-40B4-BE49-F238E27FC236}">
                <a16:creationId xmlns:a16="http://schemas.microsoft.com/office/drawing/2014/main" id="{E7BF3DE8-6496-1145-9295-B6D20111B559}"/>
              </a:ext>
            </a:extLst>
          </p:cNvPr>
          <p:cNvSpPr txBox="1"/>
          <p:nvPr/>
        </p:nvSpPr>
        <p:spPr>
          <a:xfrm>
            <a:off x="7081071" y="2872045"/>
            <a:ext cx="4098369" cy="1815882"/>
          </a:xfrm>
          <a:prstGeom prst="rect">
            <a:avLst/>
          </a:prstGeom>
          <a:solidFill>
            <a:schemeClr val="accent4">
              <a:lumMod val="20000"/>
              <a:lumOff val="80000"/>
            </a:schemeClr>
          </a:solidFill>
        </p:spPr>
        <p:txBody>
          <a:bodyPr wrap="square" rtlCol="0">
            <a:spAutoFit/>
          </a:bodyPr>
          <a:lstStyle/>
          <a:p>
            <a:pPr algn="l"/>
            <a:r>
              <a:rPr lang="vi-VN" sz="2800" b="0" i="0" dirty="0">
                <a:effectLst/>
                <a:latin typeface="Cambria" panose="02040503050406030204" pitchFamily="18" charset="0"/>
              </a:rPr>
              <a:t>Hoa nhặt được đồ của Lan và trả lại ( Nhặt được của rơi trả người đánh mất).</a:t>
            </a:r>
          </a:p>
        </p:txBody>
      </p:sp>
    </p:spTree>
    <p:extLst>
      <p:ext uri="{BB962C8B-B14F-4D97-AF65-F5344CB8AC3E}">
        <p14:creationId xmlns:p14="http://schemas.microsoft.com/office/powerpoint/2010/main" val="1115326379"/>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reeform 3">
            <a:extLst>
              <a:ext uri="{FF2B5EF4-FFF2-40B4-BE49-F238E27FC236}">
                <a16:creationId xmlns:a16="http://schemas.microsoft.com/office/drawing/2014/main" id="{5FC688DE-15CA-4D44-86B7-54F10175AF62}"/>
              </a:ext>
            </a:extLst>
          </p:cNvPr>
          <p:cNvSpPr/>
          <p:nvPr/>
        </p:nvSpPr>
        <p:spPr>
          <a:xfrm>
            <a:off x="743414" y="696950"/>
            <a:ext cx="10705171" cy="5464099"/>
          </a:xfrm>
          <a:custGeom>
            <a:avLst/>
            <a:gdLst/>
            <a:ahLst/>
            <a:cxnLst/>
            <a:rect l="l" t="t" r="r" b="b"/>
            <a:pathLst>
              <a:path w="8229600" h="7848981">
                <a:moveTo>
                  <a:pt x="0" y="0"/>
                </a:moveTo>
                <a:lnTo>
                  <a:pt x="8229600" y="0"/>
                </a:lnTo>
                <a:lnTo>
                  <a:pt x="8229600" y="7848980"/>
                </a:lnTo>
                <a:lnTo>
                  <a:pt x="0" y="7848980"/>
                </a:lnTo>
                <a:lnTo>
                  <a:pt x="0" y="0"/>
                </a:lnTo>
                <a:close/>
              </a:path>
            </a:pathLst>
          </a:custGeom>
          <a:blipFill>
            <a:blip r:embed="rId2"/>
            <a:stretch>
              <a:fillRect/>
            </a:stretch>
          </a:blipFill>
        </p:spPr>
      </p:sp>
      <p:sp>
        <p:nvSpPr>
          <p:cNvPr id="46" name="TextBox 45"/>
          <p:cNvSpPr txBox="1"/>
          <p:nvPr/>
        </p:nvSpPr>
        <p:spPr>
          <a:xfrm>
            <a:off x="9804051" y="3004896"/>
            <a:ext cx="601975" cy="641330"/>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chemeClr val="bg1"/>
                </a:solidFill>
                <a:latin typeface="#9Slide03 Bebas Neue Bold" panose="020B0606020202050201" pitchFamily="34" charset="0"/>
              </a:rPr>
              <a:t>B</a:t>
            </a:r>
          </a:p>
        </p:txBody>
      </p:sp>
      <p:grpSp>
        <p:nvGrpSpPr>
          <p:cNvPr id="3" name="Group 2">
            <a:extLst>
              <a:ext uri="{FF2B5EF4-FFF2-40B4-BE49-F238E27FC236}">
                <a16:creationId xmlns:a16="http://schemas.microsoft.com/office/drawing/2014/main" id="{D2333E86-FD60-2949-B49C-8FC8CEB13A71}"/>
              </a:ext>
            </a:extLst>
          </p:cNvPr>
          <p:cNvGrpSpPr/>
          <p:nvPr/>
        </p:nvGrpSpPr>
        <p:grpSpPr>
          <a:xfrm>
            <a:off x="982675" y="2454391"/>
            <a:ext cx="5859135" cy="2919807"/>
            <a:chOff x="1035432" y="1637363"/>
            <a:chExt cx="4169527" cy="2919807"/>
          </a:xfrm>
        </p:grpSpPr>
        <p:sp>
          <p:nvSpPr>
            <p:cNvPr id="2" name="Rounded Rectangle 1">
              <a:extLst>
                <a:ext uri="{FF2B5EF4-FFF2-40B4-BE49-F238E27FC236}">
                  <a16:creationId xmlns:a16="http://schemas.microsoft.com/office/drawing/2014/main" id="{AE8AD832-C961-204E-A070-02BB1B98C6D6}"/>
                </a:ext>
              </a:extLst>
            </p:cNvPr>
            <p:cNvSpPr/>
            <p:nvPr/>
          </p:nvSpPr>
          <p:spPr>
            <a:xfrm>
              <a:off x="1035432" y="1656174"/>
              <a:ext cx="4169527" cy="2613568"/>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53" name="Rectangle 52"/>
            <p:cNvSpPr/>
            <p:nvPr/>
          </p:nvSpPr>
          <p:spPr>
            <a:xfrm>
              <a:off x="1056699" y="1637363"/>
              <a:ext cx="4148260" cy="29198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0" i="0" dirty="0">
                  <a:solidFill>
                    <a:schemeClr val="tx1"/>
                  </a:solidFill>
                  <a:effectLst/>
                  <a:latin typeface="Cambria" panose="02040503050406030204" pitchFamily="18" charset="0"/>
                </a:rPr>
                <a:t>b. Đến nhà Minh chơi, Tuấn rất thích thú với giá sách xếp đầy những quyển truyện tranh các loại. Được bạn đồng ý. Tuấn mới lấy truyện để đọc</a:t>
              </a:r>
              <a:endParaRPr lang="en-US" sz="2800" dirty="0">
                <a:solidFill>
                  <a:schemeClr val="tx1"/>
                </a:solidFill>
                <a:latin typeface="Cambria" panose="02040503050406030204" pitchFamily="18" charset="0"/>
              </a:endParaRPr>
            </a:p>
          </p:txBody>
        </p:sp>
      </p:grpSp>
      <p:sp>
        <p:nvSpPr>
          <p:cNvPr id="5" name="TextBox 4">
            <a:extLst>
              <a:ext uri="{FF2B5EF4-FFF2-40B4-BE49-F238E27FC236}">
                <a16:creationId xmlns:a16="http://schemas.microsoft.com/office/drawing/2014/main" id="{67A630AE-897C-E246-B175-3CCA69C54DFD}"/>
              </a:ext>
            </a:extLst>
          </p:cNvPr>
          <p:cNvSpPr txBox="1"/>
          <p:nvPr/>
        </p:nvSpPr>
        <p:spPr>
          <a:xfrm>
            <a:off x="1270642" y="1124011"/>
            <a:ext cx="2641600" cy="707886"/>
          </a:xfrm>
          <a:prstGeom prst="rect">
            <a:avLst/>
          </a:prstGeom>
          <a:noFill/>
        </p:spPr>
        <p:txBody>
          <a:bodyPr wrap="square" rtlCol="0">
            <a:spAutoFit/>
          </a:bodyPr>
          <a:lstStyle/>
          <a:p>
            <a:r>
              <a:rPr lang="en-VN" sz="4000" b="1" dirty="0">
                <a:latin typeface="Cambria" panose="02040503050406030204" pitchFamily="18" charset="0"/>
              </a:rPr>
              <a:t>BÀI 1:</a:t>
            </a:r>
          </a:p>
        </p:txBody>
      </p:sp>
      <p:pic>
        <p:nvPicPr>
          <p:cNvPr id="7" name="Picture 6">
            <a:extLst>
              <a:ext uri="{FF2B5EF4-FFF2-40B4-BE49-F238E27FC236}">
                <a16:creationId xmlns:a16="http://schemas.microsoft.com/office/drawing/2014/main" id="{7C5F5312-B149-334B-AA37-3EE01791E4AC}"/>
              </a:ext>
            </a:extLst>
          </p:cNvPr>
          <p:cNvPicPr>
            <a:picLocks noChangeAspect="1"/>
          </p:cNvPicPr>
          <p:nvPr/>
        </p:nvPicPr>
        <p:blipFill>
          <a:blip r:embed="rId3"/>
          <a:stretch>
            <a:fillRect/>
          </a:stretch>
        </p:blipFill>
        <p:spPr>
          <a:xfrm>
            <a:off x="2714336" y="1124011"/>
            <a:ext cx="8533040" cy="1058042"/>
          </a:xfrm>
          <a:prstGeom prst="rect">
            <a:avLst/>
          </a:prstGeom>
        </p:spPr>
      </p:pic>
      <p:sp>
        <p:nvSpPr>
          <p:cNvPr id="27" name="Freeform 6">
            <a:extLst>
              <a:ext uri="{FF2B5EF4-FFF2-40B4-BE49-F238E27FC236}">
                <a16:creationId xmlns:a16="http://schemas.microsoft.com/office/drawing/2014/main" id="{29B932B9-4FAB-2B41-A5DA-E8EE1B5D629C}"/>
              </a:ext>
            </a:extLst>
          </p:cNvPr>
          <p:cNvSpPr/>
          <p:nvPr/>
        </p:nvSpPr>
        <p:spPr>
          <a:xfrm>
            <a:off x="214405" y="4598308"/>
            <a:ext cx="2431820" cy="2338631"/>
          </a:xfrm>
          <a:custGeom>
            <a:avLst/>
            <a:gdLst/>
            <a:ahLst/>
            <a:cxnLst/>
            <a:rect l="l" t="t" r="r" b="b"/>
            <a:pathLst>
              <a:path w="3960345" h="3821733">
                <a:moveTo>
                  <a:pt x="0" y="0"/>
                </a:moveTo>
                <a:lnTo>
                  <a:pt x="3960345" y="0"/>
                </a:lnTo>
                <a:lnTo>
                  <a:pt x="3960345" y="3821733"/>
                </a:lnTo>
                <a:lnTo>
                  <a:pt x="0" y="3821733"/>
                </a:lnTo>
                <a:lnTo>
                  <a:pt x="0" y="0"/>
                </a:lnTo>
                <a:close/>
              </a:path>
            </a:pathLst>
          </a:custGeom>
          <a:blipFill>
            <a:blip r:embed="rId4"/>
            <a:stretch>
              <a:fillRect/>
            </a:stretch>
          </a:blipFill>
        </p:spPr>
      </p:sp>
      <p:sp>
        <p:nvSpPr>
          <p:cNvPr id="4" name="TextBox 3">
            <a:extLst>
              <a:ext uri="{FF2B5EF4-FFF2-40B4-BE49-F238E27FC236}">
                <a16:creationId xmlns:a16="http://schemas.microsoft.com/office/drawing/2014/main" id="{06181152-7DF7-E141-B887-844573F5EF81}"/>
              </a:ext>
            </a:extLst>
          </p:cNvPr>
          <p:cNvSpPr txBox="1"/>
          <p:nvPr/>
        </p:nvSpPr>
        <p:spPr>
          <a:xfrm>
            <a:off x="6955675" y="2872045"/>
            <a:ext cx="4379044" cy="1815882"/>
          </a:xfrm>
          <a:prstGeom prst="rect">
            <a:avLst/>
          </a:prstGeom>
          <a:solidFill>
            <a:schemeClr val="accent4">
              <a:lumMod val="20000"/>
              <a:lumOff val="80000"/>
            </a:schemeClr>
          </a:solidFill>
        </p:spPr>
        <p:txBody>
          <a:bodyPr wrap="square" rtlCol="0">
            <a:spAutoFit/>
          </a:bodyPr>
          <a:lstStyle/>
          <a:p>
            <a:r>
              <a:rPr lang="vi-VN" sz="2800" b="0" i="0" dirty="0">
                <a:effectLst/>
                <a:latin typeface="Cambria" panose="02040503050406030204" pitchFamily="18" charset="0"/>
              </a:rPr>
              <a:t>Được sự cho của Minh thì Tuấn mới được lấy truyện </a:t>
            </a:r>
          </a:p>
          <a:p>
            <a:r>
              <a:rPr lang="vi-VN" sz="2800" b="0" i="0" dirty="0">
                <a:effectLst/>
                <a:latin typeface="Cambria" panose="02040503050406030204" pitchFamily="18" charset="0"/>
              </a:rPr>
              <a:t>(Xin phép chủ nhà khi muốn sử dụng đồ của họ). </a:t>
            </a:r>
            <a:endParaRPr lang="en-VN" sz="2800" dirty="0">
              <a:latin typeface="Cambria" panose="02040503050406030204" pitchFamily="18" charset="0"/>
            </a:endParaRPr>
          </a:p>
        </p:txBody>
      </p:sp>
    </p:spTree>
    <p:extLst>
      <p:ext uri="{BB962C8B-B14F-4D97-AF65-F5344CB8AC3E}">
        <p14:creationId xmlns:p14="http://schemas.microsoft.com/office/powerpoint/2010/main" val="335775352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reeform 3">
            <a:extLst>
              <a:ext uri="{FF2B5EF4-FFF2-40B4-BE49-F238E27FC236}">
                <a16:creationId xmlns:a16="http://schemas.microsoft.com/office/drawing/2014/main" id="{5FC688DE-15CA-4D44-86B7-54F10175AF62}"/>
              </a:ext>
            </a:extLst>
          </p:cNvPr>
          <p:cNvSpPr/>
          <p:nvPr/>
        </p:nvSpPr>
        <p:spPr>
          <a:xfrm>
            <a:off x="743414" y="696950"/>
            <a:ext cx="10705171" cy="5464099"/>
          </a:xfrm>
          <a:custGeom>
            <a:avLst/>
            <a:gdLst/>
            <a:ahLst/>
            <a:cxnLst/>
            <a:rect l="l" t="t" r="r" b="b"/>
            <a:pathLst>
              <a:path w="8229600" h="7848981">
                <a:moveTo>
                  <a:pt x="0" y="0"/>
                </a:moveTo>
                <a:lnTo>
                  <a:pt x="8229600" y="0"/>
                </a:lnTo>
                <a:lnTo>
                  <a:pt x="8229600" y="7848980"/>
                </a:lnTo>
                <a:lnTo>
                  <a:pt x="0" y="7848980"/>
                </a:lnTo>
                <a:lnTo>
                  <a:pt x="0" y="0"/>
                </a:lnTo>
                <a:close/>
              </a:path>
            </a:pathLst>
          </a:custGeom>
          <a:blipFill>
            <a:blip r:embed="rId2"/>
            <a:stretch>
              <a:fillRect/>
            </a:stretch>
          </a:blipFill>
        </p:spPr>
      </p:sp>
      <p:sp>
        <p:nvSpPr>
          <p:cNvPr id="46" name="TextBox 45"/>
          <p:cNvSpPr txBox="1"/>
          <p:nvPr/>
        </p:nvSpPr>
        <p:spPr>
          <a:xfrm>
            <a:off x="9804051" y="3004896"/>
            <a:ext cx="601975" cy="641330"/>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chemeClr val="bg1"/>
                </a:solidFill>
                <a:latin typeface="#9Slide03 Bebas Neue Bold" panose="020B0606020202050201" pitchFamily="34" charset="0"/>
              </a:rPr>
              <a:t>B</a:t>
            </a:r>
          </a:p>
        </p:txBody>
      </p:sp>
      <p:grpSp>
        <p:nvGrpSpPr>
          <p:cNvPr id="3" name="Group 2">
            <a:extLst>
              <a:ext uri="{FF2B5EF4-FFF2-40B4-BE49-F238E27FC236}">
                <a16:creationId xmlns:a16="http://schemas.microsoft.com/office/drawing/2014/main" id="{D2333E86-FD60-2949-B49C-8FC8CEB13A71}"/>
              </a:ext>
            </a:extLst>
          </p:cNvPr>
          <p:cNvGrpSpPr/>
          <p:nvPr/>
        </p:nvGrpSpPr>
        <p:grpSpPr>
          <a:xfrm>
            <a:off x="1014152" y="2346398"/>
            <a:ext cx="5859135" cy="2919807"/>
            <a:chOff x="1035432" y="1637363"/>
            <a:chExt cx="4169527" cy="2919807"/>
          </a:xfrm>
        </p:grpSpPr>
        <p:sp>
          <p:nvSpPr>
            <p:cNvPr id="2" name="Rounded Rectangle 1">
              <a:extLst>
                <a:ext uri="{FF2B5EF4-FFF2-40B4-BE49-F238E27FC236}">
                  <a16:creationId xmlns:a16="http://schemas.microsoft.com/office/drawing/2014/main" id="{AE8AD832-C961-204E-A070-02BB1B98C6D6}"/>
                </a:ext>
              </a:extLst>
            </p:cNvPr>
            <p:cNvSpPr/>
            <p:nvPr/>
          </p:nvSpPr>
          <p:spPr>
            <a:xfrm>
              <a:off x="1035432" y="1656174"/>
              <a:ext cx="4169527" cy="2613568"/>
            </a:xfrm>
            <a:prstGeom prst="round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53" name="Rectangle 52"/>
            <p:cNvSpPr/>
            <p:nvPr/>
          </p:nvSpPr>
          <p:spPr>
            <a:xfrm>
              <a:off x="1056699" y="1637363"/>
              <a:ext cx="4148260" cy="29198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0" i="0" dirty="0">
                  <a:solidFill>
                    <a:schemeClr val="tx1"/>
                  </a:solidFill>
                  <a:effectLst/>
                  <a:latin typeface="Cambria" panose="02040503050406030204" pitchFamily="18" charset="0"/>
                </a:rPr>
                <a:t>c. Chiếc bút mực của Vy bị hỏng. Thấy vậy, Hồng cho bạn mượn chiếc bút dự phòng của mình. Vy dùng bút rất cẩn thận. Cuối giờ, Vy trả lại bút cho Hồng và cảm ơn bạn</a:t>
              </a:r>
              <a:endParaRPr lang="en-US" sz="2800" dirty="0">
                <a:solidFill>
                  <a:schemeClr val="tx1"/>
                </a:solidFill>
                <a:latin typeface="Cambria" panose="02040503050406030204" pitchFamily="18" charset="0"/>
              </a:endParaRPr>
            </a:p>
          </p:txBody>
        </p:sp>
      </p:grpSp>
      <p:sp>
        <p:nvSpPr>
          <p:cNvPr id="5" name="TextBox 4">
            <a:extLst>
              <a:ext uri="{FF2B5EF4-FFF2-40B4-BE49-F238E27FC236}">
                <a16:creationId xmlns:a16="http://schemas.microsoft.com/office/drawing/2014/main" id="{67A630AE-897C-E246-B175-3CCA69C54DFD}"/>
              </a:ext>
            </a:extLst>
          </p:cNvPr>
          <p:cNvSpPr txBox="1"/>
          <p:nvPr/>
        </p:nvSpPr>
        <p:spPr>
          <a:xfrm>
            <a:off x="1270642" y="1124011"/>
            <a:ext cx="2641600" cy="707886"/>
          </a:xfrm>
          <a:prstGeom prst="rect">
            <a:avLst/>
          </a:prstGeom>
          <a:noFill/>
        </p:spPr>
        <p:txBody>
          <a:bodyPr wrap="square" rtlCol="0">
            <a:spAutoFit/>
          </a:bodyPr>
          <a:lstStyle/>
          <a:p>
            <a:r>
              <a:rPr lang="en-VN" sz="4000" b="1" dirty="0">
                <a:latin typeface="Cambria" panose="02040503050406030204" pitchFamily="18" charset="0"/>
              </a:rPr>
              <a:t>BÀI 1:</a:t>
            </a:r>
          </a:p>
        </p:txBody>
      </p:sp>
      <p:pic>
        <p:nvPicPr>
          <p:cNvPr id="7" name="Picture 6">
            <a:extLst>
              <a:ext uri="{FF2B5EF4-FFF2-40B4-BE49-F238E27FC236}">
                <a16:creationId xmlns:a16="http://schemas.microsoft.com/office/drawing/2014/main" id="{7C5F5312-B149-334B-AA37-3EE01791E4AC}"/>
              </a:ext>
            </a:extLst>
          </p:cNvPr>
          <p:cNvPicPr>
            <a:picLocks noChangeAspect="1"/>
          </p:cNvPicPr>
          <p:nvPr/>
        </p:nvPicPr>
        <p:blipFill>
          <a:blip r:embed="rId3"/>
          <a:stretch>
            <a:fillRect/>
          </a:stretch>
        </p:blipFill>
        <p:spPr>
          <a:xfrm>
            <a:off x="2714336" y="1124011"/>
            <a:ext cx="8533040" cy="1058042"/>
          </a:xfrm>
          <a:prstGeom prst="rect">
            <a:avLst/>
          </a:prstGeom>
        </p:spPr>
      </p:pic>
      <p:sp>
        <p:nvSpPr>
          <p:cNvPr id="27" name="Freeform 6">
            <a:extLst>
              <a:ext uri="{FF2B5EF4-FFF2-40B4-BE49-F238E27FC236}">
                <a16:creationId xmlns:a16="http://schemas.microsoft.com/office/drawing/2014/main" id="{29B932B9-4FAB-2B41-A5DA-E8EE1B5D629C}"/>
              </a:ext>
            </a:extLst>
          </p:cNvPr>
          <p:cNvSpPr/>
          <p:nvPr/>
        </p:nvSpPr>
        <p:spPr>
          <a:xfrm>
            <a:off x="0" y="4564673"/>
            <a:ext cx="2431820" cy="2338631"/>
          </a:xfrm>
          <a:custGeom>
            <a:avLst/>
            <a:gdLst/>
            <a:ahLst/>
            <a:cxnLst/>
            <a:rect l="l" t="t" r="r" b="b"/>
            <a:pathLst>
              <a:path w="3960345" h="3821733">
                <a:moveTo>
                  <a:pt x="0" y="0"/>
                </a:moveTo>
                <a:lnTo>
                  <a:pt x="3960345" y="0"/>
                </a:lnTo>
                <a:lnTo>
                  <a:pt x="3960345" y="3821733"/>
                </a:lnTo>
                <a:lnTo>
                  <a:pt x="0" y="3821733"/>
                </a:lnTo>
                <a:lnTo>
                  <a:pt x="0" y="0"/>
                </a:lnTo>
                <a:close/>
              </a:path>
            </a:pathLst>
          </a:custGeom>
          <a:blipFill>
            <a:blip r:embed="rId4"/>
            <a:stretch>
              <a:fillRect/>
            </a:stretch>
          </a:blipFill>
        </p:spPr>
      </p:sp>
      <p:sp>
        <p:nvSpPr>
          <p:cNvPr id="4" name="TextBox 3">
            <a:extLst>
              <a:ext uri="{FF2B5EF4-FFF2-40B4-BE49-F238E27FC236}">
                <a16:creationId xmlns:a16="http://schemas.microsoft.com/office/drawing/2014/main" id="{9408B450-719A-4248-82A3-857A73B70CF3}"/>
              </a:ext>
            </a:extLst>
          </p:cNvPr>
          <p:cNvSpPr txBox="1"/>
          <p:nvPr/>
        </p:nvSpPr>
        <p:spPr>
          <a:xfrm>
            <a:off x="7144025" y="2979495"/>
            <a:ext cx="3730464" cy="1384995"/>
          </a:xfrm>
          <a:prstGeom prst="rect">
            <a:avLst/>
          </a:prstGeom>
          <a:solidFill>
            <a:schemeClr val="accent4">
              <a:lumMod val="20000"/>
              <a:lumOff val="80000"/>
            </a:schemeClr>
          </a:solidFill>
        </p:spPr>
        <p:txBody>
          <a:bodyPr wrap="square" rtlCol="0">
            <a:spAutoFit/>
          </a:bodyPr>
          <a:lstStyle/>
          <a:p>
            <a:r>
              <a:rPr lang="vi-VN" sz="2800" b="0" i="0" dirty="0">
                <a:effectLst/>
                <a:latin typeface="Cambria" panose="02040503050406030204" pitchFamily="18" charset="0"/>
              </a:rPr>
              <a:t>Vy biết giữ gìn đồ của bạn Hồng khi được bạn cho mượn. </a:t>
            </a:r>
            <a:endParaRPr lang="en-VN" sz="2800" dirty="0">
              <a:latin typeface="Cambria" panose="02040503050406030204" pitchFamily="18" charset="0"/>
            </a:endParaRPr>
          </a:p>
        </p:txBody>
      </p:sp>
    </p:spTree>
    <p:extLst>
      <p:ext uri="{BB962C8B-B14F-4D97-AF65-F5344CB8AC3E}">
        <p14:creationId xmlns:p14="http://schemas.microsoft.com/office/powerpoint/2010/main" val="191281094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reeform 3">
            <a:extLst>
              <a:ext uri="{FF2B5EF4-FFF2-40B4-BE49-F238E27FC236}">
                <a16:creationId xmlns:a16="http://schemas.microsoft.com/office/drawing/2014/main" id="{5FC688DE-15CA-4D44-86B7-54F10175AF62}"/>
              </a:ext>
            </a:extLst>
          </p:cNvPr>
          <p:cNvSpPr/>
          <p:nvPr/>
        </p:nvSpPr>
        <p:spPr>
          <a:xfrm>
            <a:off x="743414" y="696950"/>
            <a:ext cx="10705171" cy="5464099"/>
          </a:xfrm>
          <a:custGeom>
            <a:avLst/>
            <a:gdLst/>
            <a:ahLst/>
            <a:cxnLst/>
            <a:rect l="l" t="t" r="r" b="b"/>
            <a:pathLst>
              <a:path w="8229600" h="7848981">
                <a:moveTo>
                  <a:pt x="0" y="0"/>
                </a:moveTo>
                <a:lnTo>
                  <a:pt x="8229600" y="0"/>
                </a:lnTo>
                <a:lnTo>
                  <a:pt x="8229600" y="7848980"/>
                </a:lnTo>
                <a:lnTo>
                  <a:pt x="0" y="7848980"/>
                </a:lnTo>
                <a:lnTo>
                  <a:pt x="0" y="0"/>
                </a:lnTo>
                <a:close/>
              </a:path>
            </a:pathLst>
          </a:custGeom>
          <a:blipFill>
            <a:blip r:embed="rId2"/>
            <a:stretch>
              <a:fillRect/>
            </a:stretch>
          </a:blipFill>
        </p:spPr>
      </p:sp>
      <p:sp>
        <p:nvSpPr>
          <p:cNvPr id="46" name="TextBox 45"/>
          <p:cNvSpPr txBox="1"/>
          <p:nvPr/>
        </p:nvSpPr>
        <p:spPr>
          <a:xfrm>
            <a:off x="9804051" y="3004896"/>
            <a:ext cx="601975" cy="641330"/>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chemeClr val="bg1"/>
                </a:solidFill>
                <a:latin typeface="#9Slide03 Bebas Neue Bold" panose="020B0606020202050201" pitchFamily="34" charset="0"/>
              </a:rPr>
              <a:t>B</a:t>
            </a:r>
          </a:p>
        </p:txBody>
      </p:sp>
      <p:grpSp>
        <p:nvGrpSpPr>
          <p:cNvPr id="3" name="Group 2">
            <a:extLst>
              <a:ext uri="{FF2B5EF4-FFF2-40B4-BE49-F238E27FC236}">
                <a16:creationId xmlns:a16="http://schemas.microsoft.com/office/drawing/2014/main" id="{D2333E86-FD60-2949-B49C-8FC8CEB13A71}"/>
              </a:ext>
            </a:extLst>
          </p:cNvPr>
          <p:cNvGrpSpPr/>
          <p:nvPr/>
        </p:nvGrpSpPr>
        <p:grpSpPr>
          <a:xfrm>
            <a:off x="1014152" y="2346398"/>
            <a:ext cx="5859135" cy="2919807"/>
            <a:chOff x="1035432" y="1637363"/>
            <a:chExt cx="4169527" cy="2919807"/>
          </a:xfrm>
        </p:grpSpPr>
        <p:sp>
          <p:nvSpPr>
            <p:cNvPr id="2" name="Rounded Rectangle 1">
              <a:extLst>
                <a:ext uri="{FF2B5EF4-FFF2-40B4-BE49-F238E27FC236}">
                  <a16:creationId xmlns:a16="http://schemas.microsoft.com/office/drawing/2014/main" id="{AE8AD832-C961-204E-A070-02BB1B98C6D6}"/>
                </a:ext>
              </a:extLst>
            </p:cNvPr>
            <p:cNvSpPr/>
            <p:nvPr/>
          </p:nvSpPr>
          <p:spPr>
            <a:xfrm>
              <a:off x="1035432" y="1656174"/>
              <a:ext cx="4169527" cy="2613568"/>
            </a:xfrm>
            <a:prstGeom prst="round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53" name="Rectangle 52"/>
            <p:cNvSpPr/>
            <p:nvPr/>
          </p:nvSpPr>
          <p:spPr>
            <a:xfrm>
              <a:off x="1056699" y="1637363"/>
              <a:ext cx="4148260" cy="29198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0" i="0" dirty="0">
                  <a:solidFill>
                    <a:schemeClr val="tx1"/>
                  </a:solidFill>
                  <a:effectLst/>
                  <a:latin typeface="Cambria" panose="02040503050406030204" pitchFamily="18" charset="0"/>
                </a:rPr>
                <a:t>d. </a:t>
              </a:r>
              <a:r>
                <a:rPr lang="vi-VN" sz="2800" b="0" i="0" dirty="0" smtClean="0">
                  <a:solidFill>
                    <a:schemeClr val="tx1"/>
                  </a:solidFill>
                  <a:effectLst/>
                  <a:latin typeface="Cambria" panose="02040503050406030204" pitchFamily="18" charset="0"/>
                </a:rPr>
                <a:t>Hải </a:t>
              </a:r>
              <a:r>
                <a:rPr lang="vi-VN" sz="2800" b="0" i="0" dirty="0">
                  <a:solidFill>
                    <a:schemeClr val="tx1"/>
                  </a:solidFill>
                  <a:effectLst/>
                  <a:latin typeface="Cambria" panose="02040503050406030204" pitchFamily="18" charset="0"/>
                </a:rPr>
                <a:t>cho </a:t>
              </a:r>
              <a:r>
                <a:rPr lang="vi-VN" sz="2800" b="0" i="0" dirty="0" smtClean="0">
                  <a:solidFill>
                    <a:schemeClr val="tx1"/>
                  </a:solidFill>
                  <a:effectLst/>
                  <a:latin typeface="Cambria" panose="02040503050406030204" pitchFamily="18" charset="0"/>
                </a:rPr>
                <a:t>Đ</a:t>
              </a:r>
              <a:r>
                <a:rPr lang="en-US" sz="2800" dirty="0">
                  <a:solidFill>
                    <a:schemeClr val="tx1"/>
                  </a:solidFill>
                  <a:latin typeface="Cambria" panose="02040503050406030204" pitchFamily="18" charset="0"/>
                </a:rPr>
                <a:t>ô</a:t>
              </a:r>
              <a:r>
                <a:rPr lang="vi-VN" sz="2800" b="0" i="0" dirty="0" smtClean="0">
                  <a:solidFill>
                    <a:schemeClr val="tx1"/>
                  </a:solidFill>
                  <a:effectLst/>
                  <a:latin typeface="Cambria" panose="02040503050406030204" pitchFamily="18" charset="0"/>
                </a:rPr>
                <a:t>ng </a:t>
              </a:r>
              <a:r>
                <a:rPr lang="vi-VN" sz="2800" b="0" i="0" dirty="0">
                  <a:solidFill>
                    <a:schemeClr val="tx1"/>
                  </a:solidFill>
                  <a:effectLst/>
                  <a:latin typeface="Cambria" panose="02040503050406030204" pitchFamily="18" charset="0"/>
                </a:rPr>
                <a:t>mượn quyển sách khoa học để mang về nhà đọc. Vì sơ ý làm rách nên Đông đã dán lại trước khi mang trả cho </a:t>
              </a:r>
              <a:r>
                <a:rPr lang="vi-VN" sz="2800" b="0" i="0" dirty="0" smtClean="0">
                  <a:solidFill>
                    <a:schemeClr val="tx1"/>
                  </a:solidFill>
                  <a:effectLst/>
                  <a:latin typeface="Cambria" panose="02040503050406030204" pitchFamily="18" charset="0"/>
                </a:rPr>
                <a:t>Hải </a:t>
              </a:r>
              <a:r>
                <a:rPr lang="vi-VN" sz="2800" b="0" i="0" dirty="0">
                  <a:solidFill>
                    <a:schemeClr val="tx1"/>
                  </a:solidFill>
                  <a:effectLst/>
                  <a:latin typeface="Cambria" panose="02040503050406030204" pitchFamily="18" charset="0"/>
                </a:rPr>
                <a:t>và xin lỗi bạn </a:t>
              </a:r>
              <a:endParaRPr lang="en-US" sz="2800" dirty="0">
                <a:solidFill>
                  <a:schemeClr val="tx1"/>
                </a:solidFill>
                <a:latin typeface="Cambria" panose="02040503050406030204" pitchFamily="18" charset="0"/>
              </a:endParaRPr>
            </a:p>
          </p:txBody>
        </p:sp>
      </p:grpSp>
      <p:sp>
        <p:nvSpPr>
          <p:cNvPr id="5" name="TextBox 4">
            <a:extLst>
              <a:ext uri="{FF2B5EF4-FFF2-40B4-BE49-F238E27FC236}">
                <a16:creationId xmlns:a16="http://schemas.microsoft.com/office/drawing/2014/main" id="{67A630AE-897C-E246-B175-3CCA69C54DFD}"/>
              </a:ext>
            </a:extLst>
          </p:cNvPr>
          <p:cNvSpPr txBox="1"/>
          <p:nvPr/>
        </p:nvSpPr>
        <p:spPr>
          <a:xfrm>
            <a:off x="1270642" y="1124011"/>
            <a:ext cx="2641600" cy="707886"/>
          </a:xfrm>
          <a:prstGeom prst="rect">
            <a:avLst/>
          </a:prstGeom>
          <a:noFill/>
        </p:spPr>
        <p:txBody>
          <a:bodyPr wrap="square" rtlCol="0">
            <a:spAutoFit/>
          </a:bodyPr>
          <a:lstStyle/>
          <a:p>
            <a:r>
              <a:rPr lang="en-VN" sz="4000" b="1" dirty="0">
                <a:latin typeface="Cambria" panose="02040503050406030204" pitchFamily="18" charset="0"/>
              </a:rPr>
              <a:t>BÀI 1:</a:t>
            </a:r>
          </a:p>
        </p:txBody>
      </p:sp>
      <p:pic>
        <p:nvPicPr>
          <p:cNvPr id="7" name="Picture 6">
            <a:extLst>
              <a:ext uri="{FF2B5EF4-FFF2-40B4-BE49-F238E27FC236}">
                <a16:creationId xmlns:a16="http://schemas.microsoft.com/office/drawing/2014/main" id="{7C5F5312-B149-334B-AA37-3EE01791E4AC}"/>
              </a:ext>
            </a:extLst>
          </p:cNvPr>
          <p:cNvPicPr>
            <a:picLocks noChangeAspect="1"/>
          </p:cNvPicPr>
          <p:nvPr/>
        </p:nvPicPr>
        <p:blipFill>
          <a:blip r:embed="rId3"/>
          <a:stretch>
            <a:fillRect/>
          </a:stretch>
        </p:blipFill>
        <p:spPr>
          <a:xfrm>
            <a:off x="2714336" y="1124011"/>
            <a:ext cx="8533040" cy="1058042"/>
          </a:xfrm>
          <a:prstGeom prst="rect">
            <a:avLst/>
          </a:prstGeom>
        </p:spPr>
      </p:pic>
      <p:sp>
        <p:nvSpPr>
          <p:cNvPr id="27" name="Freeform 6">
            <a:extLst>
              <a:ext uri="{FF2B5EF4-FFF2-40B4-BE49-F238E27FC236}">
                <a16:creationId xmlns:a16="http://schemas.microsoft.com/office/drawing/2014/main" id="{29B932B9-4FAB-2B41-A5DA-E8EE1B5D629C}"/>
              </a:ext>
            </a:extLst>
          </p:cNvPr>
          <p:cNvSpPr/>
          <p:nvPr/>
        </p:nvSpPr>
        <p:spPr>
          <a:xfrm>
            <a:off x="0" y="4564673"/>
            <a:ext cx="2431820" cy="2338631"/>
          </a:xfrm>
          <a:custGeom>
            <a:avLst/>
            <a:gdLst/>
            <a:ahLst/>
            <a:cxnLst/>
            <a:rect l="l" t="t" r="r" b="b"/>
            <a:pathLst>
              <a:path w="3960345" h="3821733">
                <a:moveTo>
                  <a:pt x="0" y="0"/>
                </a:moveTo>
                <a:lnTo>
                  <a:pt x="3960345" y="0"/>
                </a:lnTo>
                <a:lnTo>
                  <a:pt x="3960345" y="3821733"/>
                </a:lnTo>
                <a:lnTo>
                  <a:pt x="0" y="3821733"/>
                </a:lnTo>
                <a:lnTo>
                  <a:pt x="0" y="0"/>
                </a:lnTo>
                <a:close/>
              </a:path>
            </a:pathLst>
          </a:custGeom>
          <a:blipFill>
            <a:blip r:embed="rId4"/>
            <a:stretch>
              <a:fillRect/>
            </a:stretch>
          </a:blipFill>
        </p:spPr>
      </p:sp>
      <p:sp>
        <p:nvSpPr>
          <p:cNvPr id="4" name="TextBox 3">
            <a:extLst>
              <a:ext uri="{FF2B5EF4-FFF2-40B4-BE49-F238E27FC236}">
                <a16:creationId xmlns:a16="http://schemas.microsoft.com/office/drawing/2014/main" id="{2DD43D39-7037-7845-B430-6D3B6DB9F948}"/>
              </a:ext>
            </a:extLst>
          </p:cNvPr>
          <p:cNvSpPr txBox="1"/>
          <p:nvPr/>
        </p:nvSpPr>
        <p:spPr>
          <a:xfrm>
            <a:off x="7144025" y="2953728"/>
            <a:ext cx="3702205" cy="1384995"/>
          </a:xfrm>
          <a:prstGeom prst="rect">
            <a:avLst/>
          </a:prstGeom>
          <a:solidFill>
            <a:schemeClr val="accent4">
              <a:lumMod val="20000"/>
              <a:lumOff val="80000"/>
            </a:schemeClr>
          </a:solidFill>
        </p:spPr>
        <p:txBody>
          <a:bodyPr wrap="square" rtlCol="0">
            <a:spAutoFit/>
          </a:bodyPr>
          <a:lstStyle/>
          <a:p>
            <a:r>
              <a:rPr lang="en-US" sz="2800" b="0" i="0" dirty="0" err="1">
                <a:effectLst/>
                <a:latin typeface="Cambria" panose="02040503050406030204" pitchFamily="18" charset="0"/>
              </a:rPr>
              <a:t>Đông</a:t>
            </a:r>
            <a:r>
              <a:rPr lang="en-US" sz="2800" b="0" i="0" dirty="0">
                <a:effectLst/>
                <a:latin typeface="Cambria" panose="02040503050406030204" pitchFamily="18" charset="0"/>
              </a:rPr>
              <a:t> </a:t>
            </a:r>
            <a:r>
              <a:rPr lang="en-US" sz="2800" b="0" i="0" dirty="0" err="1">
                <a:effectLst/>
                <a:latin typeface="Cambria" panose="02040503050406030204" pitchFamily="18" charset="0"/>
              </a:rPr>
              <a:t>đã</a:t>
            </a:r>
            <a:r>
              <a:rPr lang="en-US" sz="2800" b="0" i="0" dirty="0">
                <a:effectLst/>
                <a:latin typeface="Cambria" panose="02040503050406030204" pitchFamily="18" charset="0"/>
              </a:rPr>
              <a:t> </a:t>
            </a:r>
            <a:r>
              <a:rPr lang="en-US" sz="2800" b="0" i="0" dirty="0" err="1">
                <a:effectLst/>
                <a:latin typeface="Cambria" panose="02040503050406030204" pitchFamily="18" charset="0"/>
              </a:rPr>
              <a:t>biết</a:t>
            </a:r>
            <a:r>
              <a:rPr lang="en-US" sz="2800" b="0" i="0" dirty="0">
                <a:effectLst/>
                <a:latin typeface="Cambria" panose="02040503050406030204" pitchFamily="18" charset="0"/>
              </a:rPr>
              <a:t> </a:t>
            </a:r>
            <a:r>
              <a:rPr lang="en-US" sz="2800" b="0" i="0" dirty="0" err="1">
                <a:effectLst/>
                <a:latin typeface="Cambria" panose="02040503050406030204" pitchFamily="18" charset="0"/>
              </a:rPr>
              <a:t>sửa</a:t>
            </a:r>
            <a:r>
              <a:rPr lang="en-US" sz="2800" b="0" i="0" dirty="0">
                <a:effectLst/>
                <a:latin typeface="Cambria" panose="02040503050406030204" pitchFamily="18" charset="0"/>
              </a:rPr>
              <a:t> </a:t>
            </a:r>
            <a:r>
              <a:rPr lang="en-US" sz="2800" b="0" i="0" dirty="0" err="1">
                <a:effectLst/>
                <a:latin typeface="Cambria" panose="02040503050406030204" pitchFamily="18" charset="0"/>
              </a:rPr>
              <a:t>lại</a:t>
            </a:r>
            <a:r>
              <a:rPr lang="en-US" sz="2800" b="0" i="0" dirty="0">
                <a:effectLst/>
                <a:latin typeface="Cambria" panose="02040503050406030204" pitchFamily="18" charset="0"/>
              </a:rPr>
              <a:t> </a:t>
            </a:r>
            <a:r>
              <a:rPr lang="en-US" sz="2800" b="0" i="0" dirty="0" err="1">
                <a:effectLst/>
                <a:latin typeface="Cambria" panose="02040503050406030204" pitchFamily="18" charset="0"/>
              </a:rPr>
              <a:t>đồ</a:t>
            </a:r>
            <a:r>
              <a:rPr lang="en-US" sz="2800" b="0" i="0" dirty="0">
                <a:effectLst/>
                <a:latin typeface="Cambria" panose="02040503050406030204" pitchFamily="18" charset="0"/>
              </a:rPr>
              <a:t> </a:t>
            </a:r>
            <a:r>
              <a:rPr lang="en-US" sz="2800" b="0" i="0" dirty="0" err="1">
                <a:effectLst/>
                <a:latin typeface="Cambria" panose="02040503050406030204" pitchFamily="18" charset="0"/>
              </a:rPr>
              <a:t>và</a:t>
            </a:r>
            <a:r>
              <a:rPr lang="en-US" sz="2800" b="0" i="0" dirty="0">
                <a:effectLst/>
                <a:latin typeface="Cambria" panose="02040503050406030204" pitchFamily="18" charset="0"/>
              </a:rPr>
              <a:t> </a:t>
            </a:r>
            <a:r>
              <a:rPr lang="en-US" sz="2800" b="0" i="0" dirty="0" err="1">
                <a:effectLst/>
                <a:latin typeface="Cambria" panose="02040503050406030204" pitchFamily="18" charset="0"/>
              </a:rPr>
              <a:t>xin</a:t>
            </a:r>
            <a:r>
              <a:rPr lang="en-US" sz="2800" b="0" i="0" dirty="0">
                <a:effectLst/>
                <a:latin typeface="Cambria" panose="02040503050406030204" pitchFamily="18" charset="0"/>
              </a:rPr>
              <a:t> </a:t>
            </a:r>
            <a:r>
              <a:rPr lang="en-US" sz="2800" b="0" i="0" dirty="0" err="1" smtClean="0">
                <a:effectLst/>
                <a:latin typeface="Cambria" panose="02040503050406030204" pitchFamily="18" charset="0"/>
              </a:rPr>
              <a:t>lỗi</a:t>
            </a:r>
            <a:r>
              <a:rPr lang="en-US" sz="2800" b="0" i="0" dirty="0" smtClean="0">
                <a:effectLst/>
                <a:latin typeface="Cambria" panose="02040503050406030204" pitchFamily="18" charset="0"/>
              </a:rPr>
              <a:t> </a:t>
            </a:r>
            <a:r>
              <a:rPr lang="en-US" sz="2800" b="0" i="0" dirty="0" err="1" smtClean="0">
                <a:effectLst/>
                <a:latin typeface="Cambria" panose="02040503050406030204" pitchFamily="18" charset="0"/>
              </a:rPr>
              <a:t>Hải</a:t>
            </a:r>
            <a:r>
              <a:rPr lang="en-US" sz="2800" b="0" i="0" dirty="0" smtClean="0">
                <a:effectLst/>
                <a:latin typeface="Cambria" panose="02040503050406030204" pitchFamily="18" charset="0"/>
              </a:rPr>
              <a:t> </a:t>
            </a:r>
            <a:r>
              <a:rPr lang="en-US" sz="2800" b="0" i="0" dirty="0" err="1">
                <a:effectLst/>
                <a:latin typeface="Cambria" panose="02040503050406030204" pitchFamily="18" charset="0"/>
              </a:rPr>
              <a:t>vì</a:t>
            </a:r>
            <a:r>
              <a:rPr lang="en-US" sz="2800" b="0" i="0" dirty="0">
                <a:effectLst/>
                <a:latin typeface="Cambria" panose="02040503050406030204" pitchFamily="18" charset="0"/>
              </a:rPr>
              <a:t> </a:t>
            </a:r>
            <a:r>
              <a:rPr lang="en-US" sz="2800" b="0" i="0" dirty="0" err="1">
                <a:effectLst/>
                <a:latin typeface="Cambria" panose="02040503050406030204" pitchFamily="18" charset="0"/>
              </a:rPr>
              <a:t>đã</a:t>
            </a:r>
            <a:r>
              <a:rPr lang="en-US" sz="2800" b="0" i="0" dirty="0">
                <a:effectLst/>
                <a:latin typeface="Cambria" panose="02040503050406030204" pitchFamily="18" charset="0"/>
              </a:rPr>
              <a:t> </a:t>
            </a:r>
            <a:r>
              <a:rPr lang="en-US" sz="2800" b="0" i="0" dirty="0" err="1">
                <a:effectLst/>
                <a:latin typeface="Cambria" panose="02040503050406030204" pitchFamily="18" charset="0"/>
              </a:rPr>
              <a:t>làm</a:t>
            </a:r>
            <a:r>
              <a:rPr lang="en-US" sz="2800" b="0" i="0" dirty="0">
                <a:effectLst/>
                <a:latin typeface="Cambria" panose="02040503050406030204" pitchFamily="18" charset="0"/>
              </a:rPr>
              <a:t> </a:t>
            </a:r>
            <a:r>
              <a:rPr lang="en-US" sz="2800" b="0" i="0" dirty="0" err="1">
                <a:effectLst/>
                <a:latin typeface="Cambria" panose="02040503050406030204" pitchFamily="18" charset="0"/>
              </a:rPr>
              <a:t>rách</a:t>
            </a:r>
            <a:r>
              <a:rPr lang="en-US" sz="2800" b="0" i="0" dirty="0">
                <a:effectLst/>
                <a:latin typeface="Cambria" panose="02040503050406030204" pitchFamily="18" charset="0"/>
              </a:rPr>
              <a:t> </a:t>
            </a:r>
            <a:r>
              <a:rPr lang="en-US" sz="2800" b="0" i="0" dirty="0" err="1">
                <a:effectLst/>
                <a:latin typeface="Cambria" panose="02040503050406030204" pitchFamily="18" charset="0"/>
              </a:rPr>
              <a:t>sách</a:t>
            </a:r>
            <a:r>
              <a:rPr lang="en-US" sz="2800" b="0" i="0" dirty="0">
                <a:effectLst/>
                <a:latin typeface="Cambria" panose="02040503050406030204" pitchFamily="18" charset="0"/>
              </a:rPr>
              <a:t> </a:t>
            </a:r>
            <a:r>
              <a:rPr lang="en-US" sz="2800" b="0" i="0" dirty="0" err="1">
                <a:effectLst/>
                <a:latin typeface="Cambria" panose="02040503050406030204" pitchFamily="18" charset="0"/>
              </a:rPr>
              <a:t>của</a:t>
            </a:r>
            <a:r>
              <a:rPr lang="en-US" sz="2800" b="0" i="0" dirty="0">
                <a:effectLst/>
                <a:latin typeface="Cambria" panose="02040503050406030204" pitchFamily="18" charset="0"/>
              </a:rPr>
              <a:t> </a:t>
            </a:r>
            <a:r>
              <a:rPr lang="en-US" sz="2800" b="0" i="0" dirty="0" err="1">
                <a:effectLst/>
                <a:latin typeface="Cambria" panose="02040503050406030204" pitchFamily="18" charset="0"/>
              </a:rPr>
              <a:t>bạn</a:t>
            </a:r>
            <a:r>
              <a:rPr lang="en-US" sz="2800" b="0" i="0" dirty="0">
                <a:effectLst/>
                <a:latin typeface="Cambria" panose="02040503050406030204" pitchFamily="18" charset="0"/>
              </a:rPr>
              <a:t>. </a:t>
            </a:r>
            <a:endParaRPr lang="en-VN" sz="2800" dirty="0">
              <a:latin typeface="Cambria" panose="02040503050406030204" pitchFamily="18" charset="0"/>
            </a:endParaRPr>
          </a:p>
        </p:txBody>
      </p:sp>
    </p:spTree>
    <p:extLst>
      <p:ext uri="{BB962C8B-B14F-4D97-AF65-F5344CB8AC3E}">
        <p14:creationId xmlns:p14="http://schemas.microsoft.com/office/powerpoint/2010/main" val="647378349"/>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F3B5D189-C791-CC43-A4B8-F4B682F7F498}"/>
              </a:ext>
            </a:extLst>
          </p:cNvPr>
          <p:cNvGrpSpPr/>
          <p:nvPr/>
        </p:nvGrpSpPr>
        <p:grpSpPr>
          <a:xfrm>
            <a:off x="888108" y="874775"/>
            <a:ext cx="9725167" cy="1543211"/>
            <a:chOff x="1035432" y="1656174"/>
            <a:chExt cx="9725167" cy="1543211"/>
          </a:xfrm>
        </p:grpSpPr>
        <p:sp>
          <p:nvSpPr>
            <p:cNvPr id="30" name="Rounded Rectangle 29">
              <a:extLst>
                <a:ext uri="{FF2B5EF4-FFF2-40B4-BE49-F238E27FC236}">
                  <a16:creationId xmlns:a16="http://schemas.microsoft.com/office/drawing/2014/main" id="{6EB318D2-0449-8A45-B8B4-29AD0F5B5E42}"/>
                </a:ext>
              </a:extLst>
            </p:cNvPr>
            <p:cNvSpPr/>
            <p:nvPr/>
          </p:nvSpPr>
          <p:spPr>
            <a:xfrm>
              <a:off x="1035432" y="1656174"/>
              <a:ext cx="9725167" cy="1463892"/>
            </a:xfrm>
            <a:prstGeom prst="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31" name="Rectangle 30">
              <a:extLst>
                <a:ext uri="{FF2B5EF4-FFF2-40B4-BE49-F238E27FC236}">
                  <a16:creationId xmlns:a16="http://schemas.microsoft.com/office/drawing/2014/main" id="{CFBB9F94-D093-3943-B130-46404FB5A031}"/>
                </a:ext>
              </a:extLst>
            </p:cNvPr>
            <p:cNvSpPr/>
            <p:nvPr/>
          </p:nvSpPr>
          <p:spPr>
            <a:xfrm>
              <a:off x="2407995" y="1735493"/>
              <a:ext cx="8333392" cy="1463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vi-VN" sz="3200" b="0" i="0" dirty="0">
                  <a:solidFill>
                    <a:schemeClr val="tx1"/>
                  </a:solidFill>
                  <a:effectLst/>
                  <a:latin typeface="Cambria" panose="02040503050406030204" pitchFamily="18" charset="0"/>
                </a:rPr>
                <a:t>Kể thêm các biểu hiện thể hiện việc tôn trọng tài sản của người khác </a:t>
              </a:r>
            </a:p>
          </p:txBody>
        </p:sp>
      </p:grpSp>
      <p:sp>
        <p:nvSpPr>
          <p:cNvPr id="23" name="Freeform 4">
            <a:extLst>
              <a:ext uri="{FF2B5EF4-FFF2-40B4-BE49-F238E27FC236}">
                <a16:creationId xmlns:a16="http://schemas.microsoft.com/office/drawing/2014/main" id="{14B9B51F-D08B-7240-A9BD-7869792908CA}"/>
              </a:ext>
            </a:extLst>
          </p:cNvPr>
          <p:cNvSpPr/>
          <p:nvPr/>
        </p:nvSpPr>
        <p:spPr>
          <a:xfrm>
            <a:off x="9750855" y="4440014"/>
            <a:ext cx="2280733" cy="2417986"/>
          </a:xfrm>
          <a:custGeom>
            <a:avLst/>
            <a:gdLst/>
            <a:ahLst/>
            <a:cxnLst/>
            <a:rect l="l" t="t" r="r" b="b"/>
            <a:pathLst>
              <a:path w="2666513" h="3542469">
                <a:moveTo>
                  <a:pt x="0" y="0"/>
                </a:moveTo>
                <a:lnTo>
                  <a:pt x="2666513" y="0"/>
                </a:lnTo>
                <a:lnTo>
                  <a:pt x="2666513" y="3542469"/>
                </a:lnTo>
                <a:lnTo>
                  <a:pt x="0" y="3542469"/>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5" name="Rectangle 4">
            <a:extLst>
              <a:ext uri="{FF2B5EF4-FFF2-40B4-BE49-F238E27FC236}">
                <a16:creationId xmlns:a16="http://schemas.microsoft.com/office/drawing/2014/main" id="{77BD569E-DC41-434A-9489-A04A6D949E9E}"/>
              </a:ext>
            </a:extLst>
          </p:cNvPr>
          <p:cNvSpPr/>
          <p:nvPr/>
        </p:nvSpPr>
        <p:spPr>
          <a:xfrm>
            <a:off x="888108" y="2659593"/>
            <a:ext cx="8798169" cy="3406601"/>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l">
              <a:buFont typeface="Arial" panose="020B0604020202020204" pitchFamily="34" charset="0"/>
              <a:buChar char="•"/>
            </a:pPr>
            <a:r>
              <a:rPr lang="vi-VN" sz="3200" b="0" i="0" dirty="0">
                <a:solidFill>
                  <a:schemeClr val="tx1"/>
                </a:solidFill>
                <a:effectLst/>
                <a:latin typeface="Cambria" panose="02040503050406030204" pitchFamily="18" charset="0"/>
              </a:rPr>
              <a:t>Bảo vệ, giữ gìn tài sản của người khác</a:t>
            </a:r>
          </a:p>
          <a:p>
            <a:pPr marL="457200" indent="-457200" algn="l">
              <a:buFont typeface="Arial" panose="020B0604020202020204" pitchFamily="34" charset="0"/>
              <a:buChar char="•"/>
            </a:pPr>
            <a:r>
              <a:rPr lang="vi-VN" sz="3200" b="0" i="0" dirty="0">
                <a:solidFill>
                  <a:schemeClr val="tx1"/>
                </a:solidFill>
                <a:effectLst/>
                <a:latin typeface="Cambria" panose="02040503050406030204" pitchFamily="18" charset="0"/>
              </a:rPr>
              <a:t>Khi mượn đồ người khác phải giữ gìn cẩn thận</a:t>
            </a:r>
          </a:p>
          <a:p>
            <a:pPr marL="457200" indent="-457200" algn="l">
              <a:buFont typeface="Arial" panose="020B0604020202020204" pitchFamily="34" charset="0"/>
              <a:buChar char="•"/>
            </a:pPr>
            <a:r>
              <a:rPr lang="vi-VN" sz="3200" b="0" i="0" dirty="0">
                <a:solidFill>
                  <a:schemeClr val="tx1"/>
                </a:solidFill>
                <a:effectLst/>
                <a:latin typeface="Cambria" panose="02040503050406030204" pitchFamily="18" charset="0"/>
              </a:rPr>
              <a:t>Nhặt được của rơi đem trả lại cho người bị mất</a:t>
            </a:r>
          </a:p>
          <a:p>
            <a:pPr marL="457200" indent="-457200" algn="l">
              <a:buFont typeface="Arial" panose="020B0604020202020204" pitchFamily="34" charset="0"/>
              <a:buChar char="•"/>
            </a:pPr>
            <a:r>
              <a:rPr lang="vi-VN" sz="3200" b="0" i="0" dirty="0">
                <a:solidFill>
                  <a:schemeClr val="tx1"/>
                </a:solidFill>
                <a:effectLst/>
                <a:latin typeface="Cambria" panose="02040503050406030204" pitchFamily="18" charset="0"/>
              </a:rPr>
              <a:t>Không cắm gửi tài sản của người khác khi mình mượn</a:t>
            </a:r>
          </a:p>
        </p:txBody>
      </p:sp>
    </p:spTree>
    <p:extLst>
      <p:ext uri="{BB962C8B-B14F-4D97-AF65-F5344CB8AC3E}">
        <p14:creationId xmlns:p14="http://schemas.microsoft.com/office/powerpoint/2010/main" val="342006063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dissolv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6071E9A-65D0-F14D-911B-E63FABB0A9B3}"/>
              </a:ext>
            </a:extLst>
          </p:cNvPr>
          <p:cNvGrpSpPr/>
          <p:nvPr/>
        </p:nvGrpSpPr>
        <p:grpSpPr>
          <a:xfrm>
            <a:off x="1689018" y="3071698"/>
            <a:ext cx="9898846" cy="1677323"/>
            <a:chOff x="1422904" y="5739964"/>
            <a:chExt cx="9898846" cy="2288995"/>
          </a:xfrm>
        </p:grpSpPr>
        <p:grpSp>
          <p:nvGrpSpPr>
            <p:cNvPr id="10" name="Group 3">
              <a:extLst>
                <a:ext uri="{FF2B5EF4-FFF2-40B4-BE49-F238E27FC236}">
                  <a16:creationId xmlns:a16="http://schemas.microsoft.com/office/drawing/2014/main" id="{6FFCA43E-3CC0-EC48-9C8C-3BACC782C7DB}"/>
                </a:ext>
              </a:extLst>
            </p:cNvPr>
            <p:cNvGrpSpPr/>
            <p:nvPr/>
          </p:nvGrpSpPr>
          <p:grpSpPr>
            <a:xfrm>
              <a:off x="1422904" y="5739964"/>
              <a:ext cx="9898846" cy="2288995"/>
              <a:chOff x="0" y="0"/>
              <a:chExt cx="57687799" cy="31248294"/>
            </a:xfrm>
            <a:solidFill>
              <a:schemeClr val="accent2">
                <a:lumMod val="20000"/>
                <a:lumOff val="80000"/>
              </a:schemeClr>
            </a:solidFill>
          </p:grpSpPr>
          <p:sp>
            <p:nvSpPr>
              <p:cNvPr id="11" name="Freeform 4">
                <a:extLst>
                  <a:ext uri="{FF2B5EF4-FFF2-40B4-BE49-F238E27FC236}">
                    <a16:creationId xmlns:a16="http://schemas.microsoft.com/office/drawing/2014/main" id="{A94B5761-6944-0147-BEB8-89B04B48F87E}"/>
                  </a:ext>
                </a:extLst>
              </p:cNvPr>
              <p:cNvSpPr/>
              <p:nvPr/>
            </p:nvSpPr>
            <p:spPr>
              <a:xfrm>
                <a:off x="72389" y="72367"/>
                <a:ext cx="57615410" cy="31175927"/>
              </a:xfrm>
              <a:custGeom>
                <a:avLst/>
                <a:gdLst/>
                <a:ahLst/>
                <a:cxnLst/>
                <a:rect l="l" t="t" r="r" b="b"/>
                <a:pathLst>
                  <a:path w="57470634" h="31103515">
                    <a:moveTo>
                      <a:pt x="0" y="0"/>
                    </a:moveTo>
                    <a:lnTo>
                      <a:pt x="57470634" y="0"/>
                    </a:lnTo>
                    <a:lnTo>
                      <a:pt x="57470634" y="31103515"/>
                    </a:lnTo>
                    <a:lnTo>
                      <a:pt x="0" y="31103515"/>
                    </a:lnTo>
                    <a:lnTo>
                      <a:pt x="0" y="0"/>
                    </a:lnTo>
                    <a:close/>
                  </a:path>
                </a:pathLst>
              </a:custGeom>
              <a:grpFill/>
              <a:ln>
                <a:solidFill>
                  <a:schemeClr val="tx1"/>
                </a:solidFill>
              </a:ln>
            </p:spPr>
          </p:sp>
          <p:sp>
            <p:nvSpPr>
              <p:cNvPr id="12" name="Freeform 5">
                <a:extLst>
                  <a:ext uri="{FF2B5EF4-FFF2-40B4-BE49-F238E27FC236}">
                    <a16:creationId xmlns:a16="http://schemas.microsoft.com/office/drawing/2014/main" id="{431E5DA4-C746-D94B-B147-413919091048}"/>
                  </a:ext>
                </a:extLst>
              </p:cNvPr>
              <p:cNvSpPr/>
              <p:nvPr/>
            </p:nvSpPr>
            <p:spPr>
              <a:xfrm>
                <a:off x="0" y="0"/>
                <a:ext cx="57615413" cy="31248294"/>
              </a:xfrm>
              <a:custGeom>
                <a:avLst/>
                <a:gdLst/>
                <a:ahLst/>
                <a:cxnLst/>
                <a:rect l="l" t="t" r="r" b="b"/>
                <a:pathLst>
                  <a:path w="57615410" h="31248294">
                    <a:moveTo>
                      <a:pt x="57470632" y="31103512"/>
                    </a:moveTo>
                    <a:lnTo>
                      <a:pt x="57615410" y="31103512"/>
                    </a:lnTo>
                    <a:lnTo>
                      <a:pt x="57615410" y="31248294"/>
                    </a:lnTo>
                    <a:lnTo>
                      <a:pt x="57470632" y="31248294"/>
                    </a:lnTo>
                    <a:lnTo>
                      <a:pt x="57470632" y="31103512"/>
                    </a:lnTo>
                    <a:close/>
                    <a:moveTo>
                      <a:pt x="0" y="144780"/>
                    </a:moveTo>
                    <a:lnTo>
                      <a:pt x="144780" y="144780"/>
                    </a:lnTo>
                    <a:lnTo>
                      <a:pt x="144780" y="31103512"/>
                    </a:lnTo>
                    <a:lnTo>
                      <a:pt x="0" y="31103512"/>
                    </a:lnTo>
                    <a:lnTo>
                      <a:pt x="0" y="144780"/>
                    </a:lnTo>
                    <a:close/>
                    <a:moveTo>
                      <a:pt x="0" y="31103512"/>
                    </a:moveTo>
                    <a:lnTo>
                      <a:pt x="144780" y="31103512"/>
                    </a:lnTo>
                    <a:lnTo>
                      <a:pt x="144780" y="31248294"/>
                    </a:lnTo>
                    <a:lnTo>
                      <a:pt x="0" y="31248294"/>
                    </a:lnTo>
                    <a:lnTo>
                      <a:pt x="0" y="31103512"/>
                    </a:lnTo>
                    <a:close/>
                    <a:moveTo>
                      <a:pt x="57470632" y="144780"/>
                    </a:moveTo>
                    <a:lnTo>
                      <a:pt x="57615410" y="144780"/>
                    </a:lnTo>
                    <a:lnTo>
                      <a:pt x="57615410" y="31103512"/>
                    </a:lnTo>
                    <a:lnTo>
                      <a:pt x="57470632" y="31103512"/>
                    </a:lnTo>
                    <a:lnTo>
                      <a:pt x="57470632" y="144780"/>
                    </a:lnTo>
                    <a:close/>
                    <a:moveTo>
                      <a:pt x="144780" y="31103512"/>
                    </a:moveTo>
                    <a:lnTo>
                      <a:pt x="57470632" y="31103512"/>
                    </a:lnTo>
                    <a:lnTo>
                      <a:pt x="57470632" y="31248294"/>
                    </a:lnTo>
                    <a:lnTo>
                      <a:pt x="144780" y="31248294"/>
                    </a:lnTo>
                    <a:lnTo>
                      <a:pt x="144780" y="31103512"/>
                    </a:lnTo>
                    <a:close/>
                    <a:moveTo>
                      <a:pt x="57470632" y="0"/>
                    </a:moveTo>
                    <a:lnTo>
                      <a:pt x="57615410" y="0"/>
                    </a:lnTo>
                    <a:lnTo>
                      <a:pt x="57615410" y="144780"/>
                    </a:lnTo>
                    <a:lnTo>
                      <a:pt x="57470632" y="144780"/>
                    </a:lnTo>
                    <a:lnTo>
                      <a:pt x="57470632" y="0"/>
                    </a:lnTo>
                    <a:close/>
                    <a:moveTo>
                      <a:pt x="0" y="0"/>
                    </a:moveTo>
                    <a:lnTo>
                      <a:pt x="144780" y="0"/>
                    </a:lnTo>
                    <a:lnTo>
                      <a:pt x="144780" y="144780"/>
                    </a:lnTo>
                    <a:lnTo>
                      <a:pt x="0" y="144780"/>
                    </a:lnTo>
                    <a:lnTo>
                      <a:pt x="0" y="0"/>
                    </a:lnTo>
                    <a:close/>
                    <a:moveTo>
                      <a:pt x="144780" y="0"/>
                    </a:moveTo>
                    <a:lnTo>
                      <a:pt x="57470632" y="0"/>
                    </a:lnTo>
                    <a:lnTo>
                      <a:pt x="57470632" y="144780"/>
                    </a:lnTo>
                    <a:lnTo>
                      <a:pt x="144780" y="144780"/>
                    </a:lnTo>
                    <a:lnTo>
                      <a:pt x="144780" y="0"/>
                    </a:lnTo>
                    <a:close/>
                  </a:path>
                </a:pathLst>
              </a:custGeom>
              <a:grpFill/>
              <a:ln>
                <a:solidFill>
                  <a:schemeClr val="tx1"/>
                </a:solidFill>
              </a:ln>
            </p:spPr>
          </p:sp>
        </p:grpSp>
        <p:sp>
          <p:nvSpPr>
            <p:cNvPr id="13" name="TextBox 6">
              <a:extLst>
                <a:ext uri="{FF2B5EF4-FFF2-40B4-BE49-F238E27FC236}">
                  <a16:creationId xmlns:a16="http://schemas.microsoft.com/office/drawing/2014/main" id="{BFFCF282-C0EF-5B4F-83BE-DBE66184F4F4}"/>
                </a:ext>
              </a:extLst>
            </p:cNvPr>
            <p:cNvSpPr txBox="1"/>
            <p:nvPr/>
          </p:nvSpPr>
          <p:spPr>
            <a:xfrm>
              <a:off x="1726791" y="6112585"/>
              <a:ext cx="9278649" cy="1512051"/>
            </a:xfrm>
            <a:prstGeom prst="rect">
              <a:avLst/>
            </a:prstGeom>
          </p:spPr>
          <p:txBody>
            <a:bodyPr wrap="square" lIns="0" tIns="0" rIns="0" bIns="0" rtlCol="0" anchor="t">
              <a:spAutoFit/>
            </a:bodyPr>
            <a:lstStyle/>
            <a:p>
              <a:pPr algn="ctr"/>
              <a:r>
                <a:rPr lang="vi-VN" sz="3600" b="1" i="0" dirty="0">
                  <a:solidFill>
                    <a:srgbClr val="C00000"/>
                  </a:solidFill>
                  <a:effectLst/>
                  <a:latin typeface="Cambria" panose="02040503050406030204" pitchFamily="18" charset="0"/>
                </a:rPr>
                <a:t>Hãy chia sẻ những việc em đã và sẽ làm để thể hiện sự tôn trọng tài sản của người khác</a:t>
              </a:r>
              <a:endParaRPr lang="en-US" sz="4800" b="1" dirty="0">
                <a:solidFill>
                  <a:srgbClr val="C00000"/>
                </a:solidFill>
                <a:latin typeface="Cambria" panose="02040503050406030204" pitchFamily="18" charset="0"/>
              </a:endParaRPr>
            </a:p>
          </p:txBody>
        </p:sp>
      </p:grpSp>
      <p:pic>
        <p:nvPicPr>
          <p:cNvPr id="15" name="Picture 14">
            <a:extLst>
              <a:ext uri="{FF2B5EF4-FFF2-40B4-BE49-F238E27FC236}">
                <a16:creationId xmlns:a16="http://schemas.microsoft.com/office/drawing/2014/main" id="{7A976798-600B-6C47-95E1-F944B59B0D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437" y="1508091"/>
            <a:ext cx="4781306" cy="4781306"/>
          </a:xfrm>
          <a:prstGeom prst="rect">
            <a:avLst/>
          </a:prstGeom>
        </p:spPr>
      </p:pic>
      <p:pic>
        <p:nvPicPr>
          <p:cNvPr id="18" name="Picture 17">
            <a:extLst>
              <a:ext uri="{FF2B5EF4-FFF2-40B4-BE49-F238E27FC236}">
                <a16:creationId xmlns:a16="http://schemas.microsoft.com/office/drawing/2014/main" id="{413CAD3A-40FB-7748-B784-1555C673C2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41740" y="4452742"/>
            <a:ext cx="1745249" cy="2118539"/>
          </a:xfrm>
          <a:prstGeom prst="rect">
            <a:avLst/>
          </a:prstGeom>
        </p:spPr>
      </p:pic>
    </p:spTree>
    <p:extLst>
      <p:ext uri="{BB962C8B-B14F-4D97-AF65-F5344CB8AC3E}">
        <p14:creationId xmlns:p14="http://schemas.microsoft.com/office/powerpoint/2010/main" val="344813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LTH - Bộ SGK Lớp 6 - Kết nối tri thức với cuộc sống - Công ty Cổ phần Đầu  tư và Phát triển Giáo dục Phương Nam">
            <a:extLst>
              <a:ext uri="{FF2B5EF4-FFF2-40B4-BE49-F238E27FC236}">
                <a16:creationId xmlns:a16="http://schemas.microsoft.com/office/drawing/2014/main" id="{049DC60C-ECF2-1A41-A408-9FE7D99AD6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5186"/>
            <a:ext cx="1669816" cy="166981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artoon School Boy Going To School PNG Transparent And Clipart Image For  Free Download - Lovepik | 401571026">
            <a:extLst>
              <a:ext uri="{FF2B5EF4-FFF2-40B4-BE49-F238E27FC236}">
                <a16:creationId xmlns:a16="http://schemas.microsoft.com/office/drawing/2014/main" id="{3D91E0DA-F4D3-AA43-9ECF-214975A2C649}"/>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9417" b="93417" l="10000" r="90000">
                        <a14:foregroundMark x1="34083" y1="93000" x2="40833" y2="91250"/>
                        <a14:foregroundMark x1="40833" y1="91250" x2="41750" y2="90500"/>
                        <a14:foregroundMark x1="62833" y1="91250" x2="65333" y2="89083"/>
                        <a14:foregroundMark x1="66667" y1="91250" x2="59667" y2="90500"/>
                        <a14:foregroundMark x1="59667" y1="90500" x2="59667" y2="90500"/>
                        <a14:foregroundMark x1="34417" y1="91917" x2="41417" y2="93417"/>
                        <a14:foregroundMark x1="41417" y1="93417" x2="43167" y2="92583"/>
                        <a14:foregroundMark x1="42500" y1="10500" x2="49417" y2="9417"/>
                        <a14:foregroundMark x1="49417" y1="9417" x2="55083" y2="10500"/>
                      </a14:backgroundRemoval>
                    </a14:imgEffect>
                  </a14:imgLayer>
                </a14:imgProps>
              </a:ext>
              <a:ext uri="{28A0092B-C50C-407E-A947-70E740481C1C}">
                <a14:useLocalDpi xmlns:a14="http://schemas.microsoft.com/office/drawing/2010/main" val="0"/>
              </a:ext>
            </a:extLst>
          </a:blip>
          <a:srcRect/>
          <a:stretch>
            <a:fillRect/>
          </a:stretch>
        </p:blipFill>
        <p:spPr bwMode="auto">
          <a:xfrm>
            <a:off x="8532677" y="2127569"/>
            <a:ext cx="4781306" cy="478130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A29B647E-0AF9-9A45-9EA3-DED1845EB248}"/>
              </a:ext>
            </a:extLst>
          </p:cNvPr>
          <p:cNvPicPr>
            <a:picLocks noChangeAspect="1"/>
          </p:cNvPicPr>
          <p:nvPr/>
        </p:nvPicPr>
        <p:blipFill rotWithShape="1">
          <a:blip r:embed="rId6">
            <a:extLst>
              <a:ext uri="{28A0092B-C50C-407E-A947-70E740481C1C}">
                <a14:useLocalDpi xmlns:a14="http://schemas.microsoft.com/office/drawing/2010/main" val="0"/>
              </a:ext>
            </a:extLst>
          </a:blip>
          <a:srcRect l="36582" r="42169" b="65009"/>
          <a:stretch/>
        </p:blipFill>
        <p:spPr>
          <a:xfrm>
            <a:off x="2840957" y="3814926"/>
            <a:ext cx="1335314" cy="2198828"/>
          </a:xfrm>
          <a:prstGeom prst="rect">
            <a:avLst/>
          </a:prstGeom>
        </p:spPr>
      </p:pic>
      <p:pic>
        <p:nvPicPr>
          <p:cNvPr id="1032" name="Picture 8" descr="Hình ảnh Biểu Tượng đồ Dùng Học Tập PNG Miễn Phí Tải Về - Lovepik">
            <a:extLst>
              <a:ext uri="{FF2B5EF4-FFF2-40B4-BE49-F238E27FC236}">
                <a16:creationId xmlns:a16="http://schemas.microsoft.com/office/drawing/2014/main" id="{7DA3FF08-B93A-0E4A-9FEF-8F8DA61CE4AC}"/>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foregroundMark x1="64870" y1="26946" x2="67365" y2="36128"/>
                        <a14:foregroundMark x1="67365" y1="36128" x2="72255" y2="26048"/>
                        <a14:foregroundMark x1="72255" y1="26048" x2="72355" y2="22156"/>
                        <a14:foregroundMark x1="69361" y1="16567" x2="79441" y2="32735"/>
                        <a14:foregroundMark x1="79441" y1="32735" x2="78144" y2="23054"/>
                        <a14:foregroundMark x1="75948" y1="11078" x2="79142" y2="18962"/>
                        <a14:foregroundMark x1="79142" y1="18962" x2="78144" y2="21158"/>
                        <a14:foregroundMark x1="75948" y1="21158" x2="68563" y2="23952"/>
                        <a14:foregroundMark x1="68563" y1="23952" x2="62575" y2="19760"/>
                        <a14:foregroundMark x1="62575" y1="19760" x2="65868" y2="21457"/>
                        <a14:foregroundMark x1="77246" y1="27345" x2="78543" y2="38723"/>
                        <a14:foregroundMark x1="74651" y1="15569" x2="74950" y2="17565"/>
                        <a14:foregroundMark x1="73952" y1="15569" x2="77246" y2="15968"/>
                        <a14:backgroundMark x1="17066" y1="66966" x2="67066" y2="86727"/>
                        <a14:backgroundMark x1="67066" y1="86727" x2="67166" y2="86826"/>
                        <a14:backgroundMark x1="28443" y1="63074" x2="17964" y2="89421"/>
                        <a14:backgroundMark x1="17964" y1="89421" x2="25150" y2="59980"/>
                        <a14:backgroundMark x1="25150" y1="59980" x2="30140" y2="75948"/>
                        <a14:backgroundMark x1="30140" y1="75948" x2="36627" y2="84731"/>
                        <a14:backgroundMark x1="36627" y1="84731" x2="39521" y2="71557"/>
                      </a14:backgroundRemoval>
                    </a14:imgEffect>
                  </a14:imgLayer>
                </a14:imgProps>
              </a:ext>
              <a:ext uri="{28A0092B-C50C-407E-A947-70E740481C1C}">
                <a14:useLocalDpi xmlns:a14="http://schemas.microsoft.com/office/drawing/2010/main" val="0"/>
              </a:ext>
            </a:extLst>
          </a:blip>
          <a:srcRect/>
          <a:stretch>
            <a:fillRect/>
          </a:stretch>
        </p:blipFill>
        <p:spPr bwMode="auto">
          <a:xfrm rot="20290541">
            <a:off x="6365538" y="4480825"/>
            <a:ext cx="3754226" cy="375422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3803A604-71B4-4144-A410-ECBA25698DC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58658" y="1428253"/>
            <a:ext cx="8304521" cy="2983394"/>
          </a:xfrm>
          <a:prstGeom prst="rect">
            <a:avLst/>
          </a:prstGeom>
        </p:spPr>
      </p:pic>
      <p:pic>
        <p:nvPicPr>
          <p:cNvPr id="29" name="Picture 28">
            <a:extLst>
              <a:ext uri="{FF2B5EF4-FFF2-40B4-BE49-F238E27FC236}">
                <a16:creationId xmlns:a16="http://schemas.microsoft.com/office/drawing/2014/main" id="{8ED8662A-2A7D-3D4D-9E03-56B45A41047B}"/>
              </a:ext>
            </a:extLst>
          </p:cNvPr>
          <p:cNvPicPr>
            <a:picLocks noChangeAspect="1"/>
          </p:cNvPicPr>
          <p:nvPr/>
        </p:nvPicPr>
        <p:blipFill rotWithShape="1">
          <a:blip r:embed="rId6">
            <a:extLst>
              <a:ext uri="{28A0092B-C50C-407E-A947-70E740481C1C}">
                <a14:useLocalDpi xmlns:a14="http://schemas.microsoft.com/office/drawing/2010/main" val="0"/>
              </a:ext>
            </a:extLst>
          </a:blip>
          <a:srcRect l="33173" t="51099" r="42196" b="13910"/>
          <a:stretch/>
        </p:blipFill>
        <p:spPr>
          <a:xfrm rot="20799596">
            <a:off x="8321908" y="-56287"/>
            <a:ext cx="1547808" cy="2198828"/>
          </a:xfrm>
          <a:prstGeom prst="rect">
            <a:avLst/>
          </a:prstGeom>
        </p:spPr>
      </p:pic>
      <p:pic>
        <p:nvPicPr>
          <p:cNvPr id="7" name="Picture 6">
            <a:extLst>
              <a:ext uri="{FF2B5EF4-FFF2-40B4-BE49-F238E27FC236}">
                <a16:creationId xmlns:a16="http://schemas.microsoft.com/office/drawing/2014/main" id="{924AA2E8-E645-674A-8134-77BA7748A18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31955" y="2049975"/>
            <a:ext cx="4781306" cy="4781306"/>
          </a:xfrm>
          <a:prstGeom prst="rect">
            <a:avLst/>
          </a:prstGeom>
        </p:spPr>
      </p:pic>
    </p:spTree>
    <p:extLst>
      <p:ext uri="{BB962C8B-B14F-4D97-AF65-F5344CB8AC3E}">
        <p14:creationId xmlns:p14="http://schemas.microsoft.com/office/powerpoint/2010/main" val="186294281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497CDA3-0B8D-468D-F967-ED33FE3CD706}"/>
              </a:ext>
            </a:extLst>
          </p:cNvPr>
          <p:cNvSpPr/>
          <p:nvPr/>
        </p:nvSpPr>
        <p:spPr>
          <a:xfrm>
            <a:off x="2960261" y="253318"/>
            <a:ext cx="5843459" cy="923330"/>
          </a:xfrm>
          <a:prstGeom prst="rect">
            <a:avLst/>
          </a:prstGeom>
          <a:noFill/>
        </p:spPr>
        <p:txBody>
          <a:bodyPr wrap="none" lIns="91440" tIns="45720" rIns="91440" bIns="45720">
            <a:spAutoFit/>
          </a:bodyPr>
          <a:lstStyle/>
          <a:p>
            <a:pPr algn="ctr"/>
            <a:r>
              <a:rPr lang="en-US" sz="5400" b="1" cap="none" spc="0" dirty="0">
                <a:ln w="6600">
                  <a:solidFill>
                    <a:schemeClr val="accent6">
                      <a:lumMod val="50000"/>
                    </a:schemeClr>
                  </a:solidFill>
                  <a:prstDash val="solid"/>
                </a:ln>
                <a:solidFill>
                  <a:srgbClr val="FFFFFF"/>
                </a:solidFill>
                <a:effectLst>
                  <a:glow rad="139700">
                    <a:schemeClr val="accent2">
                      <a:satMod val="175000"/>
                      <a:alpha val="40000"/>
                    </a:schemeClr>
                  </a:glow>
                  <a:outerShdw dist="38100" dir="2700000" algn="tl" rotWithShape="0">
                    <a:schemeClr val="accent2"/>
                  </a:outerShdw>
                </a:effectLst>
                <a:latin typeface="Cambria" panose="02040503050406030204" pitchFamily="18" charset="0"/>
                <a:ea typeface="Cambria" panose="02040503050406030204" pitchFamily="18" charset="0"/>
              </a:rPr>
              <a:t>YÊU CẦU CẦN ĐẠT</a:t>
            </a:r>
            <a:endParaRPr lang="en-US" sz="5400" b="1" cap="none" spc="0" dirty="0">
              <a:ln w="6600">
                <a:solidFill>
                  <a:schemeClr val="accent6">
                    <a:lumMod val="50000"/>
                  </a:schemeClr>
                </a:solidFill>
                <a:prstDash val="solid"/>
              </a:ln>
              <a:solidFill>
                <a:srgbClr val="FFFFFF"/>
              </a:solidFill>
              <a:effectLst>
                <a:glow rad="139700">
                  <a:schemeClr val="accent2">
                    <a:satMod val="175000"/>
                    <a:alpha val="40000"/>
                  </a:schemeClr>
                </a:glow>
                <a:outerShdw dist="38100" dir="2700000" algn="tl" rotWithShape="0">
                  <a:schemeClr val="accent2"/>
                </a:outerShdw>
              </a:effectLst>
            </a:endParaRPr>
          </a:p>
        </p:txBody>
      </p:sp>
      <p:sp>
        <p:nvSpPr>
          <p:cNvPr id="6" name="Rectangle 5">
            <a:extLst>
              <a:ext uri="{FF2B5EF4-FFF2-40B4-BE49-F238E27FC236}">
                <a16:creationId xmlns:a16="http://schemas.microsoft.com/office/drawing/2014/main" id="{EA3CD9E0-821C-DD8A-FF32-91016BA660E5}"/>
              </a:ext>
            </a:extLst>
          </p:cNvPr>
          <p:cNvSpPr/>
          <p:nvPr/>
        </p:nvSpPr>
        <p:spPr>
          <a:xfrm>
            <a:off x="332361" y="1332290"/>
            <a:ext cx="11527278" cy="5143844"/>
          </a:xfrm>
          <a:prstGeom prst="rect">
            <a:avLst/>
          </a:prstGeom>
          <a:solidFill>
            <a:sysClr val="window" lastClr="FFFFFF"/>
          </a:solidFill>
        </p:spPr>
        <p:txBody>
          <a:bodyPr wrap="square">
            <a:spAutoFit/>
          </a:bodyPr>
          <a:lstStyle/>
          <a:p>
            <a:pPr marL="0" marR="0" lvl="0" indent="0" algn="just" defTabSz="914400" eaLnBrk="1" fontAlgn="auto" latinLnBrk="0" hangingPunct="1">
              <a:lnSpc>
                <a:spcPct val="115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Năng</a:t>
            </a:r>
            <a:r>
              <a:rPr kumimoji="0" lang="en-US" sz="3600" b="1"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lực</a:t>
            </a:r>
            <a:r>
              <a:rPr kumimoji="0" lang="en-US" sz="3600" b="1"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đặc</a:t>
            </a:r>
            <a:r>
              <a:rPr kumimoji="0" lang="en-US" sz="3600" b="1"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thù</a:t>
            </a:r>
            <a:r>
              <a:rPr kumimoji="0" lang="en-US" sz="3600" b="1"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t>
            </a:r>
          </a:p>
          <a:p>
            <a:pPr algn="just">
              <a:lnSpc>
                <a:spcPct val="115000"/>
              </a:lnSpc>
            </a:pPr>
            <a:r>
              <a:rPr lang="vi-VN" sz="3000" dirty="0">
                <a:latin typeface="Cambria" panose="02040503050406030204" pitchFamily="18" charset="0"/>
                <a:ea typeface="Cambria" panose="02040503050406030204" pitchFamily="18" charset="0"/>
              </a:rPr>
              <a:t>- Nêu được một số biểu hiện tôn trọng tài sản của người khác.</a:t>
            </a:r>
            <a:endParaRPr lang="en-US" sz="3000" dirty="0">
              <a:latin typeface="Cambria" panose="02040503050406030204" pitchFamily="18" charset="0"/>
              <a:ea typeface="Cambria" panose="02040503050406030204" pitchFamily="18" charset="0"/>
            </a:endParaRPr>
          </a:p>
          <a:p>
            <a:pPr algn="just">
              <a:lnSpc>
                <a:spcPct val="115000"/>
              </a:lnSpc>
            </a:pPr>
            <a:r>
              <a:rPr lang="vi-VN" sz="3000" dirty="0">
                <a:latin typeface="Cambria" panose="02040503050406030204" pitchFamily="18" charset="0"/>
                <a:ea typeface="Cambria" panose="02040503050406030204" pitchFamily="18" charset="0"/>
              </a:rPr>
              <a:t>- Vận dụng kiến thức đã học vào thực tiễn qua việc thể hiện được thái độ tôn trọng tài sản bằng lời nói, việc làm cụ thể phù hợp với lứa tuổi. Nhắc nhở bạn bè, người tôn trọng tài sản của người khác.</a:t>
            </a:r>
            <a:endParaRPr kumimoji="0" lang="en-US" sz="3000" b="1"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a:p>
            <a:pPr marL="0" marR="0" lvl="0" indent="0" algn="just" defTabSz="914400" eaLnBrk="1" fontAlgn="auto" latinLnBrk="0" hangingPunct="1">
              <a:lnSpc>
                <a:spcPct val="115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Năng</a:t>
            </a:r>
            <a:r>
              <a:rPr kumimoji="0" lang="en-US" sz="3600" b="1"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lực</a:t>
            </a:r>
            <a:r>
              <a:rPr kumimoji="0" lang="en-US" sz="3600" b="1"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chung</a:t>
            </a:r>
            <a:r>
              <a:rPr kumimoji="0" lang="en-US" sz="3600" b="1"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000" b="0" i="0" u="none" strike="noStrike" kern="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năng</a:t>
            </a:r>
            <a:r>
              <a:rPr kumimoji="0" lang="en-US" sz="3000"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000" b="0" i="0" u="none" strike="noStrike" kern="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lực</a:t>
            </a:r>
            <a:r>
              <a:rPr kumimoji="0" lang="en-US" sz="3000"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000" b="0" i="0" u="none" strike="noStrike" kern="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tự</a:t>
            </a:r>
            <a:r>
              <a:rPr kumimoji="0" lang="en-US" sz="3000" b="0" i="0" u="none" strike="noStrike" kern="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000" b="0" i="0" u="none" strike="noStrike" kern="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chủ</a:t>
            </a:r>
            <a:r>
              <a:rPr kumimoji="0" lang="en-US" sz="3000" b="0" i="0" u="none" strike="noStrike" kern="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000" b="0" i="0" u="none" strike="noStrike" kern="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tự</a:t>
            </a:r>
            <a:r>
              <a:rPr kumimoji="0" lang="en-US" sz="3000" b="0" i="0" u="none" strike="noStrike" kern="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000" b="0" i="0" u="none" strike="noStrike" kern="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học</a:t>
            </a:r>
            <a:r>
              <a:rPr kumimoji="0" lang="en-US" sz="3000"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000" b="0" i="0" u="none" strike="noStrike" kern="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giao</a:t>
            </a:r>
            <a:r>
              <a:rPr kumimoji="0" lang="en-US" sz="3000"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000" b="0" i="0" u="none" strike="noStrike" kern="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tiếp</a:t>
            </a:r>
            <a:r>
              <a:rPr kumimoji="0" lang="en-US" sz="3000"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000" b="0" i="0" u="none" strike="noStrike" kern="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và</a:t>
            </a:r>
            <a:r>
              <a:rPr kumimoji="0" lang="en-US" sz="3000"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000" b="0" i="0" u="none" strike="noStrike" kern="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hợp</a:t>
            </a:r>
            <a:r>
              <a:rPr kumimoji="0" lang="en-US" sz="3000"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000" b="0" i="0" u="none" strike="noStrike" kern="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tác</a:t>
            </a:r>
            <a:r>
              <a:rPr kumimoji="0" lang="en-US" sz="3000"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000" b="0" i="0" u="none" strike="noStrike" kern="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tự</a:t>
            </a:r>
            <a:r>
              <a:rPr kumimoji="0" lang="en-US" sz="3000"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000" b="0" i="0" u="none" strike="noStrike" kern="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giải</a:t>
            </a:r>
            <a:r>
              <a:rPr kumimoji="0" lang="en-US" sz="3000"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000" b="0" i="0" u="none" strike="noStrike" kern="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quyết</a:t>
            </a:r>
            <a:r>
              <a:rPr kumimoji="0" lang="en-US" sz="3000"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000" b="0" i="0" u="none" strike="noStrike" kern="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vấn</a:t>
            </a:r>
            <a:r>
              <a:rPr kumimoji="0" lang="en-US" sz="3000"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000" b="0" i="0" u="none" strike="noStrike" kern="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đề</a:t>
            </a:r>
            <a:r>
              <a:rPr kumimoji="0" lang="en-US" sz="3000"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000" b="0" i="0" u="none" strike="noStrike" kern="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và</a:t>
            </a:r>
            <a:r>
              <a:rPr kumimoji="0" lang="en-US" sz="3000"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000" b="0" i="0" u="none" strike="noStrike" kern="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sáng</a:t>
            </a:r>
            <a:r>
              <a:rPr kumimoji="0" lang="en-US" sz="3000"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000" b="0" i="0" u="none" strike="noStrike" kern="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tạo</a:t>
            </a:r>
            <a:r>
              <a:rPr kumimoji="0" lang="en-US" sz="3000"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t>
            </a:r>
          </a:p>
          <a:p>
            <a:pPr algn="just">
              <a:lnSpc>
                <a:spcPct val="115000"/>
              </a:lnSpc>
            </a:pPr>
            <a:r>
              <a:rPr kumimoji="0" lang="en-US" sz="3600" b="1"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Phẩm</a:t>
            </a:r>
            <a:r>
              <a:rPr kumimoji="0" lang="en-US" sz="3600" b="1"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chất</a:t>
            </a:r>
            <a:r>
              <a:rPr kumimoji="0" lang="en-US" sz="3600" b="1"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lang="vi-VN" sz="3000" dirty="0">
                <a:latin typeface="Cambria" panose="02040503050406030204" pitchFamily="18" charset="0"/>
                <a:ea typeface="Cambria" panose="02040503050406030204" pitchFamily="18" charset="0"/>
              </a:rPr>
              <a:t>Có ý thức giúp đỡ lẫn nhau trong hoạt động nhóm để hoàn thành nhiệm vụ, có thái độ tôn trọng tài sản của người khác.</a:t>
            </a:r>
            <a:endParaRPr lang="en-US" sz="3000" b="1" kern="0" dirty="0">
              <a:solidFill>
                <a:prstClr val="black"/>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05068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2ECDB27-8DBA-224B-9866-75799FF0B3C4}"/>
              </a:ext>
            </a:extLst>
          </p:cNvPr>
          <p:cNvPicPr>
            <a:picLocks noChangeAspect="1"/>
          </p:cNvPicPr>
          <p:nvPr/>
        </p:nvPicPr>
        <p:blipFill>
          <a:blip r:embed="rId2"/>
          <a:stretch>
            <a:fillRect/>
          </a:stretch>
        </p:blipFill>
        <p:spPr>
          <a:xfrm>
            <a:off x="292586" y="2358947"/>
            <a:ext cx="7401201" cy="2140106"/>
          </a:xfrm>
          <a:prstGeom prst="rect">
            <a:avLst/>
          </a:prstGeom>
        </p:spPr>
      </p:pic>
      <p:sp>
        <p:nvSpPr>
          <p:cNvPr id="8" name="Freeform 7">
            <a:extLst>
              <a:ext uri="{FF2B5EF4-FFF2-40B4-BE49-F238E27FC236}">
                <a16:creationId xmlns:a16="http://schemas.microsoft.com/office/drawing/2014/main" id="{5C0A1D4A-63C7-5842-9B76-A9402025C5A4}"/>
              </a:ext>
            </a:extLst>
          </p:cNvPr>
          <p:cNvSpPr/>
          <p:nvPr/>
        </p:nvSpPr>
        <p:spPr>
          <a:xfrm>
            <a:off x="7461229" y="2989835"/>
            <a:ext cx="4438185" cy="3504386"/>
          </a:xfrm>
          <a:custGeom>
            <a:avLst/>
            <a:gdLst/>
            <a:ahLst/>
            <a:cxnLst/>
            <a:rect l="l" t="t" r="r" b="b"/>
            <a:pathLst>
              <a:path w="4114800" h="2970137">
                <a:moveTo>
                  <a:pt x="0" y="0"/>
                </a:moveTo>
                <a:lnTo>
                  <a:pt x="4114800" y="0"/>
                </a:lnTo>
                <a:lnTo>
                  <a:pt x="4114800" y="2970137"/>
                </a:lnTo>
                <a:lnTo>
                  <a:pt x="0" y="2970137"/>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Tree>
    <p:extLst>
      <p:ext uri="{BB962C8B-B14F-4D97-AF65-F5344CB8AC3E}">
        <p14:creationId xmlns:p14="http://schemas.microsoft.com/office/powerpoint/2010/main" val="125539845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2333E86-FD60-2949-B49C-8FC8CEB13A71}"/>
              </a:ext>
            </a:extLst>
          </p:cNvPr>
          <p:cNvGrpSpPr/>
          <p:nvPr/>
        </p:nvGrpSpPr>
        <p:grpSpPr>
          <a:xfrm>
            <a:off x="1066528" y="1599813"/>
            <a:ext cx="9984264" cy="1492532"/>
            <a:chOff x="1035432" y="1656174"/>
            <a:chExt cx="9984264" cy="1492532"/>
          </a:xfrm>
        </p:grpSpPr>
        <p:sp>
          <p:nvSpPr>
            <p:cNvPr id="2" name="Rounded Rectangle 1">
              <a:extLst>
                <a:ext uri="{FF2B5EF4-FFF2-40B4-BE49-F238E27FC236}">
                  <a16:creationId xmlns:a16="http://schemas.microsoft.com/office/drawing/2014/main" id="{AE8AD832-C961-204E-A070-02BB1B98C6D6}"/>
                </a:ext>
              </a:extLst>
            </p:cNvPr>
            <p:cNvSpPr/>
            <p:nvPr/>
          </p:nvSpPr>
          <p:spPr>
            <a:xfrm>
              <a:off x="1035432" y="1656174"/>
              <a:ext cx="9922066" cy="1463892"/>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53" name="Rectangle 52"/>
            <p:cNvSpPr/>
            <p:nvPr/>
          </p:nvSpPr>
          <p:spPr>
            <a:xfrm>
              <a:off x="1097630" y="1684814"/>
              <a:ext cx="9922066" cy="1463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i="0" dirty="0">
                  <a:solidFill>
                    <a:schemeClr val="tx1"/>
                  </a:solidFill>
                  <a:effectLst/>
                  <a:latin typeface="Cambria" panose="02040503050406030204" pitchFamily="18" charset="0"/>
                </a:rPr>
                <a:t>Em hãy cùng bạn kể tên các tài sản (đồ chơi, đồ dùng,…) của mình</a:t>
              </a:r>
              <a:endParaRPr lang="en-US" sz="4000" dirty="0">
                <a:solidFill>
                  <a:schemeClr val="tx1"/>
                </a:solidFill>
                <a:latin typeface="Cambria" panose="02040503050406030204" pitchFamily="18" charset="0"/>
              </a:endParaRPr>
            </a:p>
          </p:txBody>
        </p:sp>
      </p:grpSp>
      <p:grpSp>
        <p:nvGrpSpPr>
          <p:cNvPr id="29" name="Group 28">
            <a:extLst>
              <a:ext uri="{FF2B5EF4-FFF2-40B4-BE49-F238E27FC236}">
                <a16:creationId xmlns:a16="http://schemas.microsoft.com/office/drawing/2014/main" id="{F3B5D189-C791-CC43-A4B8-F4B682F7F498}"/>
              </a:ext>
            </a:extLst>
          </p:cNvPr>
          <p:cNvGrpSpPr/>
          <p:nvPr/>
        </p:nvGrpSpPr>
        <p:grpSpPr>
          <a:xfrm>
            <a:off x="1598541" y="3409113"/>
            <a:ext cx="9725167" cy="1522786"/>
            <a:chOff x="1035432" y="1656174"/>
            <a:chExt cx="9725167" cy="1522786"/>
          </a:xfrm>
        </p:grpSpPr>
        <p:sp>
          <p:nvSpPr>
            <p:cNvPr id="30" name="Rounded Rectangle 29">
              <a:extLst>
                <a:ext uri="{FF2B5EF4-FFF2-40B4-BE49-F238E27FC236}">
                  <a16:creationId xmlns:a16="http://schemas.microsoft.com/office/drawing/2014/main" id="{6EB318D2-0449-8A45-B8B4-29AD0F5B5E42}"/>
                </a:ext>
              </a:extLst>
            </p:cNvPr>
            <p:cNvSpPr/>
            <p:nvPr/>
          </p:nvSpPr>
          <p:spPr>
            <a:xfrm>
              <a:off x="1035432" y="1656174"/>
              <a:ext cx="9725167" cy="1463892"/>
            </a:xfrm>
            <a:prstGeom prst="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31" name="Rectangle 30">
              <a:extLst>
                <a:ext uri="{FF2B5EF4-FFF2-40B4-BE49-F238E27FC236}">
                  <a16:creationId xmlns:a16="http://schemas.microsoft.com/office/drawing/2014/main" id="{CFBB9F94-D093-3943-B130-46404FB5A031}"/>
                </a:ext>
              </a:extLst>
            </p:cNvPr>
            <p:cNvSpPr/>
            <p:nvPr/>
          </p:nvSpPr>
          <p:spPr>
            <a:xfrm>
              <a:off x="1525182" y="1715068"/>
              <a:ext cx="9041646" cy="1463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i="0" dirty="0">
                  <a:solidFill>
                    <a:schemeClr val="tx1"/>
                  </a:solidFill>
                  <a:effectLst/>
                  <a:latin typeface="Cambria" panose="02040503050406030204" pitchFamily="18" charset="0"/>
                </a:rPr>
                <a:t>Khi em bị mất hay hỏng một món đồ chơi/đồ dùng em cảm thấy như thế nào?</a:t>
              </a:r>
              <a:endParaRPr lang="en-US" sz="4000" dirty="0">
                <a:solidFill>
                  <a:schemeClr val="tx1"/>
                </a:solidFill>
                <a:latin typeface="Cambria" panose="02040503050406030204" pitchFamily="18" charset="0"/>
              </a:endParaRPr>
            </a:p>
          </p:txBody>
        </p:sp>
      </p:grpSp>
      <p:pic>
        <p:nvPicPr>
          <p:cNvPr id="10" name="Picture 9">
            <a:extLst>
              <a:ext uri="{FF2B5EF4-FFF2-40B4-BE49-F238E27FC236}">
                <a16:creationId xmlns:a16="http://schemas.microsoft.com/office/drawing/2014/main" id="{8D11C473-817E-854A-B4E8-2BE67E8B94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819" y="3937042"/>
            <a:ext cx="2349021" cy="2851450"/>
          </a:xfrm>
          <a:prstGeom prst="rect">
            <a:avLst/>
          </a:prstGeom>
        </p:spPr>
      </p:pic>
      <p:pic>
        <p:nvPicPr>
          <p:cNvPr id="20" name="Picture 8" descr="Hình ảnh Biểu Tượng đồ Dùng Học Tập PNG Miễn Phí Tải Về - Lovepik">
            <a:extLst>
              <a:ext uri="{FF2B5EF4-FFF2-40B4-BE49-F238E27FC236}">
                <a16:creationId xmlns:a16="http://schemas.microsoft.com/office/drawing/2014/main" id="{2F5AFDF6-B5C3-2147-AF6A-B9C468CBC866}"/>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64870" y1="26946" x2="67365" y2="36128"/>
                        <a14:foregroundMark x1="67365" y1="36128" x2="72255" y2="26048"/>
                        <a14:foregroundMark x1="72255" y1="26048" x2="72355" y2="22156"/>
                        <a14:foregroundMark x1="69361" y1="16567" x2="79441" y2="32735"/>
                        <a14:foregroundMark x1="79441" y1="32735" x2="78144" y2="23054"/>
                        <a14:foregroundMark x1="75948" y1="11078" x2="79142" y2="18962"/>
                        <a14:foregroundMark x1="79142" y1="18962" x2="78144" y2="21158"/>
                        <a14:foregroundMark x1="75948" y1="21158" x2="68563" y2="23952"/>
                        <a14:foregroundMark x1="68563" y1="23952" x2="62575" y2="19760"/>
                        <a14:foregroundMark x1="62575" y1="19760" x2="65868" y2="21457"/>
                        <a14:foregroundMark x1="77246" y1="27345" x2="78543" y2="38723"/>
                        <a14:foregroundMark x1="74651" y1="15569" x2="74950" y2="17565"/>
                        <a14:foregroundMark x1="73952" y1="15569" x2="77246" y2="15968"/>
                        <a14:backgroundMark x1="17066" y1="66966" x2="67066" y2="86727"/>
                        <a14:backgroundMark x1="67066" y1="86727" x2="67166" y2="86826"/>
                        <a14:backgroundMark x1="28443" y1="63074" x2="17964" y2="89421"/>
                        <a14:backgroundMark x1="17964" y1="89421" x2="25150" y2="59980"/>
                        <a14:backgroundMark x1="25150" y1="59980" x2="30140" y2="75948"/>
                        <a14:backgroundMark x1="30140" y1="75948" x2="36627" y2="84731"/>
                        <a14:backgroundMark x1="36627" y1="84731" x2="39521" y2="71557"/>
                      </a14:backgroundRemoval>
                    </a14:imgEffect>
                  </a14:imgLayer>
                </a14:imgProps>
              </a:ext>
              <a:ext uri="{28A0092B-C50C-407E-A947-70E740481C1C}">
                <a14:useLocalDpi xmlns:a14="http://schemas.microsoft.com/office/drawing/2010/main" val="0"/>
              </a:ext>
            </a:extLst>
          </a:blip>
          <a:srcRect/>
          <a:stretch>
            <a:fillRect/>
          </a:stretch>
        </p:blipFill>
        <p:spPr bwMode="auto">
          <a:xfrm rot="20290541">
            <a:off x="-872783" y="2193970"/>
            <a:ext cx="3754226" cy="375422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Hình ảnh Biểu Tượng đồ Dùng Học Tập PNG Miễn Phí Tải Về - Lovepik">
            <a:extLst>
              <a:ext uri="{FF2B5EF4-FFF2-40B4-BE49-F238E27FC236}">
                <a16:creationId xmlns:a16="http://schemas.microsoft.com/office/drawing/2014/main" id="{17E97FAD-42BB-C644-B346-C71E16D0FCE5}"/>
              </a:ext>
            </a:extLst>
          </p:cNvPr>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9980" b="89920" l="8483" r="89920">
                        <a14:foregroundMark x1="64870" y1="26946" x2="65161" y2="28016"/>
                        <a14:foregroundMark x1="79117" y1="32215" x2="79441" y2="32735"/>
                        <a14:foregroundMark x1="79441" y1="32735" x2="79228" y2="31146"/>
                        <a14:foregroundMark x1="78086" y1="16357" x2="79142" y2="18962"/>
                        <a14:foregroundMark x1="76215" y1="11738" x2="76884" y2="13388"/>
                        <a14:foregroundMark x1="78695" y1="19944" x2="78833" y2="19641"/>
                        <a14:foregroundMark x1="79142" y1="18962" x2="79260" y2="18702"/>
                        <a14:foregroundMark x1="74723" y1="21621" x2="73790" y2="21974"/>
                        <a14:foregroundMark x1="75948" y1="21158" x2="75653" y2="21270"/>
                        <a14:foregroundMark x1="64269" y1="20946" x2="62575" y2="19760"/>
                        <a14:foregroundMark x1="62575" y1="19760" x2="64017" y2="20503"/>
                        <a14:foregroundMark x1="43014" y1="20659" x2="10379" y2="33234"/>
                        <a14:foregroundMark x1="16567" y1="30539" x2="26148" y2="21657"/>
                        <a14:foregroundMark x1="26148" y1="21657" x2="23852" y2="34731"/>
                        <a14:foregroundMark x1="23852" y1="34731" x2="23852" y2="34731"/>
                        <a14:foregroundMark x1="26148" y1="30539" x2="13772" y2="23553"/>
                        <a14:foregroundMark x1="13772" y1="23553" x2="19062" y2="35729"/>
                        <a14:foregroundMark x1="19062" y1="35729" x2="18663" y2="36527"/>
                        <a14:foregroundMark x1="21956" y1="31437" x2="31936" y2="29042"/>
                        <a14:foregroundMark x1="22355" y1="32236" x2="29142" y2="40719"/>
                        <a14:foregroundMark x1="29840" y1="32635" x2="20858" y2="42515"/>
                        <a14:foregroundMark x1="20858" y1="42515" x2="31337" y2="35230"/>
                        <a14:foregroundMark x1="31337" y1="35230" x2="31337" y2="35230"/>
                        <a14:foregroundMark x1="28942" y1="25250" x2="17066" y2="20459"/>
                        <a14:foregroundMark x1="17066" y1="20459" x2="8483" y2="29940"/>
                        <a14:foregroundMark x1="8483" y1="29940" x2="18862" y2="41717"/>
                        <a14:foregroundMark x1="18862" y1="41717" x2="32036" y2="42515"/>
                        <a14:foregroundMark x1="32036" y1="42515" x2="47206" y2="35529"/>
                        <a14:foregroundMark x1="47206" y1="35529" x2="42315" y2="19062"/>
                        <a14:backgroundMark x1="17066" y1="66966" x2="67066" y2="86727"/>
                        <a14:backgroundMark x1="67066" y1="86727" x2="67166" y2="86826"/>
                        <a14:backgroundMark x1="28443" y1="63074" x2="17964" y2="89421"/>
                        <a14:backgroundMark x1="17964" y1="89421" x2="25150" y2="59980"/>
                        <a14:backgroundMark x1="25150" y1="59980" x2="30140" y2="75948"/>
                        <a14:backgroundMark x1="30140" y1="75948" x2="36627" y2="84731"/>
                        <a14:backgroundMark x1="36627" y1="84731" x2="39521" y2="71557"/>
                        <a14:backgroundMark x1="58982" y1="23852" x2="72355" y2="25749"/>
                        <a14:backgroundMark x1="72355" y1="25749" x2="76647" y2="40020"/>
                        <a14:backgroundMark x1="76647" y1="40020" x2="81138" y2="11577"/>
                        <a14:backgroundMark x1="69461" y1="18463" x2="64970" y2="35329"/>
                        <a14:backgroundMark x1="64970" y1="35329" x2="75250" y2="23453"/>
                        <a14:backgroundMark x1="75250" y1="23453" x2="74850" y2="10379"/>
                        <a14:backgroundMark x1="74850" y1="10379" x2="66866" y2="37126"/>
                        <a14:backgroundMark x1="66866" y1="37126" x2="69062" y2="46407"/>
                        <a14:backgroundMark x1="79142" y1="19760" x2="71058" y2="39521"/>
                        <a14:backgroundMark x1="71058" y1="39521" x2="78244" y2="21956"/>
                        <a14:backgroundMark x1="78244" y1="21956" x2="68263" y2="10579"/>
                        <a14:backgroundMark x1="68263" y1="10579" x2="76846" y2="36727"/>
                        <a14:backgroundMark x1="73553" y1="38623" x2="78743" y2="20160"/>
                        <a14:backgroundMark x1="78743" y1="20160" x2="74850" y2="33034"/>
                        <a14:backgroundMark x1="74850" y1="33034" x2="77844" y2="19760"/>
                        <a14:backgroundMark x1="77844" y1="19760" x2="61178" y2="12076"/>
                        <a14:backgroundMark x1="61178" y1="12076" x2="77345" y2="40519"/>
                        <a14:backgroundMark x1="77345" y1="40519" x2="83234" y2="33533"/>
                        <a14:backgroundMark x1="78343" y1="23253" x2="76347" y2="42415"/>
                        <a14:backgroundMark x1="76347" y1="42415" x2="79142" y2="27046"/>
                        <a14:backgroundMark x1="79142" y1="27046" x2="76248" y2="14271"/>
                        <a14:backgroundMark x1="76248" y1="14271" x2="71756" y2="11078"/>
                        <a14:backgroundMark x1="79441" y1="14172" x2="66068" y2="18962"/>
                        <a14:backgroundMark x1="66068" y1="18962" x2="75549" y2="33533"/>
                        <a14:backgroundMark x1="75549" y1="33533" x2="75549" y2="33633"/>
                      </a14:backgroundRemoval>
                    </a14:imgEffect>
                  </a14:imgLayer>
                </a14:imgProps>
              </a:ext>
              <a:ext uri="{28A0092B-C50C-407E-A947-70E740481C1C}">
                <a14:useLocalDpi xmlns:a14="http://schemas.microsoft.com/office/drawing/2010/main" val="0"/>
              </a:ext>
            </a:extLst>
          </a:blip>
          <a:srcRect l="-11036" t="3389" r="41898" b="-3389"/>
          <a:stretch/>
        </p:blipFill>
        <p:spPr bwMode="auto">
          <a:xfrm rot="20290541">
            <a:off x="10044734" y="1938548"/>
            <a:ext cx="2595600" cy="3754226"/>
          </a:xfrm>
          <a:prstGeom prst="rect">
            <a:avLst/>
          </a:prstGeom>
          <a:noFill/>
          <a:extLst>
            <a:ext uri="{909E8E84-426E-40DD-AFC4-6F175D3DCCD1}">
              <a14:hiddenFill xmlns:a14="http://schemas.microsoft.com/office/drawing/2010/main">
                <a:solidFill>
                  <a:srgbClr val="FFFFFF"/>
                </a:solidFill>
              </a14:hiddenFill>
            </a:ext>
          </a:extLst>
        </p:spPr>
      </p:pic>
      <p:sp>
        <p:nvSpPr>
          <p:cNvPr id="23" name="Freeform 4">
            <a:extLst>
              <a:ext uri="{FF2B5EF4-FFF2-40B4-BE49-F238E27FC236}">
                <a16:creationId xmlns:a16="http://schemas.microsoft.com/office/drawing/2014/main" id="{14B9B51F-D08B-7240-A9BD-7869792908CA}"/>
              </a:ext>
            </a:extLst>
          </p:cNvPr>
          <p:cNvSpPr/>
          <p:nvPr/>
        </p:nvSpPr>
        <p:spPr>
          <a:xfrm>
            <a:off x="9750855" y="4440014"/>
            <a:ext cx="2280733" cy="2417986"/>
          </a:xfrm>
          <a:custGeom>
            <a:avLst/>
            <a:gdLst/>
            <a:ahLst/>
            <a:cxnLst/>
            <a:rect l="l" t="t" r="r" b="b"/>
            <a:pathLst>
              <a:path w="2666513" h="3542469">
                <a:moveTo>
                  <a:pt x="0" y="0"/>
                </a:moveTo>
                <a:lnTo>
                  <a:pt x="2666513" y="0"/>
                </a:lnTo>
                <a:lnTo>
                  <a:pt x="2666513" y="3542469"/>
                </a:lnTo>
                <a:lnTo>
                  <a:pt x="0" y="3542469"/>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Tree>
    <p:extLst>
      <p:ext uri="{BB962C8B-B14F-4D97-AF65-F5344CB8AC3E}">
        <p14:creationId xmlns:p14="http://schemas.microsoft.com/office/powerpoint/2010/main" val="256531680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dissolve">
                                      <p:cBhvr>
                                        <p:cTn id="1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5C0A1D4A-63C7-5842-9B76-A9402025C5A4}"/>
              </a:ext>
            </a:extLst>
          </p:cNvPr>
          <p:cNvSpPr/>
          <p:nvPr/>
        </p:nvSpPr>
        <p:spPr>
          <a:xfrm>
            <a:off x="7282809" y="2811416"/>
            <a:ext cx="4438185" cy="3504386"/>
          </a:xfrm>
          <a:custGeom>
            <a:avLst/>
            <a:gdLst/>
            <a:ahLst/>
            <a:cxnLst/>
            <a:rect l="l" t="t" r="r" b="b"/>
            <a:pathLst>
              <a:path w="4114800" h="2970137">
                <a:moveTo>
                  <a:pt x="0" y="0"/>
                </a:moveTo>
                <a:lnTo>
                  <a:pt x="4114800" y="0"/>
                </a:lnTo>
                <a:lnTo>
                  <a:pt x="4114800" y="2970137"/>
                </a:lnTo>
                <a:lnTo>
                  <a:pt x="0" y="2970137"/>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pic>
        <p:nvPicPr>
          <p:cNvPr id="10" name="Picture 9">
            <a:extLst>
              <a:ext uri="{FF2B5EF4-FFF2-40B4-BE49-F238E27FC236}">
                <a16:creationId xmlns:a16="http://schemas.microsoft.com/office/drawing/2014/main" id="{A257EC81-F394-5E4A-8EBE-480E3E9A4411}"/>
              </a:ext>
            </a:extLst>
          </p:cNvPr>
          <p:cNvPicPr>
            <a:picLocks noChangeAspect="1"/>
          </p:cNvPicPr>
          <p:nvPr/>
        </p:nvPicPr>
        <p:blipFill>
          <a:blip r:embed="rId5"/>
          <a:stretch>
            <a:fillRect/>
          </a:stretch>
        </p:blipFill>
        <p:spPr>
          <a:xfrm>
            <a:off x="471006" y="2347091"/>
            <a:ext cx="7290243" cy="2163817"/>
          </a:xfrm>
          <a:prstGeom prst="rect">
            <a:avLst/>
          </a:prstGeom>
        </p:spPr>
      </p:pic>
    </p:spTree>
    <p:extLst>
      <p:ext uri="{BB962C8B-B14F-4D97-AF65-F5344CB8AC3E}">
        <p14:creationId xmlns:p14="http://schemas.microsoft.com/office/powerpoint/2010/main" val="117588347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reeform 3">
            <a:extLst>
              <a:ext uri="{FF2B5EF4-FFF2-40B4-BE49-F238E27FC236}">
                <a16:creationId xmlns:a16="http://schemas.microsoft.com/office/drawing/2014/main" id="{5FC688DE-15CA-4D44-86B7-54F10175AF62}"/>
              </a:ext>
            </a:extLst>
          </p:cNvPr>
          <p:cNvSpPr/>
          <p:nvPr/>
        </p:nvSpPr>
        <p:spPr>
          <a:xfrm>
            <a:off x="743414" y="696950"/>
            <a:ext cx="10705171" cy="5464099"/>
          </a:xfrm>
          <a:custGeom>
            <a:avLst/>
            <a:gdLst/>
            <a:ahLst/>
            <a:cxnLst/>
            <a:rect l="l" t="t" r="r" b="b"/>
            <a:pathLst>
              <a:path w="8229600" h="7848981">
                <a:moveTo>
                  <a:pt x="0" y="0"/>
                </a:moveTo>
                <a:lnTo>
                  <a:pt x="8229600" y="0"/>
                </a:lnTo>
                <a:lnTo>
                  <a:pt x="8229600" y="7848980"/>
                </a:lnTo>
                <a:lnTo>
                  <a:pt x="0" y="7848980"/>
                </a:lnTo>
                <a:lnTo>
                  <a:pt x="0" y="0"/>
                </a:lnTo>
                <a:close/>
              </a:path>
            </a:pathLst>
          </a:custGeom>
          <a:blipFill>
            <a:blip r:embed="rId2"/>
            <a:stretch>
              <a:fillRect/>
            </a:stretch>
          </a:blipFill>
        </p:spPr>
      </p:sp>
      <p:sp>
        <p:nvSpPr>
          <p:cNvPr id="46" name="TextBox 45"/>
          <p:cNvSpPr txBox="1"/>
          <p:nvPr/>
        </p:nvSpPr>
        <p:spPr>
          <a:xfrm>
            <a:off x="9804051" y="3004896"/>
            <a:ext cx="601975" cy="641330"/>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chemeClr val="bg1"/>
                </a:solidFill>
                <a:latin typeface="#9Slide03 Bebas Neue Bold" panose="020B0606020202050201" pitchFamily="34" charset="0"/>
              </a:rPr>
              <a:t>B</a:t>
            </a:r>
          </a:p>
        </p:txBody>
      </p:sp>
      <p:grpSp>
        <p:nvGrpSpPr>
          <p:cNvPr id="3" name="Group 2">
            <a:extLst>
              <a:ext uri="{FF2B5EF4-FFF2-40B4-BE49-F238E27FC236}">
                <a16:creationId xmlns:a16="http://schemas.microsoft.com/office/drawing/2014/main" id="{D2333E86-FD60-2949-B49C-8FC8CEB13A71}"/>
              </a:ext>
            </a:extLst>
          </p:cNvPr>
          <p:cNvGrpSpPr/>
          <p:nvPr/>
        </p:nvGrpSpPr>
        <p:grpSpPr>
          <a:xfrm>
            <a:off x="982675" y="2454391"/>
            <a:ext cx="5859135" cy="2919807"/>
            <a:chOff x="1035432" y="1637363"/>
            <a:chExt cx="4169527" cy="2919807"/>
          </a:xfrm>
        </p:grpSpPr>
        <p:sp>
          <p:nvSpPr>
            <p:cNvPr id="2" name="Rounded Rectangle 1">
              <a:extLst>
                <a:ext uri="{FF2B5EF4-FFF2-40B4-BE49-F238E27FC236}">
                  <a16:creationId xmlns:a16="http://schemas.microsoft.com/office/drawing/2014/main" id="{AE8AD832-C961-204E-A070-02BB1B98C6D6}"/>
                </a:ext>
              </a:extLst>
            </p:cNvPr>
            <p:cNvSpPr/>
            <p:nvPr/>
          </p:nvSpPr>
          <p:spPr>
            <a:xfrm>
              <a:off x="1035432" y="1656174"/>
              <a:ext cx="4169527" cy="2613568"/>
            </a:xfrm>
            <a:prstGeom prst="round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53" name="Rectangle 52"/>
            <p:cNvSpPr/>
            <p:nvPr/>
          </p:nvSpPr>
          <p:spPr>
            <a:xfrm>
              <a:off x="1056699" y="1637363"/>
              <a:ext cx="4148260" cy="29198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0" i="0" dirty="0">
                  <a:solidFill>
                    <a:schemeClr val="tx1"/>
                  </a:solidFill>
                  <a:effectLst/>
                  <a:latin typeface="Cambria" panose="02040503050406030204" pitchFamily="18" charset="0"/>
                </a:rPr>
                <a:t>a. Trong giờ ra chơi, vì mải chơi đùa với các bạn nên Lan làm rơi chiếc kẹp tóc mà không biết. Thấy vậy, Hoa nhặt lên và trả cho bạn</a:t>
              </a:r>
              <a:r>
                <a:rPr lang="en-US" sz="2800" b="0" i="0" dirty="0">
                  <a:solidFill>
                    <a:schemeClr val="tx1"/>
                  </a:solidFill>
                  <a:effectLst/>
                  <a:latin typeface="Cambria" panose="02040503050406030204" pitchFamily="18" charset="0"/>
                </a:rPr>
                <a:t>.</a:t>
              </a:r>
              <a:endParaRPr lang="en-US" sz="2800" dirty="0">
                <a:solidFill>
                  <a:schemeClr val="tx1"/>
                </a:solidFill>
                <a:latin typeface="Cambria" panose="02040503050406030204" pitchFamily="18" charset="0"/>
              </a:endParaRPr>
            </a:p>
          </p:txBody>
        </p:sp>
      </p:grpSp>
      <p:sp>
        <p:nvSpPr>
          <p:cNvPr id="5" name="TextBox 4">
            <a:extLst>
              <a:ext uri="{FF2B5EF4-FFF2-40B4-BE49-F238E27FC236}">
                <a16:creationId xmlns:a16="http://schemas.microsoft.com/office/drawing/2014/main" id="{67A630AE-897C-E246-B175-3CCA69C54DFD}"/>
              </a:ext>
            </a:extLst>
          </p:cNvPr>
          <p:cNvSpPr txBox="1"/>
          <p:nvPr/>
        </p:nvSpPr>
        <p:spPr>
          <a:xfrm>
            <a:off x="1285585" y="1212322"/>
            <a:ext cx="2641600" cy="707886"/>
          </a:xfrm>
          <a:prstGeom prst="rect">
            <a:avLst/>
          </a:prstGeom>
          <a:noFill/>
        </p:spPr>
        <p:txBody>
          <a:bodyPr wrap="square" rtlCol="0">
            <a:spAutoFit/>
          </a:bodyPr>
          <a:lstStyle/>
          <a:p>
            <a:r>
              <a:rPr lang="en-VN" sz="4000" b="1" dirty="0">
                <a:latin typeface="Cambria" panose="02040503050406030204" pitchFamily="18" charset="0"/>
              </a:rPr>
              <a:t>BÀI 1:</a:t>
            </a:r>
          </a:p>
        </p:txBody>
      </p:sp>
      <p:pic>
        <p:nvPicPr>
          <p:cNvPr id="7" name="Picture 6">
            <a:extLst>
              <a:ext uri="{FF2B5EF4-FFF2-40B4-BE49-F238E27FC236}">
                <a16:creationId xmlns:a16="http://schemas.microsoft.com/office/drawing/2014/main" id="{7C5F5312-B149-334B-AA37-3EE01791E4AC}"/>
              </a:ext>
            </a:extLst>
          </p:cNvPr>
          <p:cNvPicPr>
            <a:picLocks noChangeAspect="1"/>
          </p:cNvPicPr>
          <p:nvPr/>
        </p:nvPicPr>
        <p:blipFill>
          <a:blip r:embed="rId3"/>
          <a:stretch>
            <a:fillRect/>
          </a:stretch>
        </p:blipFill>
        <p:spPr>
          <a:xfrm>
            <a:off x="2714336" y="1124011"/>
            <a:ext cx="8533040" cy="1058042"/>
          </a:xfrm>
          <a:prstGeom prst="rect">
            <a:avLst/>
          </a:prstGeom>
        </p:spPr>
      </p:pic>
      <p:pic>
        <p:nvPicPr>
          <p:cNvPr id="3074" name="Picture 2" descr="Đọc các trường hợp dưới đây và thực hiện yêu cầu: ">
            <a:extLst>
              <a:ext uri="{FF2B5EF4-FFF2-40B4-BE49-F238E27FC236}">
                <a16:creationId xmlns:a16="http://schemas.microsoft.com/office/drawing/2014/main" id="{095D1482-7B69-7142-AF98-554996023AF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5386" r="6603"/>
          <a:stretch/>
        </p:blipFill>
        <p:spPr bwMode="auto">
          <a:xfrm>
            <a:off x="6980856" y="2371921"/>
            <a:ext cx="4036741" cy="3084746"/>
          </a:xfrm>
          <a:prstGeom prst="rect">
            <a:avLst/>
          </a:prstGeom>
          <a:noFill/>
          <a:extLst>
            <a:ext uri="{909E8E84-426E-40DD-AFC4-6F175D3DCCD1}">
              <a14:hiddenFill xmlns:a14="http://schemas.microsoft.com/office/drawing/2010/main">
                <a:solidFill>
                  <a:srgbClr val="FFFFFF"/>
                </a:solidFill>
              </a14:hiddenFill>
            </a:ext>
          </a:extLst>
        </p:spPr>
      </p:pic>
      <p:sp>
        <p:nvSpPr>
          <p:cNvPr id="27" name="Freeform 6">
            <a:extLst>
              <a:ext uri="{FF2B5EF4-FFF2-40B4-BE49-F238E27FC236}">
                <a16:creationId xmlns:a16="http://schemas.microsoft.com/office/drawing/2014/main" id="{29B932B9-4FAB-2B41-A5DA-E8EE1B5D629C}"/>
              </a:ext>
            </a:extLst>
          </p:cNvPr>
          <p:cNvSpPr/>
          <p:nvPr/>
        </p:nvSpPr>
        <p:spPr>
          <a:xfrm>
            <a:off x="214405" y="4598308"/>
            <a:ext cx="2431820" cy="2338631"/>
          </a:xfrm>
          <a:custGeom>
            <a:avLst/>
            <a:gdLst/>
            <a:ahLst/>
            <a:cxnLst/>
            <a:rect l="l" t="t" r="r" b="b"/>
            <a:pathLst>
              <a:path w="3960345" h="3821733">
                <a:moveTo>
                  <a:pt x="0" y="0"/>
                </a:moveTo>
                <a:lnTo>
                  <a:pt x="3960345" y="0"/>
                </a:lnTo>
                <a:lnTo>
                  <a:pt x="3960345" y="3821733"/>
                </a:lnTo>
                <a:lnTo>
                  <a:pt x="0" y="3821733"/>
                </a:lnTo>
                <a:lnTo>
                  <a:pt x="0" y="0"/>
                </a:lnTo>
                <a:close/>
              </a:path>
            </a:pathLst>
          </a:custGeom>
          <a:blipFill>
            <a:blip r:embed="rId5"/>
            <a:stretch>
              <a:fillRect/>
            </a:stretch>
          </a:blipFill>
        </p:spPr>
      </p:sp>
    </p:spTree>
    <p:extLst>
      <p:ext uri="{BB962C8B-B14F-4D97-AF65-F5344CB8AC3E}">
        <p14:creationId xmlns:p14="http://schemas.microsoft.com/office/powerpoint/2010/main" val="1079409439"/>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par>
                                <p:cTn id="18" presetID="5" presetClass="entr" presetSubtype="10" fill="hold" nodeType="withEffect">
                                  <p:stCondLst>
                                    <p:cond delay="0"/>
                                  </p:stCondLst>
                                  <p:childTnLst>
                                    <p:set>
                                      <p:cBhvr>
                                        <p:cTn id="19" dur="1" fill="hold">
                                          <p:stCondLst>
                                            <p:cond delay="0"/>
                                          </p:stCondLst>
                                        </p:cTn>
                                        <p:tgtEl>
                                          <p:spTgt spid="3074"/>
                                        </p:tgtEl>
                                        <p:attrNameLst>
                                          <p:attrName>style.visibility</p:attrName>
                                        </p:attrNameLst>
                                      </p:cBhvr>
                                      <p:to>
                                        <p:strVal val="visible"/>
                                      </p:to>
                                    </p:set>
                                    <p:animEffect transition="in" filter="checkerboard(across)">
                                      <p:cBhvr>
                                        <p:cTn id="2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reeform 3">
            <a:extLst>
              <a:ext uri="{FF2B5EF4-FFF2-40B4-BE49-F238E27FC236}">
                <a16:creationId xmlns:a16="http://schemas.microsoft.com/office/drawing/2014/main" id="{5FC688DE-15CA-4D44-86B7-54F10175AF62}"/>
              </a:ext>
            </a:extLst>
          </p:cNvPr>
          <p:cNvSpPr/>
          <p:nvPr/>
        </p:nvSpPr>
        <p:spPr>
          <a:xfrm>
            <a:off x="743414" y="696950"/>
            <a:ext cx="10705171" cy="5464099"/>
          </a:xfrm>
          <a:custGeom>
            <a:avLst/>
            <a:gdLst/>
            <a:ahLst/>
            <a:cxnLst/>
            <a:rect l="l" t="t" r="r" b="b"/>
            <a:pathLst>
              <a:path w="8229600" h="7848981">
                <a:moveTo>
                  <a:pt x="0" y="0"/>
                </a:moveTo>
                <a:lnTo>
                  <a:pt x="8229600" y="0"/>
                </a:lnTo>
                <a:lnTo>
                  <a:pt x="8229600" y="7848980"/>
                </a:lnTo>
                <a:lnTo>
                  <a:pt x="0" y="7848980"/>
                </a:lnTo>
                <a:lnTo>
                  <a:pt x="0" y="0"/>
                </a:lnTo>
                <a:close/>
              </a:path>
            </a:pathLst>
          </a:custGeom>
          <a:blipFill>
            <a:blip r:embed="rId2"/>
            <a:stretch>
              <a:fillRect/>
            </a:stretch>
          </a:blipFill>
        </p:spPr>
      </p:sp>
      <p:sp>
        <p:nvSpPr>
          <p:cNvPr id="46" name="TextBox 45"/>
          <p:cNvSpPr txBox="1"/>
          <p:nvPr/>
        </p:nvSpPr>
        <p:spPr>
          <a:xfrm>
            <a:off x="9804051" y="3004896"/>
            <a:ext cx="601975" cy="641330"/>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chemeClr val="bg1"/>
                </a:solidFill>
                <a:latin typeface="#9Slide03 Bebas Neue Bold" panose="020B0606020202050201" pitchFamily="34" charset="0"/>
              </a:rPr>
              <a:t>B</a:t>
            </a:r>
          </a:p>
        </p:txBody>
      </p:sp>
      <p:grpSp>
        <p:nvGrpSpPr>
          <p:cNvPr id="3" name="Group 2">
            <a:extLst>
              <a:ext uri="{FF2B5EF4-FFF2-40B4-BE49-F238E27FC236}">
                <a16:creationId xmlns:a16="http://schemas.microsoft.com/office/drawing/2014/main" id="{D2333E86-FD60-2949-B49C-8FC8CEB13A71}"/>
              </a:ext>
            </a:extLst>
          </p:cNvPr>
          <p:cNvGrpSpPr/>
          <p:nvPr/>
        </p:nvGrpSpPr>
        <p:grpSpPr>
          <a:xfrm>
            <a:off x="982675" y="2454391"/>
            <a:ext cx="5859135" cy="2919807"/>
            <a:chOff x="1035432" y="1637363"/>
            <a:chExt cx="4169527" cy="2919807"/>
          </a:xfrm>
        </p:grpSpPr>
        <p:sp>
          <p:nvSpPr>
            <p:cNvPr id="2" name="Rounded Rectangle 1">
              <a:extLst>
                <a:ext uri="{FF2B5EF4-FFF2-40B4-BE49-F238E27FC236}">
                  <a16:creationId xmlns:a16="http://schemas.microsoft.com/office/drawing/2014/main" id="{AE8AD832-C961-204E-A070-02BB1B98C6D6}"/>
                </a:ext>
              </a:extLst>
            </p:cNvPr>
            <p:cNvSpPr/>
            <p:nvPr/>
          </p:nvSpPr>
          <p:spPr>
            <a:xfrm>
              <a:off x="1035432" y="1656174"/>
              <a:ext cx="4169527" cy="2613568"/>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53" name="Rectangle 52"/>
            <p:cNvSpPr/>
            <p:nvPr/>
          </p:nvSpPr>
          <p:spPr>
            <a:xfrm>
              <a:off x="1056699" y="1637363"/>
              <a:ext cx="4148260" cy="29198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0" i="0" dirty="0">
                  <a:solidFill>
                    <a:schemeClr val="tx1"/>
                  </a:solidFill>
                  <a:effectLst/>
                  <a:latin typeface="Cambria" panose="02040503050406030204" pitchFamily="18" charset="0"/>
                </a:rPr>
                <a:t>b. Đến nhà Minh chơi, Tuấn rất thích thú với giá sách xếp đầy những quyển truyện tranh các loại. Được bạn đồng ý. Tuấn mới lấy truyện để đọc</a:t>
              </a:r>
              <a:endParaRPr lang="en-US" sz="2800" dirty="0">
                <a:solidFill>
                  <a:schemeClr val="tx1"/>
                </a:solidFill>
                <a:latin typeface="Cambria" panose="02040503050406030204" pitchFamily="18" charset="0"/>
              </a:endParaRPr>
            </a:p>
          </p:txBody>
        </p:sp>
      </p:grpSp>
      <p:sp>
        <p:nvSpPr>
          <p:cNvPr id="5" name="TextBox 4">
            <a:extLst>
              <a:ext uri="{FF2B5EF4-FFF2-40B4-BE49-F238E27FC236}">
                <a16:creationId xmlns:a16="http://schemas.microsoft.com/office/drawing/2014/main" id="{67A630AE-897C-E246-B175-3CCA69C54DFD}"/>
              </a:ext>
            </a:extLst>
          </p:cNvPr>
          <p:cNvSpPr txBox="1"/>
          <p:nvPr/>
        </p:nvSpPr>
        <p:spPr>
          <a:xfrm>
            <a:off x="1270642" y="1124011"/>
            <a:ext cx="2641600" cy="707886"/>
          </a:xfrm>
          <a:prstGeom prst="rect">
            <a:avLst/>
          </a:prstGeom>
          <a:noFill/>
        </p:spPr>
        <p:txBody>
          <a:bodyPr wrap="square" rtlCol="0">
            <a:spAutoFit/>
          </a:bodyPr>
          <a:lstStyle/>
          <a:p>
            <a:r>
              <a:rPr lang="en-VN" sz="4000" b="1" dirty="0">
                <a:latin typeface="Cambria" panose="02040503050406030204" pitchFamily="18" charset="0"/>
              </a:rPr>
              <a:t>BÀI 1:</a:t>
            </a:r>
          </a:p>
        </p:txBody>
      </p:sp>
      <p:pic>
        <p:nvPicPr>
          <p:cNvPr id="7" name="Picture 6">
            <a:extLst>
              <a:ext uri="{FF2B5EF4-FFF2-40B4-BE49-F238E27FC236}">
                <a16:creationId xmlns:a16="http://schemas.microsoft.com/office/drawing/2014/main" id="{7C5F5312-B149-334B-AA37-3EE01791E4AC}"/>
              </a:ext>
            </a:extLst>
          </p:cNvPr>
          <p:cNvPicPr>
            <a:picLocks noChangeAspect="1"/>
          </p:cNvPicPr>
          <p:nvPr/>
        </p:nvPicPr>
        <p:blipFill>
          <a:blip r:embed="rId3"/>
          <a:stretch>
            <a:fillRect/>
          </a:stretch>
        </p:blipFill>
        <p:spPr>
          <a:xfrm>
            <a:off x="2714336" y="1124011"/>
            <a:ext cx="8533040" cy="1058042"/>
          </a:xfrm>
          <a:prstGeom prst="rect">
            <a:avLst/>
          </a:prstGeom>
        </p:spPr>
      </p:pic>
      <p:sp>
        <p:nvSpPr>
          <p:cNvPr id="27" name="Freeform 6">
            <a:extLst>
              <a:ext uri="{FF2B5EF4-FFF2-40B4-BE49-F238E27FC236}">
                <a16:creationId xmlns:a16="http://schemas.microsoft.com/office/drawing/2014/main" id="{29B932B9-4FAB-2B41-A5DA-E8EE1B5D629C}"/>
              </a:ext>
            </a:extLst>
          </p:cNvPr>
          <p:cNvSpPr/>
          <p:nvPr/>
        </p:nvSpPr>
        <p:spPr>
          <a:xfrm>
            <a:off x="214405" y="4598308"/>
            <a:ext cx="2431820" cy="2338631"/>
          </a:xfrm>
          <a:custGeom>
            <a:avLst/>
            <a:gdLst/>
            <a:ahLst/>
            <a:cxnLst/>
            <a:rect l="l" t="t" r="r" b="b"/>
            <a:pathLst>
              <a:path w="3960345" h="3821733">
                <a:moveTo>
                  <a:pt x="0" y="0"/>
                </a:moveTo>
                <a:lnTo>
                  <a:pt x="3960345" y="0"/>
                </a:lnTo>
                <a:lnTo>
                  <a:pt x="3960345" y="3821733"/>
                </a:lnTo>
                <a:lnTo>
                  <a:pt x="0" y="3821733"/>
                </a:lnTo>
                <a:lnTo>
                  <a:pt x="0" y="0"/>
                </a:lnTo>
                <a:close/>
              </a:path>
            </a:pathLst>
          </a:custGeom>
          <a:blipFill>
            <a:blip r:embed="rId4"/>
            <a:stretch>
              <a:fillRect/>
            </a:stretch>
          </a:blipFill>
        </p:spPr>
      </p:sp>
      <p:pic>
        <p:nvPicPr>
          <p:cNvPr id="5122" name="Picture 2" descr="Đọc các trường hợp dưới đây và thực hiện yêu cầu: ">
            <a:extLst>
              <a:ext uri="{FF2B5EF4-FFF2-40B4-BE49-F238E27FC236}">
                <a16:creationId xmlns:a16="http://schemas.microsoft.com/office/drawing/2014/main" id="{B6D7541E-3BAA-4543-A35F-5CE367006A4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933" t="4624" r="39180" b="63851"/>
          <a:stretch/>
        </p:blipFill>
        <p:spPr bwMode="auto">
          <a:xfrm>
            <a:off x="6957519" y="2252491"/>
            <a:ext cx="4221921" cy="3054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5619206"/>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par>
                                <p:cTn id="14" presetID="6" presetClass="entr" presetSubtype="16" fill="hold" nodeType="withEffect">
                                  <p:stCondLst>
                                    <p:cond delay="0"/>
                                  </p:stCondLst>
                                  <p:childTnLst>
                                    <p:set>
                                      <p:cBhvr>
                                        <p:cTn id="15" dur="1" fill="hold">
                                          <p:stCondLst>
                                            <p:cond delay="0"/>
                                          </p:stCondLst>
                                        </p:cTn>
                                        <p:tgtEl>
                                          <p:spTgt spid="5122"/>
                                        </p:tgtEl>
                                        <p:attrNameLst>
                                          <p:attrName>style.visibility</p:attrName>
                                        </p:attrNameLst>
                                      </p:cBhvr>
                                      <p:to>
                                        <p:strVal val="visible"/>
                                      </p:to>
                                    </p:set>
                                    <p:animEffect transition="in" filter="circle(in)">
                                      <p:cBhvr>
                                        <p:cTn id="16"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reeform 3">
            <a:extLst>
              <a:ext uri="{FF2B5EF4-FFF2-40B4-BE49-F238E27FC236}">
                <a16:creationId xmlns:a16="http://schemas.microsoft.com/office/drawing/2014/main" id="{5FC688DE-15CA-4D44-86B7-54F10175AF62}"/>
              </a:ext>
            </a:extLst>
          </p:cNvPr>
          <p:cNvSpPr/>
          <p:nvPr/>
        </p:nvSpPr>
        <p:spPr>
          <a:xfrm>
            <a:off x="743414" y="696950"/>
            <a:ext cx="10705171" cy="5464099"/>
          </a:xfrm>
          <a:custGeom>
            <a:avLst/>
            <a:gdLst/>
            <a:ahLst/>
            <a:cxnLst/>
            <a:rect l="l" t="t" r="r" b="b"/>
            <a:pathLst>
              <a:path w="8229600" h="7848981">
                <a:moveTo>
                  <a:pt x="0" y="0"/>
                </a:moveTo>
                <a:lnTo>
                  <a:pt x="8229600" y="0"/>
                </a:lnTo>
                <a:lnTo>
                  <a:pt x="8229600" y="7848980"/>
                </a:lnTo>
                <a:lnTo>
                  <a:pt x="0" y="7848980"/>
                </a:lnTo>
                <a:lnTo>
                  <a:pt x="0" y="0"/>
                </a:lnTo>
                <a:close/>
              </a:path>
            </a:pathLst>
          </a:custGeom>
          <a:blipFill>
            <a:blip r:embed="rId2"/>
            <a:stretch>
              <a:fillRect/>
            </a:stretch>
          </a:blipFill>
        </p:spPr>
      </p:sp>
      <p:sp>
        <p:nvSpPr>
          <p:cNvPr id="46" name="TextBox 45"/>
          <p:cNvSpPr txBox="1"/>
          <p:nvPr/>
        </p:nvSpPr>
        <p:spPr>
          <a:xfrm>
            <a:off x="9804051" y="3004896"/>
            <a:ext cx="601975" cy="641330"/>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chemeClr val="bg1"/>
                </a:solidFill>
                <a:latin typeface="#9Slide03 Bebas Neue Bold" panose="020B0606020202050201" pitchFamily="34" charset="0"/>
              </a:rPr>
              <a:t>B</a:t>
            </a:r>
          </a:p>
        </p:txBody>
      </p:sp>
      <p:grpSp>
        <p:nvGrpSpPr>
          <p:cNvPr id="3" name="Group 2">
            <a:extLst>
              <a:ext uri="{FF2B5EF4-FFF2-40B4-BE49-F238E27FC236}">
                <a16:creationId xmlns:a16="http://schemas.microsoft.com/office/drawing/2014/main" id="{D2333E86-FD60-2949-B49C-8FC8CEB13A71}"/>
              </a:ext>
            </a:extLst>
          </p:cNvPr>
          <p:cNvGrpSpPr/>
          <p:nvPr/>
        </p:nvGrpSpPr>
        <p:grpSpPr>
          <a:xfrm>
            <a:off x="1014152" y="2346398"/>
            <a:ext cx="5859135" cy="2919807"/>
            <a:chOff x="1035432" y="1637363"/>
            <a:chExt cx="4169527" cy="2919807"/>
          </a:xfrm>
        </p:grpSpPr>
        <p:sp>
          <p:nvSpPr>
            <p:cNvPr id="2" name="Rounded Rectangle 1">
              <a:extLst>
                <a:ext uri="{FF2B5EF4-FFF2-40B4-BE49-F238E27FC236}">
                  <a16:creationId xmlns:a16="http://schemas.microsoft.com/office/drawing/2014/main" id="{AE8AD832-C961-204E-A070-02BB1B98C6D6}"/>
                </a:ext>
              </a:extLst>
            </p:cNvPr>
            <p:cNvSpPr/>
            <p:nvPr/>
          </p:nvSpPr>
          <p:spPr>
            <a:xfrm>
              <a:off x="1035432" y="1656174"/>
              <a:ext cx="4169527" cy="2613568"/>
            </a:xfrm>
            <a:prstGeom prst="round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53" name="Rectangle 52"/>
            <p:cNvSpPr/>
            <p:nvPr/>
          </p:nvSpPr>
          <p:spPr>
            <a:xfrm>
              <a:off x="1056699" y="1637363"/>
              <a:ext cx="4148260" cy="29198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0" i="0" dirty="0">
                  <a:solidFill>
                    <a:schemeClr val="tx1"/>
                  </a:solidFill>
                  <a:effectLst/>
                  <a:latin typeface="Cambria" panose="02040503050406030204" pitchFamily="18" charset="0"/>
                </a:rPr>
                <a:t>c. Chiếc bút mực của Vy bị hỏng. Thấy vậy, Hồng cho bạn mượn chiếc bút dự phòng của mình. Vy dùng bút rất cẩn thận. Cuối giờ, Vy trả lại bút cho Hồng và cảm ơn bạn</a:t>
              </a:r>
              <a:endParaRPr lang="en-US" sz="2800" dirty="0">
                <a:solidFill>
                  <a:schemeClr val="tx1"/>
                </a:solidFill>
                <a:latin typeface="Cambria" panose="02040503050406030204" pitchFamily="18" charset="0"/>
              </a:endParaRPr>
            </a:p>
          </p:txBody>
        </p:sp>
      </p:grpSp>
      <p:sp>
        <p:nvSpPr>
          <p:cNvPr id="5" name="TextBox 4">
            <a:extLst>
              <a:ext uri="{FF2B5EF4-FFF2-40B4-BE49-F238E27FC236}">
                <a16:creationId xmlns:a16="http://schemas.microsoft.com/office/drawing/2014/main" id="{67A630AE-897C-E246-B175-3CCA69C54DFD}"/>
              </a:ext>
            </a:extLst>
          </p:cNvPr>
          <p:cNvSpPr txBox="1"/>
          <p:nvPr/>
        </p:nvSpPr>
        <p:spPr>
          <a:xfrm>
            <a:off x="1270642" y="1124011"/>
            <a:ext cx="2641600" cy="707886"/>
          </a:xfrm>
          <a:prstGeom prst="rect">
            <a:avLst/>
          </a:prstGeom>
          <a:noFill/>
        </p:spPr>
        <p:txBody>
          <a:bodyPr wrap="square" rtlCol="0">
            <a:spAutoFit/>
          </a:bodyPr>
          <a:lstStyle/>
          <a:p>
            <a:r>
              <a:rPr lang="en-VN" sz="4000" b="1" dirty="0">
                <a:latin typeface="Cambria" panose="02040503050406030204" pitchFamily="18" charset="0"/>
              </a:rPr>
              <a:t>BÀI 1:</a:t>
            </a:r>
          </a:p>
        </p:txBody>
      </p:sp>
      <p:pic>
        <p:nvPicPr>
          <p:cNvPr id="7" name="Picture 6">
            <a:extLst>
              <a:ext uri="{FF2B5EF4-FFF2-40B4-BE49-F238E27FC236}">
                <a16:creationId xmlns:a16="http://schemas.microsoft.com/office/drawing/2014/main" id="{7C5F5312-B149-334B-AA37-3EE01791E4AC}"/>
              </a:ext>
            </a:extLst>
          </p:cNvPr>
          <p:cNvPicPr>
            <a:picLocks noChangeAspect="1"/>
          </p:cNvPicPr>
          <p:nvPr/>
        </p:nvPicPr>
        <p:blipFill>
          <a:blip r:embed="rId3"/>
          <a:stretch>
            <a:fillRect/>
          </a:stretch>
        </p:blipFill>
        <p:spPr>
          <a:xfrm>
            <a:off x="2714336" y="1124011"/>
            <a:ext cx="8533040" cy="1058042"/>
          </a:xfrm>
          <a:prstGeom prst="rect">
            <a:avLst/>
          </a:prstGeom>
        </p:spPr>
      </p:pic>
      <p:sp>
        <p:nvSpPr>
          <p:cNvPr id="27" name="Freeform 6">
            <a:extLst>
              <a:ext uri="{FF2B5EF4-FFF2-40B4-BE49-F238E27FC236}">
                <a16:creationId xmlns:a16="http://schemas.microsoft.com/office/drawing/2014/main" id="{29B932B9-4FAB-2B41-A5DA-E8EE1B5D629C}"/>
              </a:ext>
            </a:extLst>
          </p:cNvPr>
          <p:cNvSpPr/>
          <p:nvPr/>
        </p:nvSpPr>
        <p:spPr>
          <a:xfrm>
            <a:off x="0" y="4564673"/>
            <a:ext cx="2431820" cy="2338631"/>
          </a:xfrm>
          <a:custGeom>
            <a:avLst/>
            <a:gdLst/>
            <a:ahLst/>
            <a:cxnLst/>
            <a:rect l="l" t="t" r="r" b="b"/>
            <a:pathLst>
              <a:path w="3960345" h="3821733">
                <a:moveTo>
                  <a:pt x="0" y="0"/>
                </a:moveTo>
                <a:lnTo>
                  <a:pt x="3960345" y="0"/>
                </a:lnTo>
                <a:lnTo>
                  <a:pt x="3960345" y="3821733"/>
                </a:lnTo>
                <a:lnTo>
                  <a:pt x="0" y="3821733"/>
                </a:lnTo>
                <a:lnTo>
                  <a:pt x="0" y="0"/>
                </a:lnTo>
                <a:close/>
              </a:path>
            </a:pathLst>
          </a:custGeom>
          <a:blipFill>
            <a:blip r:embed="rId4"/>
            <a:stretch>
              <a:fillRect/>
            </a:stretch>
          </a:blipFill>
        </p:spPr>
      </p:sp>
      <p:pic>
        <p:nvPicPr>
          <p:cNvPr id="5122" name="Picture 2" descr="Đọc các trường hợp dưới đây và thực hiện yêu cầu: ">
            <a:extLst>
              <a:ext uri="{FF2B5EF4-FFF2-40B4-BE49-F238E27FC236}">
                <a16:creationId xmlns:a16="http://schemas.microsoft.com/office/drawing/2014/main" id="{B6D7541E-3BAA-4543-A35F-5CE367006A4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5920" t="38927" r="9287" b="29548"/>
          <a:stretch/>
        </p:blipFill>
        <p:spPr bwMode="auto">
          <a:xfrm>
            <a:off x="6999492" y="2289239"/>
            <a:ext cx="3962401" cy="2872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646466"/>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randombar(horizontal)">
                                      <p:cBhvr>
                                        <p:cTn id="10" dur="500"/>
                                        <p:tgtEl>
                                          <p:spTgt spid="46"/>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par>
                                <p:cTn id="20" presetID="14" presetClass="entr" presetSubtype="10"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randombar(horizontal)">
                                      <p:cBhvr>
                                        <p:cTn id="22" dur="500"/>
                                        <p:tgtEl>
                                          <p:spTgt spid="27"/>
                                        </p:tgtEl>
                                      </p:cBhvr>
                                    </p:animEffect>
                                  </p:childTnLst>
                                </p:cTn>
                              </p:par>
                              <p:par>
                                <p:cTn id="23" presetID="14" presetClass="entr" presetSubtype="10" fill="hold" nodeType="withEffect">
                                  <p:stCondLst>
                                    <p:cond delay="0"/>
                                  </p:stCondLst>
                                  <p:childTnLst>
                                    <p:set>
                                      <p:cBhvr>
                                        <p:cTn id="24" dur="1" fill="hold">
                                          <p:stCondLst>
                                            <p:cond delay="0"/>
                                          </p:stCondLst>
                                        </p:cTn>
                                        <p:tgtEl>
                                          <p:spTgt spid="5122"/>
                                        </p:tgtEl>
                                        <p:attrNameLst>
                                          <p:attrName>style.visibility</p:attrName>
                                        </p:attrNameLst>
                                      </p:cBhvr>
                                      <p:to>
                                        <p:strVal val="visible"/>
                                      </p:to>
                                    </p:set>
                                    <p:animEffect transition="in" filter="randombar(horizontal)">
                                      <p:cBhvr>
                                        <p:cTn id="25"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reeform 3">
            <a:extLst>
              <a:ext uri="{FF2B5EF4-FFF2-40B4-BE49-F238E27FC236}">
                <a16:creationId xmlns:a16="http://schemas.microsoft.com/office/drawing/2014/main" id="{5FC688DE-15CA-4D44-86B7-54F10175AF62}"/>
              </a:ext>
            </a:extLst>
          </p:cNvPr>
          <p:cNvSpPr/>
          <p:nvPr/>
        </p:nvSpPr>
        <p:spPr>
          <a:xfrm>
            <a:off x="743414" y="696950"/>
            <a:ext cx="10705171" cy="5464099"/>
          </a:xfrm>
          <a:custGeom>
            <a:avLst/>
            <a:gdLst/>
            <a:ahLst/>
            <a:cxnLst/>
            <a:rect l="l" t="t" r="r" b="b"/>
            <a:pathLst>
              <a:path w="8229600" h="7848981">
                <a:moveTo>
                  <a:pt x="0" y="0"/>
                </a:moveTo>
                <a:lnTo>
                  <a:pt x="8229600" y="0"/>
                </a:lnTo>
                <a:lnTo>
                  <a:pt x="8229600" y="7848980"/>
                </a:lnTo>
                <a:lnTo>
                  <a:pt x="0" y="7848980"/>
                </a:lnTo>
                <a:lnTo>
                  <a:pt x="0" y="0"/>
                </a:lnTo>
                <a:close/>
              </a:path>
            </a:pathLst>
          </a:custGeom>
          <a:blipFill>
            <a:blip r:embed="rId2"/>
            <a:stretch>
              <a:fillRect/>
            </a:stretch>
          </a:blipFill>
        </p:spPr>
      </p:sp>
      <p:sp>
        <p:nvSpPr>
          <p:cNvPr id="46" name="TextBox 45"/>
          <p:cNvSpPr txBox="1"/>
          <p:nvPr/>
        </p:nvSpPr>
        <p:spPr>
          <a:xfrm>
            <a:off x="9804051" y="3004896"/>
            <a:ext cx="601975" cy="641330"/>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chemeClr val="bg1"/>
                </a:solidFill>
                <a:latin typeface="#9Slide03 Bebas Neue Bold" panose="020B0606020202050201" pitchFamily="34" charset="0"/>
              </a:rPr>
              <a:t>B</a:t>
            </a:r>
          </a:p>
        </p:txBody>
      </p:sp>
      <p:grpSp>
        <p:nvGrpSpPr>
          <p:cNvPr id="3" name="Group 2">
            <a:extLst>
              <a:ext uri="{FF2B5EF4-FFF2-40B4-BE49-F238E27FC236}">
                <a16:creationId xmlns:a16="http://schemas.microsoft.com/office/drawing/2014/main" id="{D2333E86-FD60-2949-B49C-8FC8CEB13A71}"/>
              </a:ext>
            </a:extLst>
          </p:cNvPr>
          <p:cNvGrpSpPr/>
          <p:nvPr/>
        </p:nvGrpSpPr>
        <p:grpSpPr>
          <a:xfrm>
            <a:off x="1014152" y="2346398"/>
            <a:ext cx="5859135" cy="2919807"/>
            <a:chOff x="1035432" y="1637363"/>
            <a:chExt cx="4169527" cy="2919807"/>
          </a:xfrm>
        </p:grpSpPr>
        <p:sp>
          <p:nvSpPr>
            <p:cNvPr id="2" name="Rounded Rectangle 1">
              <a:extLst>
                <a:ext uri="{FF2B5EF4-FFF2-40B4-BE49-F238E27FC236}">
                  <a16:creationId xmlns:a16="http://schemas.microsoft.com/office/drawing/2014/main" id="{AE8AD832-C961-204E-A070-02BB1B98C6D6}"/>
                </a:ext>
              </a:extLst>
            </p:cNvPr>
            <p:cNvSpPr/>
            <p:nvPr/>
          </p:nvSpPr>
          <p:spPr>
            <a:xfrm>
              <a:off x="1035432" y="1656174"/>
              <a:ext cx="4169527" cy="2613568"/>
            </a:xfrm>
            <a:prstGeom prst="round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53" name="Rectangle 52"/>
            <p:cNvSpPr/>
            <p:nvPr/>
          </p:nvSpPr>
          <p:spPr>
            <a:xfrm>
              <a:off x="1056699" y="1637363"/>
              <a:ext cx="4148260" cy="29198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0" i="0" dirty="0">
                  <a:solidFill>
                    <a:schemeClr val="tx1"/>
                  </a:solidFill>
                  <a:effectLst/>
                  <a:latin typeface="Cambria" panose="02040503050406030204" pitchFamily="18" charset="0"/>
                </a:rPr>
                <a:t>d. Hải cho Đồng mượn quyển sách khoa học để mang về nhà đọc. Vì sơ ý làm rách nên Đông đã dán lại trước khi mang trả cho Hải và xin lỗi bạn </a:t>
              </a:r>
              <a:endParaRPr lang="en-US" sz="2800" dirty="0">
                <a:solidFill>
                  <a:schemeClr val="tx1"/>
                </a:solidFill>
                <a:latin typeface="Cambria" panose="02040503050406030204" pitchFamily="18" charset="0"/>
              </a:endParaRPr>
            </a:p>
          </p:txBody>
        </p:sp>
      </p:grpSp>
      <p:sp>
        <p:nvSpPr>
          <p:cNvPr id="5" name="TextBox 4">
            <a:extLst>
              <a:ext uri="{FF2B5EF4-FFF2-40B4-BE49-F238E27FC236}">
                <a16:creationId xmlns:a16="http://schemas.microsoft.com/office/drawing/2014/main" id="{67A630AE-897C-E246-B175-3CCA69C54DFD}"/>
              </a:ext>
            </a:extLst>
          </p:cNvPr>
          <p:cNvSpPr txBox="1"/>
          <p:nvPr/>
        </p:nvSpPr>
        <p:spPr>
          <a:xfrm>
            <a:off x="1270642" y="1124011"/>
            <a:ext cx="2641600" cy="707886"/>
          </a:xfrm>
          <a:prstGeom prst="rect">
            <a:avLst/>
          </a:prstGeom>
          <a:noFill/>
        </p:spPr>
        <p:txBody>
          <a:bodyPr wrap="square" rtlCol="0">
            <a:spAutoFit/>
          </a:bodyPr>
          <a:lstStyle/>
          <a:p>
            <a:r>
              <a:rPr lang="en-VN" sz="4000" b="1" dirty="0">
                <a:latin typeface="Cambria" panose="02040503050406030204" pitchFamily="18" charset="0"/>
              </a:rPr>
              <a:t>BÀI 1:</a:t>
            </a:r>
          </a:p>
        </p:txBody>
      </p:sp>
      <p:pic>
        <p:nvPicPr>
          <p:cNvPr id="7" name="Picture 6">
            <a:extLst>
              <a:ext uri="{FF2B5EF4-FFF2-40B4-BE49-F238E27FC236}">
                <a16:creationId xmlns:a16="http://schemas.microsoft.com/office/drawing/2014/main" id="{7C5F5312-B149-334B-AA37-3EE01791E4AC}"/>
              </a:ext>
            </a:extLst>
          </p:cNvPr>
          <p:cNvPicPr>
            <a:picLocks noChangeAspect="1"/>
          </p:cNvPicPr>
          <p:nvPr/>
        </p:nvPicPr>
        <p:blipFill>
          <a:blip r:embed="rId3"/>
          <a:stretch>
            <a:fillRect/>
          </a:stretch>
        </p:blipFill>
        <p:spPr>
          <a:xfrm>
            <a:off x="2714336" y="1124011"/>
            <a:ext cx="8533040" cy="1058042"/>
          </a:xfrm>
          <a:prstGeom prst="rect">
            <a:avLst/>
          </a:prstGeom>
        </p:spPr>
      </p:pic>
      <p:sp>
        <p:nvSpPr>
          <p:cNvPr id="27" name="Freeform 6">
            <a:extLst>
              <a:ext uri="{FF2B5EF4-FFF2-40B4-BE49-F238E27FC236}">
                <a16:creationId xmlns:a16="http://schemas.microsoft.com/office/drawing/2014/main" id="{29B932B9-4FAB-2B41-A5DA-E8EE1B5D629C}"/>
              </a:ext>
            </a:extLst>
          </p:cNvPr>
          <p:cNvSpPr/>
          <p:nvPr/>
        </p:nvSpPr>
        <p:spPr>
          <a:xfrm>
            <a:off x="0" y="4564673"/>
            <a:ext cx="2431820" cy="2338631"/>
          </a:xfrm>
          <a:custGeom>
            <a:avLst/>
            <a:gdLst/>
            <a:ahLst/>
            <a:cxnLst/>
            <a:rect l="l" t="t" r="r" b="b"/>
            <a:pathLst>
              <a:path w="3960345" h="3821733">
                <a:moveTo>
                  <a:pt x="0" y="0"/>
                </a:moveTo>
                <a:lnTo>
                  <a:pt x="3960345" y="0"/>
                </a:lnTo>
                <a:lnTo>
                  <a:pt x="3960345" y="3821733"/>
                </a:lnTo>
                <a:lnTo>
                  <a:pt x="0" y="3821733"/>
                </a:lnTo>
                <a:lnTo>
                  <a:pt x="0" y="0"/>
                </a:lnTo>
                <a:close/>
              </a:path>
            </a:pathLst>
          </a:custGeom>
          <a:blipFill>
            <a:blip r:embed="rId4"/>
            <a:stretch>
              <a:fillRect/>
            </a:stretch>
          </a:blipFill>
        </p:spPr>
      </p:sp>
      <p:pic>
        <p:nvPicPr>
          <p:cNvPr id="5122" name="Picture 2" descr="Đọc các trường hợp dưới đây và thực hiện yêu cầu: ">
            <a:extLst>
              <a:ext uri="{FF2B5EF4-FFF2-40B4-BE49-F238E27FC236}">
                <a16:creationId xmlns:a16="http://schemas.microsoft.com/office/drawing/2014/main" id="{B6D7541E-3BAA-4543-A35F-5CE367006A4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495" t="70448" r="32372" b="1152"/>
          <a:stretch/>
        </p:blipFill>
        <p:spPr bwMode="auto">
          <a:xfrm>
            <a:off x="7064507" y="2491103"/>
            <a:ext cx="4192858" cy="2720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97960"/>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barn(inVertical)">
                                      <p:cBhvr>
                                        <p:cTn id="10" dur="500"/>
                                        <p:tgtEl>
                                          <p:spTgt spid="46"/>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par>
                                <p:cTn id="17" presetID="16" presetClass="entr" presetSubtype="21"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par>
                                <p:cTn id="20" presetID="16" presetClass="entr" presetSubtype="21"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arn(inVertical)">
                                      <p:cBhvr>
                                        <p:cTn id="22" dur="500"/>
                                        <p:tgtEl>
                                          <p:spTgt spid="27"/>
                                        </p:tgtEl>
                                      </p:cBhvr>
                                    </p:animEffect>
                                  </p:childTnLst>
                                </p:cTn>
                              </p:par>
                              <p:par>
                                <p:cTn id="23" presetID="16" presetClass="entr" presetSubtype="21" fill="hold" nodeType="withEffect">
                                  <p:stCondLst>
                                    <p:cond delay="0"/>
                                  </p:stCondLst>
                                  <p:childTnLst>
                                    <p:set>
                                      <p:cBhvr>
                                        <p:cTn id="24" dur="1" fill="hold">
                                          <p:stCondLst>
                                            <p:cond delay="0"/>
                                          </p:stCondLst>
                                        </p:cTn>
                                        <p:tgtEl>
                                          <p:spTgt spid="5122"/>
                                        </p:tgtEl>
                                        <p:attrNameLst>
                                          <p:attrName>style.visibility</p:attrName>
                                        </p:attrNameLst>
                                      </p:cBhvr>
                                      <p:to>
                                        <p:strVal val="visible"/>
                                      </p:to>
                                    </p:set>
                                    <p:animEffect transition="in" filter="barn(inVertical)">
                                      <p:cBhvr>
                                        <p:cTn id="25"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701</Words>
  <Application>Microsoft Office PowerPoint</Application>
  <PresentationFormat>Widescreen</PresentationFormat>
  <Paragraphs>55</Paragraphs>
  <Slides>17</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#9Slide03 Bebas Neue Bold</vt:lpstr>
      <vt:lpstr>Arial</vt:lpstr>
      <vt:lpstr>Calibri</vt:lpstr>
      <vt:lpstr>Calibri Light</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1</cp:revision>
  <dcterms:created xsi:type="dcterms:W3CDTF">2023-12-06T07:43:10Z</dcterms:created>
  <dcterms:modified xsi:type="dcterms:W3CDTF">2023-12-06T07:43:27Z</dcterms:modified>
</cp:coreProperties>
</file>