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6" r:id="rId6"/>
    <p:sldId id="262" r:id="rId7"/>
    <p:sldId id="267" r:id="rId8"/>
    <p:sldId id="268" r:id="rId9"/>
    <p:sldId id="269" r:id="rId10"/>
    <p:sldId id="270" r:id="rId11"/>
    <p:sldId id="271" r:id="rId12"/>
    <p:sldId id="272" r:id="rId13"/>
    <p:sldId id="273" r:id="rId14"/>
    <p:sldId id="274" r:id="rId15"/>
    <p:sldId id="284" r:id="rId16"/>
    <p:sldId id="283"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0066"/>
    <a:srgbClr val="336699"/>
    <a:srgbClr val="4F8AC5"/>
    <a:srgbClr val="FF6699"/>
    <a:srgbClr val="00CCFF"/>
    <a:srgbClr val="BA8CDC"/>
    <a:srgbClr val="00CC99"/>
    <a:srgbClr val="FF99CC"/>
    <a:srgbClr val="6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20" d="100"/>
          <a:sy n="20" d="100"/>
        </p:scale>
        <p:origin x="2658"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977" y="0"/>
            <a:ext cx="12197954"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8"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5"/>
          <a:stretch>
            <a:fillRect/>
          </a:stretch>
        </p:blipFill>
        <p:spPr>
          <a:xfrm>
            <a:off x="-5112616" y="-1247833"/>
            <a:ext cx="17680425" cy="14586162"/>
          </a:xfrm>
          <a:prstGeom prst="rect">
            <a:avLst/>
          </a:prstGeom>
        </p:spPr>
      </p:pic>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95283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51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439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232763" y="204259"/>
            <a:ext cx="11731709" cy="6441240"/>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0" y="0"/>
            <a:ext cx="1076712" cy="3140582"/>
            <a:chOff x="13716" y="2202497"/>
            <a:chExt cx="1076712" cy="3140582"/>
          </a:xfrm>
        </p:grpSpPr>
        <p:cxnSp>
          <p:nvCxnSpPr>
            <p:cNvPr id="5" name="Straight Connector 4"/>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48334" y="-185208"/>
            <a:ext cx="3048264" cy="3048264"/>
          </a:xfrm>
          <a:prstGeom prst="rect">
            <a:avLst/>
          </a:prstGeom>
        </p:spPr>
      </p:pic>
      <p:pic>
        <p:nvPicPr>
          <p:cNvPr id="10" name="Picture 9"/>
          <p:cNvPicPr>
            <a:picLocks noChangeAspect="1"/>
          </p:cNvPicPr>
          <p:nvPr userDrawn="1"/>
        </p:nvPicPr>
        <p:blipFill>
          <a:blip r:embed="rId5"/>
          <a:stretch>
            <a:fillRect/>
          </a:stretch>
        </p:blipFill>
        <p:spPr>
          <a:xfrm>
            <a:off x="-5112616" y="-1247833"/>
            <a:ext cx="17680425" cy="14586162"/>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79988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 y="-1"/>
            <a:ext cx="12192000" cy="6907529"/>
          </a:xfrm>
          <a:prstGeom prst="rect">
            <a:avLst/>
          </a:prstGeom>
        </p:spPr>
      </p:pic>
    </p:spTree>
    <p:extLst>
      <p:ext uri="{BB962C8B-B14F-4D97-AF65-F5344CB8AC3E}">
        <p14:creationId xmlns:p14="http://schemas.microsoft.com/office/powerpoint/2010/main" val="19445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977" y="0"/>
            <a:ext cx="12197954"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4"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5"/>
          <a:stretch>
            <a:fillRect/>
          </a:stretch>
        </p:blipFill>
        <p:spPr>
          <a:xfrm>
            <a:off x="-5112616" y="-1247833"/>
            <a:ext cx="17680425" cy="14586162"/>
          </a:xfrm>
          <a:prstGeom prst="rect">
            <a:avLst/>
          </a:prstGeom>
        </p:spPr>
      </p:pic>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7"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836076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900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61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375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36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07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527095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slideLayout" Target="../slideLayouts/slideLayout1.xml"/><Relationship Id="rId21" Type="http://schemas.openxmlformats.org/officeDocument/2006/relationships/image" Target="../media/image19.png"/><Relationship Id="rId7" Type="http://schemas.openxmlformats.org/officeDocument/2006/relationships/image" Target="../media/image4.png"/><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audio" Target="../media/media1.mp3"/><Relationship Id="rId16" Type="http://schemas.microsoft.com/office/2007/relationships/hdphoto" Target="../media/hdphoto3.wdp"/><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image" Target="../media/image6.jpg"/><Relationship Id="rId11"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11.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7.png"/><Relationship Id="rId14" Type="http://schemas.microsoft.com/office/2007/relationships/hdphoto" Target="../media/hdphoto2.wdp"/><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6.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6.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180" y="2013671"/>
            <a:ext cx="8232298" cy="4622943"/>
          </a:xfrm>
          <a:prstGeom prst="rect">
            <a:avLst/>
          </a:prstGeom>
        </p:spPr>
      </p:pic>
      <p:cxnSp>
        <p:nvCxnSpPr>
          <p:cNvPr id="5" name="Straight Connector 4"/>
          <p:cNvCxnSpPr/>
          <p:nvPr/>
        </p:nvCxnSpPr>
        <p:spPr>
          <a:xfrm>
            <a:off x="11645268" y="1626806"/>
            <a:ext cx="0" cy="1972817"/>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9668" y="-516944"/>
            <a:ext cx="4822512" cy="4822512"/>
          </a:xfrm>
          <a:prstGeom prst="rect">
            <a:avLst/>
          </a:prstGeom>
        </p:spPr>
      </p:pic>
      <p:grpSp>
        <p:nvGrpSpPr>
          <p:cNvPr id="7" name="Group 6"/>
          <p:cNvGrpSpPr/>
          <p:nvPr/>
        </p:nvGrpSpPr>
        <p:grpSpPr>
          <a:xfrm>
            <a:off x="365327" y="2080584"/>
            <a:ext cx="1076712" cy="3140582"/>
            <a:chOff x="13716" y="2202497"/>
            <a:chExt cx="1076712" cy="3140582"/>
          </a:xfrm>
        </p:grpSpPr>
        <p:cxnSp>
          <p:nvCxnSpPr>
            <p:cNvPr id="8" name="Straight Connector 7"/>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sp>
        <p:nvSpPr>
          <p:cNvPr id="10" name="AutoShape 6" descr="Photoshop cành hoa đào phai đẹp file PSD #2"/>
          <p:cNvSpPr>
            <a:spLocks noChangeAspect="1" noChangeArrowheads="1"/>
          </p:cNvSpPr>
          <p:nvPr/>
        </p:nvSpPr>
        <p:spPr bwMode="auto">
          <a:xfrm>
            <a:off x="0" y="15197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8" descr="Hình ảnh hoa đào PNG đẹp cho dân thiết kế"/>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809" y="-1511600"/>
            <a:ext cx="4615207" cy="4615207"/>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4634" y="4074479"/>
            <a:ext cx="2799972" cy="279997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6224" y="-137117"/>
            <a:ext cx="3048264" cy="3048264"/>
          </a:xfrm>
          <a:prstGeom prst="rect">
            <a:avLst/>
          </a:prstGeom>
        </p:spPr>
      </p:pic>
      <p:pic>
        <p:nvPicPr>
          <p:cNvPr id="16" name="Picture 15"/>
          <p:cNvPicPr>
            <a:picLocks noChangeAspect="1"/>
          </p:cNvPicPr>
          <p:nvPr/>
        </p:nvPicPr>
        <p:blipFill>
          <a:blip r:embed="rId10" cstate="print">
            <a:extLst>
              <a:ext uri="{BEBA8EAE-BF5A-486C-A8C5-ECC9F3942E4B}">
                <a14:imgProps xmlns:a14="http://schemas.microsoft.com/office/drawing/2010/main">
                  <a14:imgLayer r:embed="rId11">
                    <a14:imgEffect>
                      <a14:backgroundRemoval t="0" b="98583" l="5417" r="93500"/>
                    </a14:imgEffect>
                  </a14:imgLayer>
                </a14:imgProps>
              </a:ext>
              <a:ext uri="{28A0092B-C50C-407E-A947-70E740481C1C}">
                <a14:useLocalDpi xmlns:a14="http://schemas.microsoft.com/office/drawing/2010/main" val="0"/>
              </a:ext>
            </a:extLst>
          </a:blip>
          <a:stretch>
            <a:fillRect/>
          </a:stretch>
        </p:blipFill>
        <p:spPr>
          <a:xfrm>
            <a:off x="344807" y="4079208"/>
            <a:ext cx="2870693" cy="2870693"/>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588" y="6383622"/>
            <a:ext cx="6541575" cy="1121761"/>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6290" y="6369060"/>
            <a:ext cx="6541575" cy="1121761"/>
          </a:xfrm>
          <a:prstGeom prst="rect">
            <a:avLst/>
          </a:prstGeom>
        </p:spPr>
      </p:pic>
      <p:pic>
        <p:nvPicPr>
          <p:cNvPr id="19" name="Picture 4" descr="https://i.pinimg.com/564x/5d/28/16/5d281614a375ee630028260c028deae6.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3431254" y="799488"/>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i.pinimg.com/564x/89/97/f5/8997f511b7acd5402afee377b5997c45.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1958200" y="899348"/>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i.pinimg.com/564x/89/97/f5/8997f511b7acd5402afee377b5997c45.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9018306" y="-748033"/>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3" name="NgayTetQueEm-HoNgocHa-VMusic-Min_3kpfq">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485969" y="3743671"/>
            <a:ext cx="609600" cy="609600"/>
          </a:xfrm>
          <a:prstGeom prst="rect">
            <a:avLst/>
          </a:prstGeom>
        </p:spPr>
      </p:pic>
      <p:pic>
        <p:nvPicPr>
          <p:cNvPr id="25" name="Picture 24">
            <a:extLst>
              <a:ext uri="{FF2B5EF4-FFF2-40B4-BE49-F238E27FC236}">
                <a16:creationId xmlns:a16="http://schemas.microsoft.com/office/drawing/2014/main" id="{416AA52A-2568-3B14-1382-2943F1A7FFD1}"/>
              </a:ext>
            </a:extLst>
          </p:cNvPr>
          <p:cNvPicPr>
            <a:picLocks noChangeAspect="1"/>
          </p:cNvPicPr>
          <p:nvPr/>
        </p:nvPicPr>
        <p:blipFill>
          <a:blip r:embed="rId18"/>
          <a:stretch>
            <a:fillRect/>
          </a:stretch>
        </p:blipFill>
        <p:spPr>
          <a:xfrm>
            <a:off x="58650" y="-205004"/>
            <a:ext cx="1523956" cy="1508868"/>
          </a:xfrm>
          <a:prstGeom prst="rect">
            <a:avLst/>
          </a:prstGeom>
        </p:spPr>
      </p:pic>
      <p:grpSp>
        <p:nvGrpSpPr>
          <p:cNvPr id="30" name="Group 29"/>
          <p:cNvGrpSpPr/>
          <p:nvPr/>
        </p:nvGrpSpPr>
        <p:grpSpPr>
          <a:xfrm>
            <a:off x="684151" y="1638462"/>
            <a:ext cx="8285182" cy="4770177"/>
            <a:chOff x="229929" y="485511"/>
            <a:chExt cx="8285182" cy="4770177"/>
          </a:xfrm>
        </p:grpSpPr>
        <p:pic>
          <p:nvPicPr>
            <p:cNvPr id="31" name="Picture 30"/>
            <p:cNvPicPr>
              <a:picLocks noChangeAspect="1"/>
            </p:cNvPicPr>
            <p:nvPr/>
          </p:nvPicPr>
          <p:blipFill>
            <a:blip r:embed="rId19"/>
            <a:stretch>
              <a:fillRect/>
            </a:stretch>
          </p:blipFill>
          <p:spPr>
            <a:xfrm>
              <a:off x="2725735" y="485511"/>
              <a:ext cx="2462997" cy="1030313"/>
            </a:xfrm>
            <a:prstGeom prst="rect">
              <a:avLst/>
            </a:prstGeom>
          </p:spPr>
        </p:pic>
        <p:pic>
          <p:nvPicPr>
            <p:cNvPr id="32" name="Picture 31"/>
            <p:cNvPicPr>
              <a:picLocks noChangeAspect="1"/>
            </p:cNvPicPr>
            <p:nvPr/>
          </p:nvPicPr>
          <p:blipFill>
            <a:blip r:embed="rId20"/>
            <a:stretch>
              <a:fillRect/>
            </a:stretch>
          </p:blipFill>
          <p:spPr>
            <a:xfrm>
              <a:off x="229929" y="1476917"/>
              <a:ext cx="8285182" cy="3359187"/>
            </a:xfrm>
            <a:prstGeom prst="rect">
              <a:avLst/>
            </a:prstGeom>
          </p:spPr>
        </p:pic>
        <p:pic>
          <p:nvPicPr>
            <p:cNvPr id="37" name="Picture 36"/>
            <p:cNvPicPr>
              <a:picLocks noChangeAspect="1"/>
            </p:cNvPicPr>
            <p:nvPr/>
          </p:nvPicPr>
          <p:blipFill>
            <a:blip r:embed="rId21"/>
            <a:stretch>
              <a:fillRect/>
            </a:stretch>
          </p:blipFill>
          <p:spPr>
            <a:xfrm>
              <a:off x="4372520" y="4072961"/>
              <a:ext cx="3338807" cy="1182727"/>
            </a:xfrm>
            <a:prstGeom prst="rect">
              <a:avLst/>
            </a:prstGeom>
          </p:spPr>
        </p:pic>
      </p:grpSp>
      <p:pic>
        <p:nvPicPr>
          <p:cNvPr id="42" name="Picture 41"/>
          <p:cNvPicPr>
            <a:picLocks noChangeAspect="1"/>
          </p:cNvPicPr>
          <p:nvPr/>
        </p:nvPicPr>
        <p:blipFill>
          <a:blip r:embed="rId22"/>
          <a:stretch>
            <a:fillRect/>
          </a:stretch>
        </p:blipFill>
        <p:spPr>
          <a:xfrm>
            <a:off x="8872314" y="-180533"/>
            <a:ext cx="4485469" cy="1190969"/>
          </a:xfrm>
          <a:prstGeom prst="rect">
            <a:avLst/>
          </a:prstGeom>
        </p:spPr>
      </p:pic>
      <p:sp>
        <p:nvSpPr>
          <p:cNvPr id="2" name="Oval 1"/>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87928" y="9095467"/>
            <a:ext cx="12563534"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51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3"/>
                                        </p:tgtEl>
                                      </p:cBhvr>
                                    </p:cmd>
                                  </p:childTnLst>
                                </p:cTn>
                              </p:par>
                              <p:par>
                                <p:cTn id="7" presetID="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0-#ppt_w/2"/>
                                          </p:val>
                                        </p:tav>
                                        <p:tav tm="100000">
                                          <p:val>
                                            <p:strVal val="#ppt_x"/>
                                          </p:val>
                                        </p:tav>
                                      </p:tavLst>
                                    </p:anim>
                                    <p:anim calcmode="lin" valueType="num">
                                      <p:cBhvr additive="base">
                                        <p:cTn id="10" dur="500" fill="hold"/>
                                        <p:tgtEl>
                                          <p:spTgt spid="13"/>
                                        </p:tgtEl>
                                        <p:attrNameLst>
                                          <p:attrName>ppt_y</p:attrName>
                                        </p:attrNameLst>
                                      </p:cBhvr>
                                      <p:tavLst>
                                        <p:tav tm="0">
                                          <p:val>
                                            <p:strVal val="#ppt_y"/>
                                          </p:val>
                                        </p:tav>
                                        <p:tav tm="100000">
                                          <p:val>
                                            <p:strVal val="#ppt_y"/>
                                          </p:val>
                                        </p:tav>
                                      </p:tavLst>
                                    </p:anim>
                                  </p:childTnLst>
                                </p:cTn>
                              </p:par>
                              <p:par>
                                <p:cTn id="11" presetID="2" presetClass="entr" presetSubtype="1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47"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53"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childTnLst>
                          </p:cTn>
                        </p:par>
                        <p:par>
                          <p:cTn id="55" fill="hold">
                            <p:stCondLst>
                              <p:cond delay="500"/>
                            </p:stCondLst>
                            <p:childTnLst>
                              <p:par>
                                <p:cTn id="56" presetID="16" presetClass="entr" presetSubtype="26"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arn(inHorizontal)">
                                      <p:cBhvr>
                                        <p:cTn id="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182" numSld="3">
                <p:cTn id="59"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9" name="Group 8"/>
          <p:cNvGrpSpPr/>
          <p:nvPr/>
        </p:nvGrpSpPr>
        <p:grpSpPr>
          <a:xfrm>
            <a:off x="542437" y="1467955"/>
            <a:ext cx="11215084" cy="1554482"/>
            <a:chOff x="352697" y="1737358"/>
            <a:chExt cx="11215084" cy="1554482"/>
          </a:xfrm>
        </p:grpSpPr>
        <p:sp>
          <p:nvSpPr>
            <p:cNvPr id="5" name="Rounded Rectangle 4"/>
            <p:cNvSpPr/>
            <p:nvPr/>
          </p:nvSpPr>
          <p:spPr>
            <a:xfrm>
              <a:off x="352697" y="1737359"/>
              <a:ext cx="11215084" cy="1554481"/>
            </a:xfrm>
            <a:prstGeom prst="roundRect">
              <a:avLst/>
            </a:prstGeom>
            <a:solidFill>
              <a:schemeClr val="accent1">
                <a:lumMod val="60000"/>
                <a:lumOff val="4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dirty="0" smtClean="0">
                  <a:latin typeface="Cambria" panose="02040503050406030204" pitchFamily="18" charset="0"/>
                  <a:ea typeface="Cambria" panose="02040503050406030204" pitchFamily="18" charset="0"/>
                </a:rPr>
                <a:t>a. </a:t>
              </a:r>
              <a:r>
                <a:rPr lang="en-US" sz="3000" i="1" dirty="0" err="1" smtClean="0">
                  <a:latin typeface="Cambria" panose="02040503050406030204" pitchFamily="18" charset="0"/>
                  <a:ea typeface="Cambria" panose="02040503050406030204" pitchFamily="18" charset="0"/>
                </a:rPr>
                <a:t>Cả</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nhà</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Linh</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đi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nghỉ</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mát</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với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gia</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đình</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các</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cô</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chú</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cùng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cơ</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quan</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của</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bố</a:t>
              </a:r>
              <a:r>
                <a:rPr lang="en-US" sz="3000" i="1" dirty="0" smtClean="0">
                  <a:latin typeface="Cambria" panose="02040503050406030204" pitchFamily="18" charset="0"/>
                  <a:ea typeface="Cambria" panose="02040503050406030204" pitchFamily="18" charset="0"/>
                </a:rPr>
                <a:t>. Ở </a:t>
              </a:r>
              <a:r>
                <a:rPr lang="en-US" sz="3000" i="1" dirty="0" err="1" smtClean="0">
                  <a:latin typeface="Cambria" panose="02040503050406030204" pitchFamily="18" charset="0"/>
                  <a:ea typeface="Cambria" panose="02040503050406030204" pitchFamily="18" charset="0"/>
                </a:rPr>
                <a:t>đó</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có</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rất</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nhiều</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bạn</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cùng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lứa</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tuổi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nhưng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Linh</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cảm</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thấy</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không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thoải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mái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và</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tỏ</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ra</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không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thích</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chơi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cùng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các</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bạn</a:t>
              </a:r>
              <a:r>
                <a:rPr lang="en-US" sz="3000" i="1" dirty="0" smtClean="0">
                  <a:latin typeface="Cambria" panose="02040503050406030204" pitchFamily="18" charset="0"/>
                  <a:ea typeface="Cambria" panose="02040503050406030204" pitchFamily="18" charset="0"/>
                </a:rPr>
                <a:t>.</a:t>
              </a:r>
              <a:endParaRPr lang="en-US" sz="3000" i="1" dirty="0">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64273" y="3352890"/>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rgbClr val="336699"/>
                </a:solidFill>
                <a:latin typeface="Cambria" panose="02040503050406030204" pitchFamily="18" charset="0"/>
                <a:ea typeface="Cambria" panose="02040503050406030204" pitchFamily="18" charset="0"/>
              </a:rPr>
              <a:t>Bạn Linh khó thiết lập quan hệ bạn bè do chưa thân thiện, hoà đồng với các bạn trong cùng chuyến </a:t>
            </a:r>
            <a:r>
              <a:rPr lang="en-US" sz="3200" b="1" smtClean="0">
                <a:solidFill>
                  <a:srgbClr val="336699"/>
                </a:solidFill>
                <a:latin typeface="Cambria" panose="02040503050406030204" pitchFamily="18" charset="0"/>
                <a:ea typeface="Cambria" panose="02040503050406030204" pitchFamily="18" charset="0"/>
              </a:rPr>
              <a:t>đi. </a:t>
            </a:r>
            <a:r>
              <a:rPr lang="vi-VN" sz="3200" b="1">
                <a:solidFill>
                  <a:srgbClr val="336699"/>
                </a:solidFill>
                <a:latin typeface="Cambria" panose="02040503050406030204" pitchFamily="18" charset="0"/>
                <a:ea typeface="Cambria" panose="02040503050406030204" pitchFamily="18" charset="0"/>
              </a:rPr>
              <a:t>Bạn ấy cứ tiếp tục như vậy sẽ khiến cho bản thân cảm thấy chán nản trong suốt kì nghỉ mát vì không có bạn chơi </a:t>
            </a:r>
            <a:r>
              <a:rPr lang="vi-VN" sz="3200" b="1" smtClean="0">
                <a:solidFill>
                  <a:srgbClr val="336699"/>
                </a:solidFill>
                <a:latin typeface="Cambria" panose="02040503050406030204" pitchFamily="18" charset="0"/>
                <a:ea typeface="Cambria" panose="02040503050406030204" pitchFamily="18" charset="0"/>
              </a:rPr>
              <a:t>cùng</a:t>
            </a:r>
            <a:r>
              <a:rPr lang="en-US" sz="3200" b="1" smtClean="0">
                <a:solidFill>
                  <a:srgbClr val="336699"/>
                </a:solidFill>
                <a:latin typeface="Cambria" panose="02040503050406030204" pitchFamily="18" charset="0"/>
                <a:ea typeface="Cambria" panose="02040503050406030204" pitchFamily="18" charset="0"/>
              </a:rPr>
              <a:t>.</a:t>
            </a:r>
            <a:endParaRPr lang="en-US" sz="3200" b="1">
              <a:solidFill>
                <a:srgbClr val="336699"/>
              </a:solidFill>
              <a:latin typeface="Cambria" panose="02040503050406030204" pitchFamily="18" charset="0"/>
              <a:ea typeface="Cambria" panose="02040503050406030204" pitchFamily="18" charset="0"/>
            </a:endParaRPr>
          </a:p>
        </p:txBody>
      </p:sp>
      <p:sp>
        <p:nvSpPr>
          <p:cNvPr id="10" name="Oval 9"/>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07806" y="9105288"/>
            <a:ext cx="14399806"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00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0" name="Group 9"/>
          <p:cNvGrpSpPr/>
          <p:nvPr/>
        </p:nvGrpSpPr>
        <p:grpSpPr>
          <a:xfrm>
            <a:off x="528157" y="1614729"/>
            <a:ext cx="11215084" cy="1554482"/>
            <a:chOff x="352697" y="1737358"/>
            <a:chExt cx="11215084" cy="1554482"/>
          </a:xfrm>
        </p:grpSpPr>
        <p:sp>
          <p:nvSpPr>
            <p:cNvPr id="11" name="Rounded Rectangle 10"/>
            <p:cNvSpPr/>
            <p:nvPr/>
          </p:nvSpPr>
          <p:spPr>
            <a:xfrm>
              <a:off x="352697" y="1737359"/>
              <a:ext cx="11215084" cy="1554481"/>
            </a:xfrm>
            <a:prstGeom prst="roundRect">
              <a:avLst/>
            </a:prstGeom>
            <a:solidFill>
              <a:schemeClr val="accent2">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smtClean="0">
                  <a:latin typeface="Cambria" panose="02040503050406030204" pitchFamily="18" charset="0"/>
                  <a:ea typeface="Cambria" panose="02040503050406030204" pitchFamily="18" charset="0"/>
                </a:rPr>
                <a:t>b. Nghỉ hè, Tuấn được bố mẹ cho về quê thăm ông bà. Thấy các bạn ở quê chơi nhiều trò chơi rất vui và lạ, Tuấn chủ động làm quen và nhờ các bạn hướng dẫn để cùng chơi. </a:t>
              </a:r>
              <a:endParaRPr lang="en-US" sz="3000" i="1">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64273" y="3352890"/>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Với việc chủ động làm quen và bắt chuyện, bạn Tuấn đã biết cách thiết lập quan hệ bạn bè khi đến với một môi trường mới</a:t>
            </a:r>
            <a:r>
              <a:rPr lang="en-US" sz="3200" b="1" smtClean="0">
                <a:solidFill>
                  <a:srgbClr val="002060"/>
                </a:solidFill>
                <a:latin typeface="Cambria" panose="02040503050406030204" pitchFamily="18" charset="0"/>
                <a:ea typeface="Cambria" panose="02040503050406030204" pitchFamily="18" charset="0"/>
              </a:rPr>
              <a:t>. </a:t>
            </a:r>
            <a:r>
              <a:rPr lang="vi-VN" sz="3200" b="1">
                <a:solidFill>
                  <a:srgbClr val="002060"/>
                </a:solidFill>
                <a:latin typeface="Cambria" panose="02040503050406030204" pitchFamily="18" charset="0"/>
                <a:ea typeface="Cambria" panose="02040503050406030204" pitchFamily="18" charset="0"/>
              </a:rPr>
              <a:t>Hành động của Tuấn giúp bạn ấy có thêm nhiều bạn mới. Hơn nữa, bạn ấy cũng sẽ được các bạn mới hướng dẫn chơi những trò chơi mới lạ, hấp dẫn.</a:t>
            </a:r>
            <a:endParaRPr lang="en-US" sz="3200" b="1">
              <a:solidFill>
                <a:srgbClr val="002060"/>
              </a:solidFill>
              <a:latin typeface="Cambria" panose="02040503050406030204" pitchFamily="18" charset="0"/>
              <a:ea typeface="Cambria" panose="02040503050406030204" pitchFamily="18" charset="0"/>
            </a:endParaRPr>
          </a:p>
        </p:txBody>
      </p:sp>
      <p:sp>
        <p:nvSpPr>
          <p:cNvPr id="9" name="Oval 8"/>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07806" y="9057161"/>
            <a:ext cx="13714931"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118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3" name="Group 12"/>
          <p:cNvGrpSpPr/>
          <p:nvPr/>
        </p:nvGrpSpPr>
        <p:grpSpPr>
          <a:xfrm>
            <a:off x="482549" y="1574380"/>
            <a:ext cx="11215084" cy="1154595"/>
            <a:chOff x="352697" y="1737359"/>
            <a:chExt cx="11215084" cy="1154595"/>
          </a:xfrm>
        </p:grpSpPr>
        <p:sp>
          <p:nvSpPr>
            <p:cNvPr id="14" name="Rounded Rectangle 13"/>
            <p:cNvSpPr/>
            <p:nvPr/>
          </p:nvSpPr>
          <p:spPr>
            <a:xfrm>
              <a:off x="352697" y="1737359"/>
              <a:ext cx="11215084" cy="1154595"/>
            </a:xfrm>
            <a:prstGeom prst="roundRect">
              <a:avLst/>
            </a:prstGeom>
            <a:solidFill>
              <a:schemeClr val="accent6">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4DF022-03B6-2C13-C899-C3F0C93339E7}"/>
                </a:ext>
              </a:extLst>
            </p:cNvPr>
            <p:cNvSpPr txBox="1"/>
            <p:nvPr/>
          </p:nvSpPr>
          <p:spPr>
            <a:xfrm>
              <a:off x="352697" y="1776547"/>
              <a:ext cx="11154428" cy="1015663"/>
            </a:xfrm>
            <a:prstGeom prst="rect">
              <a:avLst/>
            </a:prstGeom>
            <a:noFill/>
          </p:spPr>
          <p:txBody>
            <a:bodyPr wrap="square" rtlCol="0">
              <a:spAutoFit/>
            </a:bodyPr>
            <a:lstStyle/>
            <a:p>
              <a:pPr algn="just"/>
              <a:r>
                <a:rPr lang="en-US" sz="3000" i="1" smtClean="0">
                  <a:latin typeface="Cambria" panose="02040503050406030204" pitchFamily="18" charset="0"/>
                  <a:ea typeface="Cambria" panose="02040503050406030204" pitchFamily="18" charset="0"/>
                </a:rPr>
                <a:t>c. Tâm cùng mẹ đến chơi nhà cô Hoa. Cô có con gái bằng tuổi Tâm. Vì là lần đầu đến chơi nên Tâm chỉ dám thì thầm hỏi mẹ về bạn ấy.</a:t>
              </a:r>
              <a:endParaRPr lang="en-US" sz="3000" i="1">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688337" y="2987852"/>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chemeClr val="accent6">
                    <a:lumMod val="50000"/>
                  </a:schemeClr>
                </a:solidFill>
                <a:latin typeface="Cambria" panose="02040503050406030204" pitchFamily="18" charset="0"/>
                <a:ea typeface="Cambria" panose="02040503050406030204" pitchFamily="18" charset="0"/>
              </a:rPr>
              <a:t>Tâm tỏ ra dè dặt và thiếu chủ động trong việc làm quen, kết bạn với con gái cô Hoa</a:t>
            </a:r>
            <a:r>
              <a:rPr lang="en-US" sz="3200" b="1" smtClean="0">
                <a:solidFill>
                  <a:schemeClr val="accent6">
                    <a:lumMod val="50000"/>
                  </a:schemeClr>
                </a:solidFill>
                <a:latin typeface="Cambria" panose="02040503050406030204" pitchFamily="18" charset="0"/>
                <a:ea typeface="Cambria" panose="02040503050406030204" pitchFamily="18" charset="0"/>
              </a:rPr>
              <a:t>. </a:t>
            </a:r>
            <a:r>
              <a:rPr lang="vi-VN" sz="3200" b="1">
                <a:solidFill>
                  <a:schemeClr val="accent6">
                    <a:lumMod val="50000"/>
                  </a:schemeClr>
                </a:solidFill>
                <a:latin typeface="Cambria" panose="02040503050406030204" pitchFamily="18" charset="0"/>
                <a:ea typeface="Cambria" panose="02040503050406030204" pitchFamily="18" charset="0"/>
              </a:rPr>
              <a:t>Hành động của Tâm còn hơi rụt rè. Bạn nên chủ động làm quen với con gái của cô Hoa. Nếu chủ động thì bạn ấy sẽ có thêm một người bạn </a:t>
            </a:r>
            <a:r>
              <a:rPr lang="vi-VN" sz="3200" b="1" smtClean="0">
                <a:solidFill>
                  <a:schemeClr val="accent6">
                    <a:lumMod val="50000"/>
                  </a:schemeClr>
                </a:solidFill>
                <a:latin typeface="Cambria" panose="02040503050406030204" pitchFamily="18" charset="0"/>
                <a:ea typeface="Cambria" panose="02040503050406030204" pitchFamily="18" charset="0"/>
              </a:rPr>
              <a:t>mới</a:t>
            </a:r>
            <a:r>
              <a:rPr lang="en-US" sz="3200" b="1" smtClean="0">
                <a:solidFill>
                  <a:schemeClr val="accent6">
                    <a:lumMod val="50000"/>
                  </a:schemeClr>
                </a:solidFill>
                <a:latin typeface="Cambria" panose="02040503050406030204" pitchFamily="18" charset="0"/>
                <a:ea typeface="Cambria" panose="02040503050406030204" pitchFamily="18" charset="0"/>
              </a:rPr>
              <a:t>.</a:t>
            </a:r>
            <a:endParaRPr lang="en-US" sz="3200" b="1">
              <a:solidFill>
                <a:schemeClr val="accent6">
                  <a:lumMod val="50000"/>
                </a:schemeClr>
              </a:solidFill>
              <a:latin typeface="Cambria" panose="02040503050406030204" pitchFamily="18" charset="0"/>
              <a:ea typeface="Cambria" panose="02040503050406030204" pitchFamily="18" charset="0"/>
            </a:endParaRPr>
          </a:p>
        </p:txBody>
      </p:sp>
      <p:sp>
        <p:nvSpPr>
          <p:cNvPr id="9" name="Oval 8"/>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07877" y="9490297"/>
            <a:ext cx="11951288"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89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6" name="Group 15"/>
          <p:cNvGrpSpPr/>
          <p:nvPr/>
        </p:nvGrpSpPr>
        <p:grpSpPr>
          <a:xfrm>
            <a:off x="554783" y="1589973"/>
            <a:ext cx="11215084" cy="1554482"/>
            <a:chOff x="352697" y="1737358"/>
            <a:chExt cx="11215084" cy="1554482"/>
          </a:xfrm>
        </p:grpSpPr>
        <p:sp>
          <p:nvSpPr>
            <p:cNvPr id="17" name="Rounded Rectangle 16"/>
            <p:cNvSpPr/>
            <p:nvPr/>
          </p:nvSpPr>
          <p:spPr>
            <a:xfrm>
              <a:off x="352697" y="1737359"/>
              <a:ext cx="11215084" cy="1554481"/>
            </a:xfrm>
            <a:prstGeom prst="roundRect">
              <a:avLst/>
            </a:prstGeom>
            <a:solidFill>
              <a:srgbClr val="BA8CDC"/>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smtClean="0">
                  <a:latin typeface="Cambria" panose="02040503050406030204" pitchFamily="18" charset="0"/>
                  <a:ea typeface="Cambria" panose="02040503050406030204" pitchFamily="18" charset="0"/>
                </a:rPr>
                <a:t>d. Mặc dù là thành viên mới tham gia vào câu lạc bộ bóng đá nhưng Thanh không ngại giới thiệu bản thân và cùng trao đổi về chủ đề bóng đá với các bạn một cách vui vẻ.</a:t>
              </a:r>
              <a:endParaRPr lang="en-US" sz="3000" i="1">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20184" y="3418926"/>
            <a:ext cx="10742852" cy="2301419"/>
          </a:xfrm>
          <a:prstGeom prst="roundRect">
            <a:avLst>
              <a:gd name="adj" fmla="val 17994"/>
            </a:avLst>
          </a:prstGeom>
          <a:noFill/>
          <a:ln w="38100">
            <a:solidFill>
              <a:srgbClr val="FF0066"/>
            </a:solidFill>
            <a:prstDash val="lgDash"/>
          </a:ln>
        </p:spPr>
        <p:txBody>
          <a:bodyPr wrap="square" rtlCol="0">
            <a:spAutoFit/>
          </a:bodyPr>
          <a:lstStyle/>
          <a:p>
            <a:pPr algn="just"/>
            <a:r>
              <a:rPr lang="en-US" sz="3200" b="1" dirty="0" err="1">
                <a:solidFill>
                  <a:srgbClr val="7030A0"/>
                </a:solidFill>
                <a:latin typeface="Cambria" panose="02040503050406030204" pitchFamily="18" charset="0"/>
                <a:ea typeface="Cambria" panose="02040503050406030204" pitchFamily="18" charset="0"/>
              </a:rPr>
              <a:t>Mặc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dù</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là</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thành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viên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mới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nhưng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Thanh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đã</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biết</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thiết</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lập</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quan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hệ</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bè</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câu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bộ</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bóng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đá</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bằng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tự</a:t>
            </a:r>
            <a:r>
              <a:rPr lang="en-US" sz="3200" b="1" dirty="0">
                <a:solidFill>
                  <a:srgbClr val="7030A0"/>
                </a:solidFill>
                <a:latin typeface="Cambria" panose="02040503050406030204" pitchFamily="18" charset="0"/>
                <a:ea typeface="Cambria" panose="02040503050406030204" pitchFamily="18" charset="0"/>
              </a:rPr>
              <a:t> tin </a:t>
            </a:r>
            <a:r>
              <a:rPr lang="en-US" sz="3200" b="1" dirty="0" err="1">
                <a:solidFill>
                  <a:srgbClr val="7030A0"/>
                </a:solidFill>
                <a:latin typeface="Cambria" panose="02040503050406030204" pitchFamily="18" charset="0"/>
                <a:ea typeface="Cambria" panose="02040503050406030204" pitchFamily="18" charset="0"/>
              </a:rPr>
              <a:t>giới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thiệu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bản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thân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và</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trò</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chuyện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về</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chủ</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đề</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yêu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thích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cùng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a:t>
            </a:r>
            <a:endParaRPr lang="en-US" sz="4800" b="1" dirty="0">
              <a:solidFill>
                <a:srgbClr val="7030A0"/>
              </a:solidFill>
              <a:latin typeface="Cambria" panose="02040503050406030204" pitchFamily="18" charset="0"/>
              <a:ea typeface="Cambria" panose="02040503050406030204" pitchFamily="18" charset="0"/>
            </a:endParaRPr>
          </a:p>
        </p:txBody>
      </p:sp>
      <p:sp>
        <p:nvSpPr>
          <p:cNvPr id="9" name="Oval 8"/>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67245" y="8912782"/>
            <a:ext cx="13037112"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57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smtClean="0">
                  <a:latin typeface="Cambria" panose="02040503050406030204" pitchFamily="18" charset="0"/>
                  <a:ea typeface="Cambria" panose="02040503050406030204" pitchFamily="18" charset="0"/>
                </a:rPr>
                <a:t>3. </a:t>
              </a:r>
              <a:r>
                <a:rPr lang="en-US" sz="3300" b="1">
                  <a:latin typeface="Cambria" panose="02040503050406030204" pitchFamily="18" charset="0"/>
                  <a:ea typeface="Cambria" panose="02040503050406030204" pitchFamily="18" charset="0"/>
                </a:rPr>
                <a:t>Em đồng tình hay không đồng tình với những ý kiến nào? Vì sao?</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0" y="1781228"/>
            <a:ext cx="10058400" cy="4938855"/>
          </a:xfrm>
          <a:prstGeom prst="rect">
            <a:avLst/>
          </a:prstGeom>
        </p:spPr>
      </p:pic>
      <p:sp>
        <p:nvSpPr>
          <p:cNvPr id="6" name="Oval 5"/>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17296" y="9009035"/>
            <a:ext cx="13924421"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9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a:extLst>
              <a:ext uri="{FF2B5EF4-FFF2-40B4-BE49-F238E27FC236}">
                <a16:creationId xmlns:a16="http://schemas.microsoft.com/office/drawing/2014/main" id="{FF6024D7-54A8-0935-0E31-935975D6B24F}"/>
              </a:ext>
            </a:extLst>
          </p:cNvPr>
          <p:cNvGrpSpPr/>
          <p:nvPr/>
        </p:nvGrpSpPr>
        <p:grpSpPr>
          <a:xfrm>
            <a:off x="3911590" y="400341"/>
            <a:ext cx="4368820" cy="1011745"/>
            <a:chOff x="6697" y="2653"/>
            <a:chExt cx="5278" cy="1635"/>
          </a:xfrm>
        </p:grpSpPr>
        <p:sp>
          <p:nvSpPr>
            <p:cNvPr id="3" name="圆角矩形 7">
              <a:extLst>
                <a:ext uri="{FF2B5EF4-FFF2-40B4-BE49-F238E27FC236}">
                  <a16:creationId xmlns:a16="http://schemas.microsoft.com/office/drawing/2014/main" id="{D536D507-0D48-6466-681C-1E0EA526AB57}"/>
                </a:ext>
              </a:extLst>
            </p:cNvPr>
            <p:cNvSpPr/>
            <p:nvPr/>
          </p:nvSpPr>
          <p:spPr>
            <a:xfrm>
              <a:off x="6905" y="2653"/>
              <a:ext cx="4862" cy="1635"/>
            </a:xfrm>
            <a:prstGeom prst="roundRect">
              <a:avLst>
                <a:gd name="adj" fmla="val 50000"/>
              </a:avLst>
            </a:prstGeom>
            <a:solidFill>
              <a:srgbClr val="FF6699"/>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微软雅黑"/>
              </a:endParaRPr>
            </a:p>
          </p:txBody>
        </p:sp>
        <p:sp>
          <p:nvSpPr>
            <p:cNvPr id="4" name="文本框 8">
              <a:extLst>
                <a:ext uri="{FF2B5EF4-FFF2-40B4-BE49-F238E27FC236}">
                  <a16:creationId xmlns:a16="http://schemas.microsoft.com/office/drawing/2014/main" id="{6DDA4E0E-6921-572C-A4E3-C325146BC1F1}"/>
                </a:ext>
              </a:extLst>
            </p:cNvPr>
            <p:cNvSpPr txBox="1"/>
            <p:nvPr/>
          </p:nvSpPr>
          <p:spPr>
            <a:xfrm>
              <a:off x="6697" y="2866"/>
              <a:ext cx="5278" cy="1209"/>
            </a:xfrm>
            <a:prstGeom prst="rect">
              <a:avLst/>
            </a:prstGeom>
            <a:no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a:noFill/>
                  </a:ln>
                  <a:solidFill>
                    <a:prstClr val="white"/>
                  </a:solidFill>
                  <a:effectLst/>
                  <a:uLnTx/>
                  <a:uFillTx/>
                  <a:latin typeface="Cambria" panose="02040503050406030204" pitchFamily="18" charset="0"/>
                  <a:ea typeface="字魂179号-正酷波波体" charset="-122"/>
                  <a:cs typeface="+mn-ea"/>
                  <a:sym typeface="+mn-lt"/>
                </a:rPr>
                <a:t>KẾT</a:t>
              </a:r>
              <a:r>
                <a:rPr kumimoji="0" lang="en-US" altLang="zh-CN" sz="4800" b="1" i="0" u="none" strike="noStrike" kern="1200" cap="none" spc="0" normalizeH="0" noProof="0" smtClean="0">
                  <a:ln>
                    <a:noFill/>
                  </a:ln>
                  <a:solidFill>
                    <a:prstClr val="white"/>
                  </a:solidFill>
                  <a:effectLst/>
                  <a:uLnTx/>
                  <a:uFillTx/>
                  <a:latin typeface="Cambria" panose="02040503050406030204" pitchFamily="18" charset="0"/>
                  <a:ea typeface="字魂179号-正酷波波体" charset="-122"/>
                  <a:cs typeface="+mn-ea"/>
                  <a:sym typeface="+mn-lt"/>
                </a:rPr>
                <a:t> LUẬN</a:t>
              </a:r>
              <a:endPar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字魂179号-正酷波波体" charset="-122"/>
                <a:cs typeface="+mn-ea"/>
                <a:sym typeface="+mn-lt"/>
              </a:endParaRPr>
            </a:p>
          </p:txBody>
        </p:sp>
      </p:grpSp>
      <p:sp>
        <p:nvSpPr>
          <p:cNvPr id="5" name="TextBox 4"/>
          <p:cNvSpPr txBox="1"/>
          <p:nvPr/>
        </p:nvSpPr>
        <p:spPr>
          <a:xfrm>
            <a:off x="1188720" y="1933304"/>
            <a:ext cx="10024974" cy="2819974"/>
          </a:xfrm>
          <a:prstGeom prst="rect">
            <a:avLst/>
          </a:prstGeom>
          <a:noFill/>
        </p:spPr>
        <p:txBody>
          <a:bodyPr wrap="square" rtlCol="0">
            <a:spAutoFit/>
          </a:bodyPr>
          <a:lstStyle/>
          <a:p>
            <a:pPr algn="just"/>
            <a:r>
              <a:rPr lang="en-US" sz="4400" b="1" dirty="0" smtClean="0">
                <a:solidFill>
                  <a:srgbClr val="0099CC"/>
                </a:solidFill>
                <a:latin typeface="Cambria" panose="02040503050406030204" pitchFamily="18" charset="0"/>
                <a:ea typeface="Cambria" panose="02040503050406030204" pitchFamily="18" charset="0"/>
              </a:rPr>
              <a:t>    </a:t>
            </a:r>
            <a:r>
              <a:rPr lang="en-US" sz="4400" b="1" dirty="0" err="1" smtClean="0">
                <a:solidFill>
                  <a:srgbClr val="0099CC"/>
                </a:solidFill>
                <a:latin typeface="Cambria" panose="02040503050406030204" pitchFamily="18" charset="0"/>
                <a:ea typeface="Cambria" panose="02040503050406030204" pitchFamily="18" charset="0"/>
              </a:rPr>
              <a:t>Với</a:t>
            </a:r>
            <a:r>
              <a:rPr lang="en-US" sz="4400" b="1" dirty="0" smtClean="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mỗi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tình</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huống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cần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đưa</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ra</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lời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khuyên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phù</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hợp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để</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giúp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bạn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có</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thể</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dễ</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dàng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thiết</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lập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những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mối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quan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hệ</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với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những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người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bạn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mới</a:t>
            </a:r>
            <a:r>
              <a:rPr lang="en-US" sz="4400" b="1" dirty="0">
                <a:solidFill>
                  <a:srgbClr val="0099CC"/>
                </a:solidFill>
                <a:latin typeface="Cambria" panose="02040503050406030204" pitchFamily="18" charset="0"/>
                <a:ea typeface="Cambria" panose="02040503050406030204" pitchFamily="18" charset="0"/>
              </a:rPr>
              <a:t>.</a:t>
            </a:r>
            <a:endParaRPr lang="en-US" sz="11500" b="1" dirty="0">
              <a:solidFill>
                <a:srgbClr val="0099CC"/>
              </a:solidFill>
              <a:latin typeface="Cambria" panose="02040503050406030204" pitchFamily="18" charset="0"/>
              <a:ea typeface="Cambria" panose="02040503050406030204" pitchFamily="18" charset="0"/>
            </a:endParaRPr>
          </a:p>
        </p:txBody>
      </p:sp>
      <p:sp>
        <p:nvSpPr>
          <p:cNvPr id="6" name="Oval 5"/>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22277" y="8816529"/>
            <a:ext cx="12961940"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0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19" y="-489767"/>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42" y="-1635934"/>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202419" y="4179123"/>
            <a:ext cx="4324186" cy="3405580"/>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8594448" y="3640637"/>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pic>
        <p:nvPicPr>
          <p:cNvPr id="10" name="Picture 9"/>
          <p:cNvPicPr>
            <a:picLocks noChangeAspect="1"/>
          </p:cNvPicPr>
          <p:nvPr/>
        </p:nvPicPr>
        <p:blipFill>
          <a:blip r:embed="rId8"/>
          <a:stretch>
            <a:fillRect/>
          </a:stretch>
        </p:blipFill>
        <p:spPr>
          <a:xfrm>
            <a:off x="792700" y="1500020"/>
            <a:ext cx="8955800" cy="3694496"/>
          </a:xfrm>
          <a:prstGeom prst="rect">
            <a:avLst/>
          </a:prstGeom>
        </p:spPr>
      </p:pic>
      <p:sp>
        <p:nvSpPr>
          <p:cNvPr id="11" name="Oval 10"/>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79379" y="9656734"/>
            <a:ext cx="11927879"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47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244"/>
          <a:stretch/>
        </p:blipFill>
        <p:spPr>
          <a:xfrm>
            <a:off x="-172485" y="3584448"/>
            <a:ext cx="5090876" cy="4009399"/>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E543A0B-E972-0D4A-B032-08CCCFDD452B}"/>
              </a:ext>
            </a:extLst>
          </p:cNvPr>
          <p:cNvGrpSpPr/>
          <p:nvPr/>
        </p:nvGrpSpPr>
        <p:grpSpPr>
          <a:xfrm>
            <a:off x="913249" y="369663"/>
            <a:ext cx="10660442" cy="1760327"/>
            <a:chOff x="7055427" y="1629296"/>
            <a:chExt cx="4741382" cy="2841899"/>
          </a:xfrm>
        </p:grpSpPr>
        <p:sp>
          <p:nvSpPr>
            <p:cNvPr id="6"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41899"/>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D4DF022-03B6-2C13-C899-C3F0C93339E7}"/>
                </a:ext>
              </a:extLst>
            </p:cNvPr>
            <p:cNvSpPr txBox="1"/>
            <p:nvPr/>
          </p:nvSpPr>
          <p:spPr>
            <a:xfrm>
              <a:off x="7139520" y="1638984"/>
              <a:ext cx="4599743" cy="2832211"/>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 </a:t>
              </a:r>
              <a:r>
                <a:rPr lang="en-US" sz="3600" b="1">
                  <a:latin typeface="Cambria" panose="02040503050406030204" pitchFamily="18" charset="0"/>
                  <a:ea typeface="Cambria" panose="02040503050406030204" pitchFamily="18" charset="0"/>
                </a:rPr>
                <a:t>1. </a:t>
              </a:r>
              <a:r>
                <a:rPr lang="vi-VN" sz="3600" b="1">
                  <a:latin typeface="Cambria" panose="02040503050406030204" pitchFamily="18" charset="0"/>
                  <a:ea typeface="Cambria" panose="02040503050406030204" pitchFamily="18" charset="0"/>
                </a:rPr>
                <a:t>Hãy chia sẻ về những việc mà em đã và sẽ làm để thiết lập quan hệ bạn bè với những người bạn mới</a:t>
              </a:r>
              <a:r>
                <a:rPr lang="en-US" sz="3600" b="1">
                  <a:latin typeface="Cambria" panose="02040503050406030204" pitchFamily="18" charset="0"/>
                  <a:ea typeface="Cambria" panose="02040503050406030204" pitchFamily="18" charset="0"/>
                </a:rPr>
                <a:t>.</a:t>
              </a:r>
            </a:p>
          </p:txBody>
        </p:sp>
      </p:grpSp>
      <p:sp>
        <p:nvSpPr>
          <p:cNvPr id="8" name="TextBox 7"/>
          <p:cNvSpPr txBox="1"/>
          <p:nvPr/>
        </p:nvSpPr>
        <p:spPr>
          <a:xfrm>
            <a:off x="4334256" y="2338251"/>
            <a:ext cx="7400109" cy="2308324"/>
          </a:xfrm>
          <a:prstGeom prst="rect">
            <a:avLst/>
          </a:prstGeom>
          <a:noFill/>
        </p:spPr>
        <p:txBody>
          <a:bodyPr wrap="square" rtlCol="0">
            <a:spAutoFit/>
          </a:bodyPr>
          <a:lstStyle/>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Chủ</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động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giúp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đỡ</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hỏi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han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các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bạn</a:t>
            </a:r>
            <a:endParaRPr lang="en-US" sz="3600" dirty="0">
              <a:solidFill>
                <a:srgbClr val="002060"/>
              </a:solidFill>
              <a:latin typeface="Cambria" panose="02040503050406030204" pitchFamily="18" charset="0"/>
              <a:ea typeface="Cambria" panose="02040503050406030204" pitchFamily="18" charset="0"/>
            </a:endParaRPr>
          </a:p>
          <a:p>
            <a:pPr algn="just"/>
            <a:r>
              <a:rPr lang="en-US" sz="3600" dirty="0">
                <a:solidFill>
                  <a:srgbClr val="002060"/>
                </a:solidFill>
                <a:latin typeface="Cambria" panose="02040503050406030204" pitchFamily="18" charset="0"/>
                <a:ea typeface="Cambria" panose="02040503050406030204" pitchFamily="18" charset="0"/>
              </a:rPr>
              <a:t>- Chia </a:t>
            </a:r>
            <a:r>
              <a:rPr lang="en-US" sz="3600" dirty="0" err="1">
                <a:solidFill>
                  <a:srgbClr val="002060"/>
                </a:solidFill>
                <a:latin typeface="Cambria" panose="02040503050406030204" pitchFamily="18" charset="0"/>
                <a:ea typeface="Cambria" panose="02040503050406030204" pitchFamily="18" charset="0"/>
              </a:rPr>
              <a:t>sẻ</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sở</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thích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hỏi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sở</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thích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bạn</a:t>
            </a:r>
            <a:endParaRPr lang="en-US" sz="3600" dirty="0">
              <a:solidFill>
                <a:srgbClr val="002060"/>
              </a:solidFill>
              <a:latin typeface="Cambria" panose="02040503050406030204" pitchFamily="18" charset="0"/>
              <a:ea typeface="Cambria" panose="02040503050406030204" pitchFamily="18" charset="0"/>
            </a:endParaRP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Giới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thiệu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bản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hỏi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bạn</a:t>
            </a:r>
            <a:endParaRPr lang="en-US" sz="3600" dirty="0">
              <a:solidFill>
                <a:srgbClr val="002060"/>
              </a:solidFill>
              <a:latin typeface="Cambria" panose="02040503050406030204" pitchFamily="18" charset="0"/>
              <a:ea typeface="Cambria" panose="02040503050406030204" pitchFamily="18" charset="0"/>
            </a:endParaRPr>
          </a:p>
        </p:txBody>
      </p:sp>
      <p:sp>
        <p:nvSpPr>
          <p:cNvPr id="9" name="Oval 8"/>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72079" y="9060737"/>
            <a:ext cx="12982353"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35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4"/>
            <a:ext cx="12192000" cy="6854653"/>
          </a:xfrm>
          <a:prstGeom prst="rect">
            <a:avLst/>
          </a:prstGeom>
        </p:spPr>
      </p:pic>
      <p:sp>
        <p:nvSpPr>
          <p:cNvPr id="3" name="Rectangle 2"/>
          <p:cNvSpPr/>
          <p:nvPr/>
        </p:nvSpPr>
        <p:spPr>
          <a:xfrm rot="33518">
            <a:off x="1372614" y="920135"/>
            <a:ext cx="9478282" cy="5366936"/>
          </a:xfrm>
          <a:prstGeom prst="rect">
            <a:avLst/>
          </a:prstGeom>
          <a:solidFill>
            <a:schemeClr val="bg1"/>
          </a:solidFill>
          <a:ln w="28575">
            <a:solidFill>
              <a:schemeClr val="tx1"/>
            </a:solidFill>
          </a:ln>
          <a:effectLst>
            <a:outerShdw dist="762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1573306" y="1627094"/>
            <a:ext cx="9076765" cy="4524315"/>
          </a:xfrm>
          <a:prstGeom prst="rect">
            <a:avLst/>
          </a:prstGeom>
          <a:noFill/>
        </p:spPr>
        <p:txBody>
          <a:bodyPr wrap="square" rtlCol="0">
            <a:spAutoFit/>
          </a:bodyPr>
          <a:lstStyle/>
          <a:p>
            <a:pPr algn="just"/>
            <a:r>
              <a:rPr lang="en-US" sz="3200" b="1">
                <a:solidFill>
                  <a:srgbClr val="C00000"/>
                </a:solidFill>
                <a:latin typeface="Cambria" panose="02040503050406030204" pitchFamily="18" charset="0"/>
                <a:ea typeface="Cambria" panose="02040503050406030204" pitchFamily="18" charset="0"/>
              </a:rPr>
              <a:t>* Năng lực đặc thù:</a:t>
            </a:r>
            <a:endParaRPr lang="en-US" sz="3200" b="1" smtClean="0">
              <a:solidFill>
                <a:srgbClr val="C00000"/>
              </a:solidFill>
              <a:effectLst/>
              <a:latin typeface="Cambria" panose="02040503050406030204" pitchFamily="18" charset="0"/>
              <a:ea typeface="Cambria" panose="02040503050406030204" pitchFamily="18" charset="0"/>
            </a:endParaRPr>
          </a:p>
          <a:p>
            <a:pPr algn="just"/>
            <a:r>
              <a:rPr lang="en-US" sz="3200">
                <a:solidFill>
                  <a:srgbClr val="C00000"/>
                </a:solidFill>
                <a:latin typeface="Cambria" panose="02040503050406030204" pitchFamily="18" charset="0"/>
                <a:ea typeface="Cambria" panose="02040503050406030204" pitchFamily="18" charset="0"/>
              </a:rPr>
              <a:t>- Sau bài học, HS cần:</a:t>
            </a:r>
            <a:endParaRPr lang="en-US" sz="3200" smtClean="0">
              <a:solidFill>
                <a:srgbClr val="C00000"/>
              </a:solidFill>
              <a:effectLst/>
              <a:latin typeface="Cambria" panose="02040503050406030204" pitchFamily="18" charset="0"/>
              <a:ea typeface="Cambria" panose="02040503050406030204" pitchFamily="18" charset="0"/>
            </a:endParaRPr>
          </a:p>
          <a:p>
            <a:pPr algn="just"/>
            <a:r>
              <a:rPr lang="en-US" sz="3200">
                <a:solidFill>
                  <a:srgbClr val="C00000"/>
                </a:solidFill>
                <a:latin typeface="Cambria" panose="02040503050406030204" pitchFamily="18" charset="0"/>
                <a:ea typeface="Cambria" panose="02040503050406030204" pitchFamily="18" charset="0"/>
              </a:rPr>
              <a:t>+ Thiết lập được mối quan hệ bạn bè ở trường học và khu phố.</a:t>
            </a:r>
          </a:p>
          <a:p>
            <a:pPr algn="just"/>
            <a:r>
              <a:rPr lang="en-US" sz="3200">
                <a:solidFill>
                  <a:srgbClr val="C00000"/>
                </a:solidFill>
                <a:latin typeface="Cambria" panose="02040503050406030204" pitchFamily="18" charset="0"/>
                <a:ea typeface="Cambria" panose="02040503050406030204" pitchFamily="18" charset="0"/>
              </a:rPr>
              <a:t>+ Biết nhận xét các hành vi, thái độ chưa chuẩn mực về việc thiết lập quan hệ bạn bè.</a:t>
            </a:r>
          </a:p>
          <a:p>
            <a:pPr algn="just"/>
            <a:r>
              <a:rPr lang="en-US" sz="3200" b="1">
                <a:solidFill>
                  <a:srgbClr val="C00000"/>
                </a:solidFill>
                <a:latin typeface="Cambria" panose="02040503050406030204" pitchFamily="18" charset="0"/>
                <a:ea typeface="Cambria" panose="02040503050406030204" pitchFamily="18" charset="0"/>
              </a:rPr>
              <a:t>* Năng lực chung: </a:t>
            </a:r>
            <a:r>
              <a:rPr lang="en-US" sz="3200">
                <a:solidFill>
                  <a:srgbClr val="C00000"/>
                </a:solidFill>
                <a:latin typeface="Cambria" panose="02040503050406030204" pitchFamily="18" charset="0"/>
                <a:ea typeface="Cambria" panose="02040503050406030204" pitchFamily="18" charset="0"/>
              </a:rPr>
              <a:t>giao tiếp và hợp tác, tự giải quyết vấn đề và sáng tạo, tự chủ và tự học.</a:t>
            </a:r>
          </a:p>
          <a:p>
            <a:pPr algn="just"/>
            <a:r>
              <a:rPr lang="en-US" sz="3200" b="1">
                <a:solidFill>
                  <a:srgbClr val="C00000"/>
                </a:solidFill>
                <a:latin typeface="Cambria" panose="02040503050406030204" pitchFamily="18" charset="0"/>
                <a:ea typeface="Cambria" panose="02040503050406030204" pitchFamily="18" charset="0"/>
              </a:rPr>
              <a:t>* Phẩm chất: </a:t>
            </a:r>
            <a:r>
              <a:rPr lang="en-US" sz="3200">
                <a:solidFill>
                  <a:srgbClr val="C00000"/>
                </a:solidFill>
                <a:latin typeface="Cambria" panose="02040503050406030204" pitchFamily="18" charset="0"/>
                <a:ea typeface="Cambria" panose="02040503050406030204" pitchFamily="18" charset="0"/>
              </a:rPr>
              <a:t>nhân ái, yêu mến, quý trọng bạn bè</a:t>
            </a:r>
            <a:r>
              <a:rPr lang="en-US" sz="3200" smtClean="0">
                <a:solidFill>
                  <a:srgbClr val="C00000"/>
                </a:solidFill>
                <a:latin typeface="Cambria" panose="02040503050406030204" pitchFamily="18" charset="0"/>
                <a:ea typeface="Cambria" panose="02040503050406030204" pitchFamily="18" charset="0"/>
              </a:rPr>
              <a:t>.</a:t>
            </a:r>
            <a:endParaRPr lang="en-US" sz="3200">
              <a:solidFill>
                <a:srgbClr val="C0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327447" y="350879"/>
            <a:ext cx="7014757" cy="1468366"/>
          </a:xfrm>
          <a:prstGeom prst="rect">
            <a:avLst/>
          </a:prstGeom>
        </p:spPr>
      </p:pic>
      <p:sp>
        <p:nvSpPr>
          <p:cNvPr id="6" name="Oval 5"/>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72079" y="9153413"/>
            <a:ext cx="1553304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57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23" y="-333012"/>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42" y="-1635934"/>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202419" y="4179123"/>
            <a:ext cx="4324186" cy="3405580"/>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9593923" y="-1427542"/>
            <a:ext cx="5306675"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837" y="3979065"/>
            <a:ext cx="4314135" cy="2876090"/>
          </a:xfrm>
          <a:prstGeom prst="rect">
            <a:avLst/>
          </a:prstGeom>
        </p:spPr>
      </p:pic>
      <p:pic>
        <p:nvPicPr>
          <p:cNvPr id="9" name="Picture 8"/>
          <p:cNvPicPr>
            <a:picLocks noChangeAspect="1"/>
          </p:cNvPicPr>
          <p:nvPr/>
        </p:nvPicPr>
        <p:blipFill>
          <a:blip r:embed="rId8"/>
          <a:stretch>
            <a:fillRect/>
          </a:stretch>
        </p:blipFill>
        <p:spPr>
          <a:xfrm>
            <a:off x="139001" y="1220908"/>
            <a:ext cx="8941895" cy="3619765"/>
          </a:xfrm>
          <a:prstGeom prst="rect">
            <a:avLst/>
          </a:prstGeom>
        </p:spPr>
      </p:pic>
      <p:sp>
        <p:nvSpPr>
          <p:cNvPr id="10" name="Oval 9"/>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97548" y="9442172"/>
            <a:ext cx="15895401"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49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1023539" y="613599"/>
            <a:ext cx="10362640" cy="1729514"/>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76545" y="908504"/>
              <a:ext cx="9916025" cy="1171179"/>
            </a:xfrm>
            <a:prstGeom prst="rect">
              <a:avLst/>
            </a:prstGeom>
            <a:noFill/>
          </p:spPr>
          <p:txBody>
            <a:bodyPr wrap="square" rtlCol="0">
              <a:spAutoFit/>
            </a:bodyPr>
            <a:lstStyle/>
            <a:p>
              <a:pPr algn="ctr"/>
              <a:r>
                <a:rPr lang="en-US" sz="4000" b="1">
                  <a:latin typeface="Cambria" panose="02040503050406030204" pitchFamily="18" charset="0"/>
                  <a:ea typeface="Cambria" panose="02040503050406030204" pitchFamily="18" charset="0"/>
                </a:rPr>
                <a:t>Câu 1: Tại sao quan hệ bạn bè là quan hệ quan trọng trong cuộc sống?</a:t>
              </a:r>
              <a:endParaRPr lang="en-US" sz="4000" b="1" dirty="0">
                <a:latin typeface="Cambria" panose="02040503050406030204" pitchFamily="18" charset="0"/>
                <a:ea typeface="Cambria" panose="02040503050406030204" pitchFamily="18" charset="0"/>
              </a:endParaRPr>
            </a:p>
          </p:txBody>
        </p:sp>
      </p:grpSp>
      <p:grpSp>
        <p:nvGrpSpPr>
          <p:cNvPr id="8" name="Nhóm 48">
            <a:extLst>
              <a:ext uri="{FF2B5EF4-FFF2-40B4-BE49-F238E27FC236}">
                <a16:creationId xmlns:a16="http://schemas.microsoft.com/office/drawing/2014/main" id="{B3EDD716-564E-DE46-1E80-A76D4E2C1780}"/>
              </a:ext>
            </a:extLst>
          </p:cNvPr>
          <p:cNvGrpSpPr/>
          <p:nvPr/>
        </p:nvGrpSpPr>
        <p:grpSpPr>
          <a:xfrm>
            <a:off x="742863" y="3104842"/>
            <a:ext cx="5009148" cy="1480219"/>
            <a:chOff x="873492" y="2490890"/>
            <a:chExt cx="5009148" cy="1480219"/>
          </a:xfrm>
        </p:grpSpPr>
        <p:grpSp>
          <p:nvGrpSpPr>
            <p:cNvPr id="9" name="Nhóm 21">
              <a:extLst>
                <a:ext uri="{FF2B5EF4-FFF2-40B4-BE49-F238E27FC236}">
                  <a16:creationId xmlns:a16="http://schemas.microsoft.com/office/drawing/2014/main" id="{AF9A0302-C94E-086B-2875-D3116C04992D}"/>
                </a:ext>
              </a:extLst>
            </p:cNvPr>
            <p:cNvGrpSpPr/>
            <p:nvPr/>
          </p:nvGrpSpPr>
          <p:grpSpPr>
            <a:xfrm>
              <a:off x="873492" y="2490890"/>
              <a:ext cx="5009148" cy="1480219"/>
              <a:chOff x="873492" y="2490890"/>
              <a:chExt cx="5009148" cy="1480219"/>
            </a:xfrm>
          </p:grpSpPr>
          <p:sp>
            <p:nvSpPr>
              <p:cNvPr id="11" name="Hình chữ nhật: Góc Tròn 11">
                <a:extLst>
                  <a:ext uri="{FF2B5EF4-FFF2-40B4-BE49-F238E27FC236}">
                    <a16:creationId xmlns:a16="http://schemas.microsoft.com/office/drawing/2014/main" id="{AEDFFEB8-1946-B178-A58A-56FDB8A933E4}"/>
                  </a:ext>
                </a:extLst>
              </p:cNvPr>
              <p:cNvSpPr/>
              <p:nvPr/>
            </p:nvSpPr>
            <p:spPr>
              <a:xfrm>
                <a:off x="1526774" y="2519677"/>
                <a:ext cx="4355866" cy="1451432"/>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2" name="Đồ họa 7">
                <a:extLst>
                  <a:ext uri="{FF2B5EF4-FFF2-40B4-BE49-F238E27FC236}">
                    <a16:creationId xmlns:a16="http://schemas.microsoft.com/office/drawing/2014/main" id="{A5849BBD-0199-2C1D-1F87-540060823F7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73492" y="2490890"/>
                <a:ext cx="1246685" cy="1152000"/>
              </a:xfrm>
              <a:prstGeom prst="rect">
                <a:avLst/>
              </a:prstGeom>
            </p:spPr>
          </p:pic>
        </p:grpSp>
        <p:sp>
          <p:nvSpPr>
            <p:cNvPr id="10" name="Hộp Văn bản 42">
              <a:extLst>
                <a:ext uri="{FF2B5EF4-FFF2-40B4-BE49-F238E27FC236}">
                  <a16:creationId xmlns:a16="http://schemas.microsoft.com/office/drawing/2014/main" id="{D102B154-E9F8-3C16-D917-551420A441D6}"/>
                </a:ext>
              </a:extLst>
            </p:cNvPr>
            <p:cNvSpPr txBox="1"/>
            <p:nvPr/>
          </p:nvSpPr>
          <p:spPr>
            <a:xfrm>
              <a:off x="2023515" y="2716413"/>
              <a:ext cx="3806871" cy="880241"/>
            </a:xfrm>
            <a:prstGeom prst="rect">
              <a:avLst/>
            </a:prstGeom>
            <a:noFill/>
          </p:spPr>
          <p:txBody>
            <a:bodyPr wrap="square" rtlCol="0">
              <a:spAutoFit/>
            </a:bodyPr>
            <a:lstStyle/>
            <a:p>
              <a:pPr algn="ctr">
                <a:lnSpc>
                  <a:spcPct val="80000"/>
                </a:lnSpc>
                <a:spcBef>
                  <a:spcPts val="600"/>
                </a:spcBef>
                <a:spcAft>
                  <a:spcPts val="600"/>
                </a:spcAft>
              </a:pPr>
              <a:r>
                <a:rPr lang="en-US" sz="3200" b="1" smtClean="0">
                  <a:solidFill>
                    <a:srgbClr val="002060"/>
                  </a:solidFill>
                  <a:latin typeface="Cambria" panose="02040503050406030204" pitchFamily="18" charset="0"/>
                  <a:ea typeface="Cambria" panose="02040503050406030204" pitchFamily="18" charset="0"/>
                </a:rPr>
                <a:t>Bạn bè giúp ta thấy vui vẻ, hạnh phúc</a:t>
              </a:r>
              <a:endParaRPr lang="vi-VN" sz="3200" b="1" dirty="0">
                <a:solidFill>
                  <a:srgbClr val="002060"/>
                </a:solidFill>
                <a:latin typeface="Cambria" panose="02040503050406030204" pitchFamily="18" charset="0"/>
                <a:ea typeface="Cambria" panose="02040503050406030204" pitchFamily="18" charset="0"/>
              </a:endParaRPr>
            </a:p>
          </p:txBody>
        </p:sp>
      </p:grpSp>
      <p:grpSp>
        <p:nvGrpSpPr>
          <p:cNvPr id="13" name="Nhóm 49">
            <a:extLst>
              <a:ext uri="{FF2B5EF4-FFF2-40B4-BE49-F238E27FC236}">
                <a16:creationId xmlns:a16="http://schemas.microsoft.com/office/drawing/2014/main" id="{57ECC7D7-533B-9476-3867-F9D2A1F680FF}"/>
              </a:ext>
            </a:extLst>
          </p:cNvPr>
          <p:cNvGrpSpPr/>
          <p:nvPr/>
        </p:nvGrpSpPr>
        <p:grpSpPr>
          <a:xfrm>
            <a:off x="6178733" y="3096028"/>
            <a:ext cx="5069944" cy="1489033"/>
            <a:chOff x="6309362" y="2482076"/>
            <a:chExt cx="5069944" cy="1489033"/>
          </a:xfrm>
        </p:grpSpPr>
        <p:grpSp>
          <p:nvGrpSpPr>
            <p:cNvPr id="14" name="Nhóm 22">
              <a:extLst>
                <a:ext uri="{FF2B5EF4-FFF2-40B4-BE49-F238E27FC236}">
                  <a16:creationId xmlns:a16="http://schemas.microsoft.com/office/drawing/2014/main" id="{245FA612-9223-C9D6-CF87-D31CC22FF960}"/>
                </a:ext>
              </a:extLst>
            </p:cNvPr>
            <p:cNvGrpSpPr/>
            <p:nvPr/>
          </p:nvGrpSpPr>
          <p:grpSpPr>
            <a:xfrm>
              <a:off x="6309362" y="2482076"/>
              <a:ext cx="5069944" cy="1489033"/>
              <a:chOff x="6309362" y="2463371"/>
              <a:chExt cx="5069944" cy="1489033"/>
            </a:xfrm>
          </p:grpSpPr>
          <p:sp>
            <p:nvSpPr>
              <p:cNvPr id="16" name="Hình chữ nhật: Góc Tròn 12">
                <a:extLst>
                  <a:ext uri="{FF2B5EF4-FFF2-40B4-BE49-F238E27FC236}">
                    <a16:creationId xmlns:a16="http://schemas.microsoft.com/office/drawing/2014/main" id="{52C72229-1BDB-7197-5BCB-B52287373EDD}"/>
                  </a:ext>
                </a:extLst>
              </p:cNvPr>
              <p:cNvSpPr/>
              <p:nvPr/>
            </p:nvSpPr>
            <p:spPr>
              <a:xfrm>
                <a:off x="6688190" y="2496527"/>
                <a:ext cx="4691116" cy="1455877"/>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latin typeface="Cambria" panose="02040503050406030204" pitchFamily="18" charset="0"/>
                  <a:ea typeface="Cambria" panose="02040503050406030204" pitchFamily="18" charset="0"/>
                </a:endParaRPr>
              </a:p>
            </p:txBody>
          </p:sp>
          <p:pic>
            <p:nvPicPr>
              <p:cNvPr id="17" name="Đồ họa 14">
                <a:extLst>
                  <a:ext uri="{FF2B5EF4-FFF2-40B4-BE49-F238E27FC236}">
                    <a16:creationId xmlns:a16="http://schemas.microsoft.com/office/drawing/2014/main" id="{A1E4C93E-6BE9-4051-EA64-A6676E0A8F0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309362" y="2463371"/>
                <a:ext cx="1061053" cy="1152000"/>
              </a:xfrm>
              <a:prstGeom prst="rect">
                <a:avLst/>
              </a:prstGeom>
            </p:spPr>
          </p:pic>
        </p:grpSp>
        <p:sp>
          <p:nvSpPr>
            <p:cNvPr id="15" name="Hộp Văn bản 43">
              <a:extLst>
                <a:ext uri="{FF2B5EF4-FFF2-40B4-BE49-F238E27FC236}">
                  <a16:creationId xmlns:a16="http://schemas.microsoft.com/office/drawing/2014/main" id="{42784A90-390C-FDE1-57DB-3F2829B7EF40}"/>
                </a:ext>
              </a:extLst>
            </p:cNvPr>
            <p:cNvSpPr txBox="1"/>
            <p:nvPr/>
          </p:nvSpPr>
          <p:spPr>
            <a:xfrm>
              <a:off x="7370414" y="2520469"/>
              <a:ext cx="4008892" cy="1421928"/>
            </a:xfrm>
            <a:prstGeom prst="rect">
              <a:avLst/>
            </a:prstGeom>
            <a:noFill/>
          </p:spPr>
          <p:txBody>
            <a:bodyPr wrap="square" rtlCol="0">
              <a:spAutoFit/>
            </a:bodyPr>
            <a:lstStyle/>
            <a:p>
              <a:pPr algn="ctr">
                <a:lnSpc>
                  <a:spcPct val="90000"/>
                </a:lnSpc>
              </a:pPr>
              <a:r>
                <a:rPr lang="en-US" sz="3200" b="1">
                  <a:solidFill>
                    <a:srgbClr val="002060"/>
                  </a:solidFill>
                  <a:latin typeface="Cambria" panose="02040503050406030204" pitchFamily="18" charset="0"/>
                  <a:ea typeface="Cambria" panose="02040503050406030204" pitchFamily="18" charset="0"/>
                </a:rPr>
                <a:t>Bạn bè giúp chúng ta học hỏi và phát triển kỹ năng xã hội.</a:t>
              </a:r>
              <a:endParaRPr lang="vi-VN" sz="5400" b="1" dirty="0">
                <a:solidFill>
                  <a:srgbClr val="002060"/>
                </a:solidFill>
                <a:latin typeface="Cambria" panose="02040503050406030204" pitchFamily="18" charset="0"/>
                <a:ea typeface="Cambria" panose="02040503050406030204" pitchFamily="18" charset="0"/>
              </a:endParaRPr>
            </a:p>
          </p:txBody>
        </p:sp>
      </p:grpSp>
      <p:grpSp>
        <p:nvGrpSpPr>
          <p:cNvPr id="18" name="Nhóm 47">
            <a:extLst>
              <a:ext uri="{FF2B5EF4-FFF2-40B4-BE49-F238E27FC236}">
                <a16:creationId xmlns:a16="http://schemas.microsoft.com/office/drawing/2014/main" id="{1DED84F3-4250-F897-F677-DF1337BD280E}"/>
              </a:ext>
            </a:extLst>
          </p:cNvPr>
          <p:cNvGrpSpPr/>
          <p:nvPr/>
        </p:nvGrpSpPr>
        <p:grpSpPr>
          <a:xfrm>
            <a:off x="853735" y="5233293"/>
            <a:ext cx="4924401" cy="1441827"/>
            <a:chOff x="958238" y="4423396"/>
            <a:chExt cx="4924401" cy="1441827"/>
          </a:xfrm>
        </p:grpSpPr>
        <p:grpSp>
          <p:nvGrpSpPr>
            <p:cNvPr id="19" name="Nhóm 23">
              <a:extLst>
                <a:ext uri="{FF2B5EF4-FFF2-40B4-BE49-F238E27FC236}">
                  <a16:creationId xmlns:a16="http://schemas.microsoft.com/office/drawing/2014/main" id="{DD278742-E579-66B0-5492-6F3B021DA17C}"/>
                </a:ext>
              </a:extLst>
            </p:cNvPr>
            <p:cNvGrpSpPr/>
            <p:nvPr/>
          </p:nvGrpSpPr>
          <p:grpSpPr>
            <a:xfrm>
              <a:off x="958238" y="4423396"/>
              <a:ext cx="4924401" cy="1441827"/>
              <a:chOff x="958238" y="4423396"/>
              <a:chExt cx="4924401" cy="1441827"/>
            </a:xfrm>
          </p:grpSpPr>
          <p:sp>
            <p:nvSpPr>
              <p:cNvPr id="21" name="Hình chữ nhật: Góc Tròn 19">
                <a:extLst>
                  <a:ext uri="{FF2B5EF4-FFF2-40B4-BE49-F238E27FC236}">
                    <a16:creationId xmlns:a16="http://schemas.microsoft.com/office/drawing/2014/main" id="{EED8C667-9BF5-E569-6EDD-018FD1C214AB}"/>
                  </a:ext>
                </a:extLst>
              </p:cNvPr>
              <p:cNvSpPr/>
              <p:nvPr/>
            </p:nvSpPr>
            <p:spPr>
              <a:xfrm>
                <a:off x="1351279" y="4453999"/>
                <a:ext cx="4531360" cy="1411224"/>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2060"/>
                  </a:solidFill>
                  <a:latin typeface="Cambria" panose="02040503050406030204" pitchFamily="18" charset="0"/>
                  <a:ea typeface="Cambria" panose="02040503050406030204" pitchFamily="18" charset="0"/>
                </a:endParaRPr>
              </a:p>
            </p:txBody>
          </p:sp>
          <p:pic>
            <p:nvPicPr>
              <p:cNvPr id="22" name="Đồ họa 18">
                <a:extLst>
                  <a:ext uri="{FF2B5EF4-FFF2-40B4-BE49-F238E27FC236}">
                    <a16:creationId xmlns:a16="http://schemas.microsoft.com/office/drawing/2014/main" id="{626A8265-4505-8FAA-EF43-313C3211658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58238" y="4423396"/>
                <a:ext cx="1077191" cy="1152000"/>
              </a:xfrm>
              <a:prstGeom prst="rect">
                <a:avLst/>
              </a:prstGeom>
            </p:spPr>
          </p:pic>
        </p:grpSp>
        <p:sp>
          <p:nvSpPr>
            <p:cNvPr id="20" name="Hộp Văn bản 44">
              <a:extLst>
                <a:ext uri="{FF2B5EF4-FFF2-40B4-BE49-F238E27FC236}">
                  <a16:creationId xmlns:a16="http://schemas.microsoft.com/office/drawing/2014/main" id="{DFE3EE9F-D90C-5EBF-9925-55B329C94278}"/>
                </a:ext>
              </a:extLst>
            </p:cNvPr>
            <p:cNvSpPr txBox="1"/>
            <p:nvPr/>
          </p:nvSpPr>
          <p:spPr>
            <a:xfrm>
              <a:off x="2035428" y="4606017"/>
              <a:ext cx="3847211" cy="1200329"/>
            </a:xfrm>
            <a:prstGeom prst="rect">
              <a:avLst/>
            </a:prstGeom>
            <a:noFill/>
          </p:spPr>
          <p:txBody>
            <a:bodyPr wrap="square" rtlCol="0">
              <a:spAutoFit/>
            </a:bodyPr>
            <a:lstStyle/>
            <a:p>
              <a:pPr algn="ctr">
                <a:lnSpc>
                  <a:spcPct val="80000"/>
                </a:lnSpc>
              </a:pPr>
              <a:r>
                <a:rPr lang="vi-VN" sz="3000" b="1">
                  <a:solidFill>
                    <a:srgbClr val="002060"/>
                  </a:solidFill>
                  <a:latin typeface="Cambria" panose="02040503050406030204" pitchFamily="18" charset="0"/>
                  <a:ea typeface="Cambria" panose="02040503050406030204" pitchFamily="18" charset="0"/>
                </a:rPr>
                <a:t>Bạn bè giúp chúng ta cảm thấy được chấp nhận và đáng quý.</a:t>
              </a:r>
              <a:endParaRPr lang="vi-VN" sz="3000" b="1" dirty="0">
                <a:solidFill>
                  <a:srgbClr val="002060"/>
                </a:solidFill>
                <a:latin typeface="Cambria" panose="02040503050406030204" pitchFamily="18" charset="0"/>
                <a:ea typeface="Cambria" panose="02040503050406030204" pitchFamily="18" charset="0"/>
              </a:endParaRPr>
            </a:p>
          </p:txBody>
        </p:sp>
      </p:grpSp>
      <p:grpSp>
        <p:nvGrpSpPr>
          <p:cNvPr id="23" name="Nhóm 46">
            <a:extLst>
              <a:ext uri="{FF2B5EF4-FFF2-40B4-BE49-F238E27FC236}">
                <a16:creationId xmlns:a16="http://schemas.microsoft.com/office/drawing/2014/main" id="{3C8FFE18-A1FF-723F-9CA5-6EF41AF72886}"/>
              </a:ext>
            </a:extLst>
          </p:cNvPr>
          <p:cNvGrpSpPr/>
          <p:nvPr/>
        </p:nvGrpSpPr>
        <p:grpSpPr>
          <a:xfrm>
            <a:off x="6204859" y="5263896"/>
            <a:ext cx="5069944" cy="1411224"/>
            <a:chOff x="6309362" y="4453999"/>
            <a:chExt cx="4734694" cy="1411224"/>
          </a:xfrm>
        </p:grpSpPr>
        <p:grpSp>
          <p:nvGrpSpPr>
            <p:cNvPr id="24" name="Nhóm 24">
              <a:extLst>
                <a:ext uri="{FF2B5EF4-FFF2-40B4-BE49-F238E27FC236}">
                  <a16:creationId xmlns:a16="http://schemas.microsoft.com/office/drawing/2014/main" id="{A077D454-59AB-0150-C11E-8134632BB74C}"/>
                </a:ext>
              </a:extLst>
            </p:cNvPr>
            <p:cNvGrpSpPr/>
            <p:nvPr/>
          </p:nvGrpSpPr>
          <p:grpSpPr>
            <a:xfrm>
              <a:off x="6309362" y="4453999"/>
              <a:ext cx="4734694" cy="1411224"/>
              <a:chOff x="6309362" y="4395154"/>
              <a:chExt cx="4734694" cy="1411224"/>
            </a:xfrm>
          </p:grpSpPr>
          <p:sp>
            <p:nvSpPr>
              <p:cNvPr id="26" name="Hình chữ nhật: Góc Tròn 20">
                <a:extLst>
                  <a:ext uri="{FF2B5EF4-FFF2-40B4-BE49-F238E27FC236}">
                    <a16:creationId xmlns:a16="http://schemas.microsoft.com/office/drawing/2014/main" id="{A22AD1BA-7919-2A18-A5E1-094B4F046682}"/>
                  </a:ext>
                </a:extLst>
              </p:cNvPr>
              <p:cNvSpPr/>
              <p:nvPr/>
            </p:nvSpPr>
            <p:spPr>
              <a:xfrm>
                <a:off x="6688190" y="4395154"/>
                <a:ext cx="4355866" cy="1411224"/>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2060"/>
                  </a:solidFill>
                  <a:latin typeface="Cambria" panose="02040503050406030204" pitchFamily="18" charset="0"/>
                  <a:ea typeface="Cambria" panose="02040503050406030204" pitchFamily="18" charset="0"/>
                </a:endParaRPr>
              </a:p>
            </p:txBody>
          </p:sp>
          <p:pic>
            <p:nvPicPr>
              <p:cNvPr id="27" name="Đồ họa 16">
                <a:extLst>
                  <a:ext uri="{FF2B5EF4-FFF2-40B4-BE49-F238E27FC236}">
                    <a16:creationId xmlns:a16="http://schemas.microsoft.com/office/drawing/2014/main" id="{36A57397-DAC4-545C-A2AD-EA8061FA9E7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09362" y="4396423"/>
                <a:ext cx="1077191" cy="1152000"/>
              </a:xfrm>
              <a:prstGeom prst="rect">
                <a:avLst/>
              </a:prstGeom>
            </p:spPr>
          </p:pic>
        </p:grpSp>
        <p:sp>
          <p:nvSpPr>
            <p:cNvPr id="25" name="Hộp Văn bản 45">
              <a:extLst>
                <a:ext uri="{FF2B5EF4-FFF2-40B4-BE49-F238E27FC236}">
                  <a16:creationId xmlns:a16="http://schemas.microsoft.com/office/drawing/2014/main" id="{6185C159-9C4B-F935-D927-2D577D6607B3}"/>
                </a:ext>
              </a:extLst>
            </p:cNvPr>
            <p:cNvSpPr txBox="1"/>
            <p:nvPr/>
          </p:nvSpPr>
          <p:spPr>
            <a:xfrm>
              <a:off x="7300252" y="4673839"/>
              <a:ext cx="3657503" cy="880241"/>
            </a:xfrm>
            <a:prstGeom prst="rect">
              <a:avLst/>
            </a:prstGeom>
            <a:noFill/>
          </p:spPr>
          <p:txBody>
            <a:bodyPr wrap="square" rtlCol="0">
              <a:spAutoFit/>
            </a:bodyPr>
            <a:lstStyle/>
            <a:p>
              <a:pPr algn="ctr">
                <a:lnSpc>
                  <a:spcPct val="80000"/>
                </a:lnSpc>
                <a:spcBef>
                  <a:spcPts val="600"/>
                </a:spcBef>
                <a:spcAft>
                  <a:spcPts val="600"/>
                </a:spcAft>
              </a:pPr>
              <a:r>
                <a:rPr lang="en-US" sz="3200" b="1" smtClean="0">
                  <a:solidFill>
                    <a:srgbClr val="002060"/>
                  </a:solidFill>
                  <a:latin typeface="Cambria" panose="02040503050406030204" pitchFamily="18" charset="0"/>
                  <a:ea typeface="Cambria" panose="02040503050406030204" pitchFamily="18" charset="0"/>
                </a:rPr>
                <a:t>Tất cả phương án trên đều đúng.</a:t>
              </a:r>
              <a:endParaRPr lang="vi-VN" sz="3200" b="1" dirty="0">
                <a:solidFill>
                  <a:srgbClr val="002060"/>
                </a:solidFill>
                <a:latin typeface="Cambria" panose="02040503050406030204" pitchFamily="18" charset="0"/>
                <a:ea typeface="Cambria" panose="02040503050406030204" pitchFamily="18" charset="0"/>
              </a:endParaRPr>
            </a:p>
          </p:txBody>
        </p:sp>
      </p:grpSp>
      <p:sp>
        <p:nvSpPr>
          <p:cNvPr id="28" name="Rectangle 27"/>
          <p:cNvSpPr/>
          <p:nvPr/>
        </p:nvSpPr>
        <p:spPr>
          <a:xfrm>
            <a:off x="10071847" y="-135851"/>
            <a:ext cx="3025588" cy="675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6737" y="6415896"/>
            <a:ext cx="3025588" cy="675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370079" y="9306077"/>
            <a:ext cx="15467514"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73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19" y="-489767"/>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42" y="-1635934"/>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202419" y="4179123"/>
            <a:ext cx="4324186" cy="3405580"/>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8594448" y="3640637"/>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pic>
        <p:nvPicPr>
          <p:cNvPr id="14" name="Picture 13"/>
          <p:cNvPicPr>
            <a:picLocks noChangeAspect="1"/>
          </p:cNvPicPr>
          <p:nvPr/>
        </p:nvPicPr>
        <p:blipFill>
          <a:blip r:embed="rId8"/>
          <a:stretch>
            <a:fillRect/>
          </a:stretch>
        </p:blipFill>
        <p:spPr>
          <a:xfrm>
            <a:off x="535582" y="1470054"/>
            <a:ext cx="9919052" cy="3694496"/>
          </a:xfrm>
          <a:prstGeom prst="rect">
            <a:avLst/>
          </a:prstGeom>
        </p:spPr>
      </p:pic>
      <p:sp>
        <p:nvSpPr>
          <p:cNvPr id="10" name="Oval 9"/>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06877" y="9201540"/>
            <a:ext cx="1469887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534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8"/>
            <a:ext cx="11073655" cy="701249"/>
            <a:chOff x="7055427" y="1629296"/>
            <a:chExt cx="4741382" cy="288731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2281026"/>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1. </a:t>
              </a:r>
              <a:r>
                <a:rPr lang="en-US" sz="3000" b="1">
                  <a:latin typeface="Cambria" panose="02040503050406030204" pitchFamily="18" charset="0"/>
                  <a:ea typeface="Cambria" panose="02040503050406030204" pitchFamily="18" charset="0"/>
                </a:rPr>
                <a:t>Em lựa chọn cách nào để thiết lập quan hệ bạn bè? Vì sao?</a:t>
              </a:r>
            </a:p>
          </p:txBody>
        </p:sp>
      </p:grpSp>
      <p:grpSp>
        <p:nvGrpSpPr>
          <p:cNvPr id="8" name="Group 7"/>
          <p:cNvGrpSpPr/>
          <p:nvPr/>
        </p:nvGrpSpPr>
        <p:grpSpPr>
          <a:xfrm>
            <a:off x="1116096" y="1075667"/>
            <a:ext cx="4095110" cy="1391732"/>
            <a:chOff x="437702" y="1116338"/>
            <a:chExt cx="4095110" cy="1391732"/>
          </a:xfrm>
        </p:grpSpPr>
        <p:sp>
          <p:nvSpPr>
            <p:cNvPr id="5"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7" name="TextBox 6"/>
            <p:cNvSpPr txBox="1"/>
            <p:nvPr/>
          </p:nvSpPr>
          <p:spPr>
            <a:xfrm>
              <a:off x="662988" y="1358537"/>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a. Tự tin giới thiệu bản thân và hỏi tên bạn.</a:t>
              </a:r>
              <a:endParaRPr lang="en-US" sz="2800">
                <a:latin typeface="Cambria" panose="02040503050406030204" pitchFamily="18" charset="0"/>
                <a:ea typeface="Cambria" panose="02040503050406030204" pitchFamily="18" charset="0"/>
              </a:endParaRPr>
            </a:p>
          </p:txBody>
        </p:sp>
      </p:grpSp>
      <p:grpSp>
        <p:nvGrpSpPr>
          <p:cNvPr id="9" name="Group 8"/>
          <p:cNvGrpSpPr/>
          <p:nvPr/>
        </p:nvGrpSpPr>
        <p:grpSpPr>
          <a:xfrm>
            <a:off x="7133055" y="1056847"/>
            <a:ext cx="4095110" cy="1391732"/>
            <a:chOff x="437702" y="1116338"/>
            <a:chExt cx="4095110" cy="1391732"/>
          </a:xfrm>
        </p:grpSpPr>
        <p:sp>
          <p:nvSpPr>
            <p:cNvPr id="10"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1" name="TextBox 10"/>
            <p:cNvSpPr txBox="1"/>
            <p:nvPr/>
          </p:nvSpPr>
          <p:spPr>
            <a:xfrm>
              <a:off x="662988" y="1358537"/>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 Luôn thể hiện thái độ vui vẻ, cởi mở.</a:t>
              </a:r>
              <a:endParaRPr lang="en-US" sz="2800">
                <a:latin typeface="Cambria" panose="02040503050406030204" pitchFamily="18" charset="0"/>
                <a:ea typeface="Cambria" panose="02040503050406030204" pitchFamily="18" charset="0"/>
              </a:endParaRPr>
            </a:p>
          </p:txBody>
        </p:sp>
      </p:grpSp>
      <p:grpSp>
        <p:nvGrpSpPr>
          <p:cNvPr id="12" name="Group 11"/>
          <p:cNvGrpSpPr/>
          <p:nvPr/>
        </p:nvGrpSpPr>
        <p:grpSpPr>
          <a:xfrm>
            <a:off x="725401" y="2675063"/>
            <a:ext cx="4095110" cy="1424710"/>
            <a:chOff x="437702" y="1116338"/>
            <a:chExt cx="4095110" cy="1424710"/>
          </a:xfrm>
        </p:grpSpPr>
        <p:sp>
          <p:nvSpPr>
            <p:cNvPr id="13"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4" name="TextBox 13"/>
            <p:cNvSpPr txBox="1"/>
            <p:nvPr/>
          </p:nvSpPr>
          <p:spPr>
            <a:xfrm>
              <a:off x="532359" y="1156053"/>
              <a:ext cx="3935138" cy="1384995"/>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c. Chỉ trò chuyện với người quen khi đến môi trường mới.</a:t>
              </a:r>
              <a:endParaRPr lang="en-US" sz="2800">
                <a:latin typeface="Cambria" panose="02040503050406030204" pitchFamily="18" charset="0"/>
                <a:ea typeface="Cambria" panose="02040503050406030204" pitchFamily="18" charset="0"/>
              </a:endParaRPr>
            </a:p>
          </p:txBody>
        </p:sp>
      </p:grpSp>
      <p:grpSp>
        <p:nvGrpSpPr>
          <p:cNvPr id="15" name="Group 14"/>
          <p:cNvGrpSpPr/>
          <p:nvPr/>
        </p:nvGrpSpPr>
        <p:grpSpPr>
          <a:xfrm>
            <a:off x="6681910" y="2616150"/>
            <a:ext cx="4095110" cy="1391732"/>
            <a:chOff x="437702" y="1116338"/>
            <a:chExt cx="4095110" cy="1391732"/>
          </a:xfrm>
        </p:grpSpPr>
        <p:sp>
          <p:nvSpPr>
            <p:cNvPr id="16"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7" name="TextBox 16"/>
            <p:cNvSpPr txBox="1"/>
            <p:nvPr/>
          </p:nvSpPr>
          <p:spPr>
            <a:xfrm>
              <a:off x="441402" y="1358537"/>
              <a:ext cx="4078347"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d. Giao tiếp bằng mắt và mỉm cười khi trò chuyện.</a:t>
              </a:r>
              <a:endParaRPr lang="en-US" sz="2800">
                <a:latin typeface="Cambria" panose="02040503050406030204" pitchFamily="18" charset="0"/>
                <a:ea typeface="Cambria" panose="02040503050406030204" pitchFamily="18" charset="0"/>
              </a:endParaRPr>
            </a:p>
          </p:txBody>
        </p:sp>
      </p:grpSp>
      <p:grpSp>
        <p:nvGrpSpPr>
          <p:cNvPr id="18" name="Group 17"/>
          <p:cNvGrpSpPr/>
          <p:nvPr/>
        </p:nvGrpSpPr>
        <p:grpSpPr>
          <a:xfrm>
            <a:off x="1280300" y="4228712"/>
            <a:ext cx="4095110" cy="1391732"/>
            <a:chOff x="437702" y="1116338"/>
            <a:chExt cx="4095110" cy="1391732"/>
          </a:xfrm>
        </p:grpSpPr>
        <p:sp>
          <p:nvSpPr>
            <p:cNvPr id="19"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0" name="TextBox 19"/>
            <p:cNvSpPr txBox="1"/>
            <p:nvPr/>
          </p:nvSpPr>
          <p:spPr>
            <a:xfrm>
              <a:off x="662988" y="1358537"/>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e. Liên tục kể với bạn về bản thân mình.</a:t>
              </a:r>
              <a:endParaRPr lang="en-US" sz="2800">
                <a:latin typeface="Cambria" panose="02040503050406030204" pitchFamily="18" charset="0"/>
                <a:ea typeface="Cambria" panose="02040503050406030204" pitchFamily="18" charset="0"/>
              </a:endParaRPr>
            </a:p>
          </p:txBody>
        </p:sp>
      </p:grpSp>
      <p:grpSp>
        <p:nvGrpSpPr>
          <p:cNvPr id="21" name="Group 20"/>
          <p:cNvGrpSpPr/>
          <p:nvPr/>
        </p:nvGrpSpPr>
        <p:grpSpPr>
          <a:xfrm>
            <a:off x="7424595" y="4275958"/>
            <a:ext cx="4095110" cy="1391732"/>
            <a:chOff x="437702" y="1116338"/>
            <a:chExt cx="4095110" cy="1391732"/>
          </a:xfrm>
        </p:grpSpPr>
        <p:sp>
          <p:nvSpPr>
            <p:cNvPr id="22"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3" name="TextBox 22"/>
            <p:cNvSpPr txBox="1"/>
            <p:nvPr/>
          </p:nvSpPr>
          <p:spPr>
            <a:xfrm>
              <a:off x="599379" y="1163447"/>
              <a:ext cx="3771755" cy="1255728"/>
            </a:xfrm>
            <a:prstGeom prst="rect">
              <a:avLst/>
            </a:prstGeom>
            <a:noFill/>
          </p:spPr>
          <p:txBody>
            <a:bodyPr wrap="square" rtlCol="0">
              <a:spAutoFit/>
            </a:bodyPr>
            <a:lstStyle/>
            <a:p>
              <a:pPr algn="ctr">
                <a:lnSpc>
                  <a:spcPct val="90000"/>
                </a:lnSpc>
              </a:pPr>
              <a:r>
                <a:rPr lang="en-US" sz="2800" smtClean="0">
                  <a:latin typeface="Cambria" panose="02040503050406030204" pitchFamily="18" charset="0"/>
                  <a:ea typeface="Cambria" panose="02040503050406030204" pitchFamily="18" charset="0"/>
                </a:rPr>
                <a:t>g. Thể hiện sự quan tâm và chia sẻ sở thích của mình với bạn.</a:t>
              </a:r>
              <a:endParaRPr lang="en-US" sz="2800">
                <a:latin typeface="Cambria" panose="02040503050406030204" pitchFamily="18" charset="0"/>
                <a:ea typeface="Cambria" panose="02040503050406030204" pitchFamily="18" charset="0"/>
              </a:endParaRPr>
            </a:p>
          </p:txBody>
        </p:sp>
      </p:grpSp>
      <p:grpSp>
        <p:nvGrpSpPr>
          <p:cNvPr id="24" name="Group 23"/>
          <p:cNvGrpSpPr/>
          <p:nvPr/>
        </p:nvGrpSpPr>
        <p:grpSpPr>
          <a:xfrm>
            <a:off x="2310044" y="5769195"/>
            <a:ext cx="8414561" cy="1588005"/>
            <a:chOff x="437702" y="1155527"/>
            <a:chExt cx="4095110" cy="1588005"/>
          </a:xfrm>
        </p:grpSpPr>
        <p:sp>
          <p:nvSpPr>
            <p:cNvPr id="25" name="矩形: 圆角 11">
              <a:extLst>
                <a:ext uri="{FF2B5EF4-FFF2-40B4-BE49-F238E27FC236}">
                  <a16:creationId xmlns:a16="http://schemas.microsoft.com/office/drawing/2014/main" id="{3ACF7974-899B-4EB0-B7ED-143926AC71B9}"/>
                </a:ext>
              </a:extLst>
            </p:cNvPr>
            <p:cNvSpPr/>
            <p:nvPr/>
          </p:nvSpPr>
          <p:spPr>
            <a:xfrm>
              <a:off x="437702" y="1155527"/>
              <a:ext cx="4095110" cy="813597"/>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6E9FD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6" name="TextBox 25"/>
            <p:cNvSpPr txBox="1"/>
            <p:nvPr/>
          </p:nvSpPr>
          <p:spPr>
            <a:xfrm>
              <a:off x="662987" y="1358537"/>
              <a:ext cx="3721295" cy="1384995"/>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 Luôn tỏ ra mình là người thông minh, tài giỏi. </a:t>
              </a:r>
              <a:endParaRPr lang="en-US" sz="2800">
                <a:latin typeface="Cambria" panose="02040503050406030204" pitchFamily="18" charset="0"/>
                <a:ea typeface="Cambria" panose="02040503050406030204" pitchFamily="18" charset="0"/>
              </a:endParaRPr>
            </a:p>
          </p:txBody>
        </p:sp>
      </p:grpSp>
      <p:grpSp>
        <p:nvGrpSpPr>
          <p:cNvPr id="27" name="Group 26"/>
          <p:cNvGrpSpPr/>
          <p:nvPr/>
        </p:nvGrpSpPr>
        <p:grpSpPr>
          <a:xfrm>
            <a:off x="-2528442" y="3100548"/>
            <a:ext cx="4838486" cy="4031952"/>
            <a:chOff x="662988" y="1358537"/>
            <a:chExt cx="4838486" cy="4031952"/>
          </a:xfrm>
        </p:grpSpPr>
        <p:sp>
          <p:nvSpPr>
            <p:cNvPr id="28" name="矩形: 圆角 11">
              <a:extLst>
                <a:ext uri="{FF2B5EF4-FFF2-40B4-BE49-F238E27FC236}">
                  <a16:creationId xmlns:a16="http://schemas.microsoft.com/office/drawing/2014/main" id="{3ACF7974-899B-4EB0-B7ED-143926AC71B9}"/>
                </a:ext>
              </a:extLst>
            </p:cNvPr>
            <p:cNvSpPr/>
            <p:nvPr/>
          </p:nvSpPr>
          <p:spPr>
            <a:xfrm>
              <a:off x="1406364" y="3998757"/>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9" name="TextBox 28"/>
            <p:cNvSpPr txBox="1"/>
            <p:nvPr/>
          </p:nvSpPr>
          <p:spPr>
            <a:xfrm>
              <a:off x="662988" y="1358537"/>
              <a:ext cx="3644538" cy="523220"/>
            </a:xfrm>
            <a:prstGeom prst="rect">
              <a:avLst/>
            </a:prstGeom>
            <a:noFill/>
          </p:spPr>
          <p:txBody>
            <a:bodyPr wrap="square" rtlCol="0">
              <a:spAutoFit/>
            </a:bodyPr>
            <a:lstStyle/>
            <a:p>
              <a:pPr algn="ctr"/>
              <a:endParaRPr lang="en-US" sz="2800" dirty="0">
                <a:latin typeface="Cambria" panose="02040503050406030204" pitchFamily="18" charset="0"/>
                <a:ea typeface="Cambria" panose="02040503050406030204" pitchFamily="18" charset="0"/>
              </a:endParaRPr>
            </a:p>
          </p:txBody>
        </p:sp>
      </p:grpSp>
      <p:sp>
        <p:nvSpPr>
          <p:cNvPr id="30" name="Oval 29"/>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972079" y="9541995"/>
            <a:ext cx="1606243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532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8"/>
                                        </p:tgtEl>
                                        <p:attrNameLst>
                                          <p:attrName>r</p:attrName>
                                        </p:attrNameLst>
                                      </p:cBhvr>
                                    </p:animRot>
                                    <p:animRot by="-240000">
                                      <p:cBhvr>
                                        <p:cTn id="37" dur="200" fill="hold">
                                          <p:stCondLst>
                                            <p:cond delay="200"/>
                                          </p:stCondLst>
                                        </p:cTn>
                                        <p:tgtEl>
                                          <p:spTgt spid="8"/>
                                        </p:tgtEl>
                                        <p:attrNameLst>
                                          <p:attrName>r</p:attrName>
                                        </p:attrNameLst>
                                      </p:cBhvr>
                                    </p:animRot>
                                    <p:animRot by="240000">
                                      <p:cBhvr>
                                        <p:cTn id="38" dur="200" fill="hold">
                                          <p:stCondLst>
                                            <p:cond delay="400"/>
                                          </p:stCondLst>
                                        </p:cTn>
                                        <p:tgtEl>
                                          <p:spTgt spid="8"/>
                                        </p:tgtEl>
                                        <p:attrNameLst>
                                          <p:attrName>r</p:attrName>
                                        </p:attrNameLst>
                                      </p:cBhvr>
                                    </p:animRot>
                                    <p:animRot by="-240000">
                                      <p:cBhvr>
                                        <p:cTn id="39" dur="200" fill="hold">
                                          <p:stCondLst>
                                            <p:cond delay="600"/>
                                          </p:stCondLst>
                                        </p:cTn>
                                        <p:tgtEl>
                                          <p:spTgt spid="8"/>
                                        </p:tgtEl>
                                        <p:attrNameLst>
                                          <p:attrName>r</p:attrName>
                                        </p:attrNameLst>
                                      </p:cBhvr>
                                    </p:animRot>
                                    <p:animRot by="120000">
                                      <p:cBhvr>
                                        <p:cTn id="40" dur="200" fill="hold">
                                          <p:stCondLst>
                                            <p:cond delay="800"/>
                                          </p:stCondLst>
                                        </p:cTn>
                                        <p:tgtEl>
                                          <p:spTgt spid="8"/>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9"/>
                                        </p:tgtEl>
                                        <p:attrNameLst>
                                          <p:attrName>r</p:attrName>
                                        </p:attrNameLst>
                                      </p:cBhvr>
                                    </p:animRot>
                                    <p:animRot by="-240000">
                                      <p:cBhvr>
                                        <p:cTn id="43" dur="200" fill="hold">
                                          <p:stCondLst>
                                            <p:cond delay="200"/>
                                          </p:stCondLst>
                                        </p:cTn>
                                        <p:tgtEl>
                                          <p:spTgt spid="9"/>
                                        </p:tgtEl>
                                        <p:attrNameLst>
                                          <p:attrName>r</p:attrName>
                                        </p:attrNameLst>
                                      </p:cBhvr>
                                    </p:animRot>
                                    <p:animRot by="240000">
                                      <p:cBhvr>
                                        <p:cTn id="44" dur="200" fill="hold">
                                          <p:stCondLst>
                                            <p:cond delay="400"/>
                                          </p:stCondLst>
                                        </p:cTn>
                                        <p:tgtEl>
                                          <p:spTgt spid="9"/>
                                        </p:tgtEl>
                                        <p:attrNameLst>
                                          <p:attrName>r</p:attrName>
                                        </p:attrNameLst>
                                      </p:cBhvr>
                                    </p:animRot>
                                    <p:animRot by="-240000">
                                      <p:cBhvr>
                                        <p:cTn id="45" dur="200" fill="hold">
                                          <p:stCondLst>
                                            <p:cond delay="600"/>
                                          </p:stCondLst>
                                        </p:cTn>
                                        <p:tgtEl>
                                          <p:spTgt spid="9"/>
                                        </p:tgtEl>
                                        <p:attrNameLst>
                                          <p:attrName>r</p:attrName>
                                        </p:attrNameLst>
                                      </p:cBhvr>
                                    </p:animRot>
                                    <p:animRot by="120000">
                                      <p:cBhvr>
                                        <p:cTn id="46" dur="200" fill="hold">
                                          <p:stCondLst>
                                            <p:cond delay="800"/>
                                          </p:stCondLst>
                                        </p:cTn>
                                        <p:tgtEl>
                                          <p:spTgt spid="9"/>
                                        </p:tgtEl>
                                        <p:attrNameLst>
                                          <p:attrName>r</p:attrName>
                                        </p:attrNameLst>
                                      </p:cBhvr>
                                    </p:animRot>
                                  </p:childTnLst>
                                </p:cTn>
                              </p:par>
                              <p:par>
                                <p:cTn id="47" presetID="42" presetClass="exit" presetSubtype="0" fill="hold" nodeType="with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par>
                                <p:cTn id="52" presetID="32" presetClass="emph" presetSubtype="0" fill="hold" nodeType="withEffect">
                                  <p:stCondLst>
                                    <p:cond delay="0"/>
                                  </p:stCondLst>
                                  <p:childTnLst>
                                    <p:animRot by="120000">
                                      <p:cBhvr>
                                        <p:cTn id="53" dur="100" fill="hold">
                                          <p:stCondLst>
                                            <p:cond delay="0"/>
                                          </p:stCondLst>
                                        </p:cTn>
                                        <p:tgtEl>
                                          <p:spTgt spid="15"/>
                                        </p:tgtEl>
                                        <p:attrNameLst>
                                          <p:attrName>r</p:attrName>
                                        </p:attrNameLst>
                                      </p:cBhvr>
                                    </p:animRot>
                                    <p:animRot by="-240000">
                                      <p:cBhvr>
                                        <p:cTn id="54" dur="200" fill="hold">
                                          <p:stCondLst>
                                            <p:cond delay="200"/>
                                          </p:stCondLst>
                                        </p:cTn>
                                        <p:tgtEl>
                                          <p:spTgt spid="15"/>
                                        </p:tgtEl>
                                        <p:attrNameLst>
                                          <p:attrName>r</p:attrName>
                                        </p:attrNameLst>
                                      </p:cBhvr>
                                    </p:animRot>
                                    <p:animRot by="240000">
                                      <p:cBhvr>
                                        <p:cTn id="55" dur="200" fill="hold">
                                          <p:stCondLst>
                                            <p:cond delay="400"/>
                                          </p:stCondLst>
                                        </p:cTn>
                                        <p:tgtEl>
                                          <p:spTgt spid="15"/>
                                        </p:tgtEl>
                                        <p:attrNameLst>
                                          <p:attrName>r</p:attrName>
                                        </p:attrNameLst>
                                      </p:cBhvr>
                                    </p:animRot>
                                    <p:animRot by="-240000">
                                      <p:cBhvr>
                                        <p:cTn id="56" dur="200" fill="hold">
                                          <p:stCondLst>
                                            <p:cond delay="600"/>
                                          </p:stCondLst>
                                        </p:cTn>
                                        <p:tgtEl>
                                          <p:spTgt spid="15"/>
                                        </p:tgtEl>
                                        <p:attrNameLst>
                                          <p:attrName>r</p:attrName>
                                        </p:attrNameLst>
                                      </p:cBhvr>
                                    </p:animRot>
                                    <p:animRot by="120000">
                                      <p:cBhvr>
                                        <p:cTn id="57" dur="200" fill="hold">
                                          <p:stCondLst>
                                            <p:cond delay="800"/>
                                          </p:stCondLst>
                                        </p:cTn>
                                        <p:tgtEl>
                                          <p:spTgt spid="15"/>
                                        </p:tgtEl>
                                        <p:attrNameLst>
                                          <p:attrName>r</p:attrName>
                                        </p:attrNameLst>
                                      </p:cBhvr>
                                    </p:animRot>
                                  </p:childTnLst>
                                </p:cTn>
                              </p:par>
                              <p:par>
                                <p:cTn id="58" presetID="42" presetClass="exit" presetSubtype="0" fill="hold" nodeType="withEffect">
                                  <p:stCondLst>
                                    <p:cond delay="0"/>
                                  </p:stCondLst>
                                  <p:childTnLst>
                                    <p:animEffect transition="out" filter="fade">
                                      <p:cBhvr>
                                        <p:cTn id="59" dur="1000"/>
                                        <p:tgtEl>
                                          <p:spTgt spid="18"/>
                                        </p:tgtEl>
                                      </p:cBhvr>
                                    </p:animEffect>
                                    <p:anim calcmode="lin" valueType="num">
                                      <p:cBhvr>
                                        <p:cTn id="60" dur="1000"/>
                                        <p:tgtEl>
                                          <p:spTgt spid="18"/>
                                        </p:tgtEl>
                                        <p:attrNameLst>
                                          <p:attrName>ppt_x</p:attrName>
                                        </p:attrNameLst>
                                      </p:cBhvr>
                                      <p:tavLst>
                                        <p:tav tm="0">
                                          <p:val>
                                            <p:strVal val="ppt_x"/>
                                          </p:val>
                                        </p:tav>
                                        <p:tav tm="100000">
                                          <p:val>
                                            <p:strVal val="ppt_x"/>
                                          </p:val>
                                        </p:tav>
                                      </p:tavLst>
                                    </p:anim>
                                    <p:anim calcmode="lin" valueType="num">
                                      <p:cBhvr>
                                        <p:cTn id="61" dur="1000"/>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par>
                                <p:cTn id="63" presetID="32" presetClass="emph" presetSubtype="0" fill="hold" nodeType="withEffect">
                                  <p:stCondLst>
                                    <p:cond delay="0"/>
                                  </p:stCondLst>
                                  <p:childTnLst>
                                    <p:animRot by="120000">
                                      <p:cBhvr>
                                        <p:cTn id="64" dur="100" fill="hold">
                                          <p:stCondLst>
                                            <p:cond delay="0"/>
                                          </p:stCondLst>
                                        </p:cTn>
                                        <p:tgtEl>
                                          <p:spTgt spid="21"/>
                                        </p:tgtEl>
                                        <p:attrNameLst>
                                          <p:attrName>r</p:attrName>
                                        </p:attrNameLst>
                                      </p:cBhvr>
                                    </p:animRot>
                                    <p:animRot by="-240000">
                                      <p:cBhvr>
                                        <p:cTn id="65" dur="200" fill="hold">
                                          <p:stCondLst>
                                            <p:cond delay="200"/>
                                          </p:stCondLst>
                                        </p:cTn>
                                        <p:tgtEl>
                                          <p:spTgt spid="21"/>
                                        </p:tgtEl>
                                        <p:attrNameLst>
                                          <p:attrName>r</p:attrName>
                                        </p:attrNameLst>
                                      </p:cBhvr>
                                    </p:animRot>
                                    <p:animRot by="240000">
                                      <p:cBhvr>
                                        <p:cTn id="66" dur="200" fill="hold">
                                          <p:stCondLst>
                                            <p:cond delay="400"/>
                                          </p:stCondLst>
                                        </p:cTn>
                                        <p:tgtEl>
                                          <p:spTgt spid="21"/>
                                        </p:tgtEl>
                                        <p:attrNameLst>
                                          <p:attrName>r</p:attrName>
                                        </p:attrNameLst>
                                      </p:cBhvr>
                                    </p:animRot>
                                    <p:animRot by="-240000">
                                      <p:cBhvr>
                                        <p:cTn id="67" dur="200" fill="hold">
                                          <p:stCondLst>
                                            <p:cond delay="600"/>
                                          </p:stCondLst>
                                        </p:cTn>
                                        <p:tgtEl>
                                          <p:spTgt spid="21"/>
                                        </p:tgtEl>
                                        <p:attrNameLst>
                                          <p:attrName>r</p:attrName>
                                        </p:attrNameLst>
                                      </p:cBhvr>
                                    </p:animRot>
                                    <p:animRot by="120000">
                                      <p:cBhvr>
                                        <p:cTn id="68" dur="200" fill="hold">
                                          <p:stCondLst>
                                            <p:cond delay="800"/>
                                          </p:stCondLst>
                                        </p:cTn>
                                        <p:tgtEl>
                                          <p:spTgt spid="21"/>
                                        </p:tgtEl>
                                        <p:attrNameLst>
                                          <p:attrName>r</p:attrName>
                                        </p:attrNameLst>
                                      </p:cBhvr>
                                    </p:animRot>
                                  </p:childTnLst>
                                </p:cTn>
                              </p:par>
                              <p:par>
                                <p:cTn id="69" presetID="42" presetClass="exit" presetSubtype="0" fill="hold" nodeType="withEffect">
                                  <p:stCondLst>
                                    <p:cond delay="0"/>
                                  </p:stCondLst>
                                  <p:childTnLst>
                                    <p:animEffect transition="out" filter="fade">
                                      <p:cBhvr>
                                        <p:cTn id="70" dur="1000"/>
                                        <p:tgtEl>
                                          <p:spTgt spid="24"/>
                                        </p:tgtEl>
                                      </p:cBhvr>
                                    </p:animEffect>
                                    <p:anim calcmode="lin" valueType="num">
                                      <p:cBhvr>
                                        <p:cTn id="71" dur="1000"/>
                                        <p:tgtEl>
                                          <p:spTgt spid="24"/>
                                        </p:tgtEl>
                                        <p:attrNameLst>
                                          <p:attrName>ppt_x</p:attrName>
                                        </p:attrNameLst>
                                      </p:cBhvr>
                                      <p:tavLst>
                                        <p:tav tm="0">
                                          <p:val>
                                            <p:strVal val="ppt_x"/>
                                          </p:val>
                                        </p:tav>
                                        <p:tav tm="100000">
                                          <p:val>
                                            <p:strVal val="ppt_x"/>
                                          </p:val>
                                        </p:tav>
                                      </p:tavLst>
                                    </p:anim>
                                    <p:anim calcmode="lin" valueType="num">
                                      <p:cBhvr>
                                        <p:cTn id="72" dur="1000"/>
                                        <p:tgtEl>
                                          <p:spTgt spid="24"/>
                                        </p:tgtEl>
                                        <p:attrNameLst>
                                          <p:attrName>ppt_y</p:attrName>
                                        </p:attrNameLst>
                                      </p:cBhvr>
                                      <p:tavLst>
                                        <p:tav tm="0">
                                          <p:val>
                                            <p:strVal val="ppt_y"/>
                                          </p:val>
                                        </p:tav>
                                        <p:tav tm="100000">
                                          <p:val>
                                            <p:strVal val="ppt_y+.1"/>
                                          </p:val>
                                        </p:tav>
                                      </p:tavLst>
                                    </p:anim>
                                    <p:set>
                                      <p:cBhvr>
                                        <p:cTn id="73" dur="1" fill="hold">
                                          <p:stCondLst>
                                            <p:cond delay="999"/>
                                          </p:stCondLst>
                                        </p:cTn>
                                        <p:tgtEl>
                                          <p:spTgt spid="2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32" presetClass="emph" presetSubtype="0" fill="hold" nodeType="clickEffect">
                                  <p:stCondLst>
                                    <p:cond delay="0"/>
                                  </p:stCondLst>
                                  <p:childTnLst>
                                    <p:animRot by="120000">
                                      <p:cBhvr>
                                        <p:cTn id="82" dur="100" fill="hold">
                                          <p:stCondLst>
                                            <p:cond delay="0"/>
                                          </p:stCondLst>
                                        </p:cTn>
                                        <p:tgtEl>
                                          <p:spTgt spid="27"/>
                                        </p:tgtEl>
                                        <p:attrNameLst>
                                          <p:attrName>r</p:attrName>
                                        </p:attrNameLst>
                                      </p:cBhvr>
                                    </p:animRot>
                                    <p:animRot by="-240000">
                                      <p:cBhvr>
                                        <p:cTn id="83" dur="200" fill="hold">
                                          <p:stCondLst>
                                            <p:cond delay="200"/>
                                          </p:stCondLst>
                                        </p:cTn>
                                        <p:tgtEl>
                                          <p:spTgt spid="27"/>
                                        </p:tgtEl>
                                        <p:attrNameLst>
                                          <p:attrName>r</p:attrName>
                                        </p:attrNameLst>
                                      </p:cBhvr>
                                    </p:animRot>
                                    <p:animRot by="240000">
                                      <p:cBhvr>
                                        <p:cTn id="84" dur="200" fill="hold">
                                          <p:stCondLst>
                                            <p:cond delay="400"/>
                                          </p:stCondLst>
                                        </p:cTn>
                                        <p:tgtEl>
                                          <p:spTgt spid="27"/>
                                        </p:tgtEl>
                                        <p:attrNameLst>
                                          <p:attrName>r</p:attrName>
                                        </p:attrNameLst>
                                      </p:cBhvr>
                                    </p:animRot>
                                    <p:animRot by="-240000">
                                      <p:cBhvr>
                                        <p:cTn id="85" dur="200" fill="hold">
                                          <p:stCondLst>
                                            <p:cond delay="600"/>
                                          </p:stCondLst>
                                        </p:cTn>
                                        <p:tgtEl>
                                          <p:spTgt spid="27"/>
                                        </p:tgtEl>
                                        <p:attrNameLst>
                                          <p:attrName>r</p:attrName>
                                        </p:attrNameLst>
                                      </p:cBhvr>
                                    </p:animRot>
                                    <p:animRot by="120000">
                                      <p:cBhvr>
                                        <p:cTn id="86"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8"/>
            <a:ext cx="11073655" cy="701249"/>
            <a:chOff x="7055427" y="1629296"/>
            <a:chExt cx="4741382" cy="288731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2281026"/>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1. </a:t>
              </a:r>
              <a:r>
                <a:rPr lang="en-US" sz="3000" b="1">
                  <a:latin typeface="Cambria" panose="02040503050406030204" pitchFamily="18" charset="0"/>
                  <a:ea typeface="Cambria" panose="02040503050406030204" pitchFamily="18" charset="0"/>
                </a:rPr>
                <a:t>Em lựa chọn cách nào để thiết lập quan hệ bạn bè? Vì sao?</a:t>
              </a:r>
            </a:p>
          </p:txBody>
        </p:sp>
      </p:grpSp>
      <p:grpSp>
        <p:nvGrpSpPr>
          <p:cNvPr id="8" name="Group 7"/>
          <p:cNvGrpSpPr/>
          <p:nvPr/>
        </p:nvGrpSpPr>
        <p:grpSpPr>
          <a:xfrm>
            <a:off x="865472" y="1058522"/>
            <a:ext cx="4095110" cy="1196306"/>
            <a:chOff x="437702" y="1116338"/>
            <a:chExt cx="4095110" cy="1196306"/>
          </a:xfrm>
        </p:grpSpPr>
        <p:sp>
          <p:nvSpPr>
            <p:cNvPr id="5" name="矩形: 圆角 11">
              <a:extLst>
                <a:ext uri="{FF2B5EF4-FFF2-40B4-BE49-F238E27FC236}">
                  <a16:creationId xmlns:a16="http://schemas.microsoft.com/office/drawing/2014/main" id="{3ACF7974-899B-4EB0-B7ED-143926AC71B9}"/>
                </a:ext>
              </a:extLst>
            </p:cNvPr>
            <p:cNvSpPr/>
            <p:nvPr/>
          </p:nvSpPr>
          <p:spPr>
            <a:xfrm>
              <a:off x="437702" y="1116338"/>
              <a:ext cx="4095110" cy="1196306"/>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7" name="TextBox 6"/>
            <p:cNvSpPr txBox="1"/>
            <p:nvPr/>
          </p:nvSpPr>
          <p:spPr>
            <a:xfrm>
              <a:off x="672833" y="1239995"/>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a. Tự tin giới thiệu bản thân và hỏi tên bạn.</a:t>
              </a:r>
              <a:endParaRPr lang="en-US" sz="2800">
                <a:latin typeface="Cambria" panose="02040503050406030204" pitchFamily="18" charset="0"/>
                <a:ea typeface="Cambria" panose="02040503050406030204" pitchFamily="18" charset="0"/>
              </a:endParaRPr>
            </a:p>
          </p:txBody>
        </p:sp>
      </p:grpSp>
      <p:grpSp>
        <p:nvGrpSpPr>
          <p:cNvPr id="9" name="Group 8"/>
          <p:cNvGrpSpPr/>
          <p:nvPr/>
        </p:nvGrpSpPr>
        <p:grpSpPr>
          <a:xfrm>
            <a:off x="809974" y="2504000"/>
            <a:ext cx="4095110" cy="1075206"/>
            <a:chOff x="437702" y="1116338"/>
            <a:chExt cx="4095110" cy="1075206"/>
          </a:xfrm>
        </p:grpSpPr>
        <p:sp>
          <p:nvSpPr>
            <p:cNvPr id="10" name="矩形: 圆角 11">
              <a:extLst>
                <a:ext uri="{FF2B5EF4-FFF2-40B4-BE49-F238E27FC236}">
                  <a16:creationId xmlns:a16="http://schemas.microsoft.com/office/drawing/2014/main" id="{3ACF7974-899B-4EB0-B7ED-143926AC71B9}"/>
                </a:ext>
              </a:extLst>
            </p:cNvPr>
            <p:cNvSpPr/>
            <p:nvPr/>
          </p:nvSpPr>
          <p:spPr>
            <a:xfrm>
              <a:off x="437702" y="1116338"/>
              <a:ext cx="4095110" cy="1075206"/>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1" name="TextBox 10"/>
            <p:cNvSpPr txBox="1"/>
            <p:nvPr/>
          </p:nvSpPr>
          <p:spPr>
            <a:xfrm>
              <a:off x="680931" y="1181104"/>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 Luôn thể hiện thái độ vui vẻ, cởi mở.</a:t>
              </a:r>
              <a:endParaRPr lang="en-US" sz="2800">
                <a:latin typeface="Cambria" panose="02040503050406030204" pitchFamily="18" charset="0"/>
                <a:ea typeface="Cambria" panose="02040503050406030204" pitchFamily="18" charset="0"/>
              </a:endParaRPr>
            </a:p>
          </p:txBody>
        </p:sp>
      </p:grpSp>
      <p:grpSp>
        <p:nvGrpSpPr>
          <p:cNvPr id="15" name="Group 14"/>
          <p:cNvGrpSpPr/>
          <p:nvPr/>
        </p:nvGrpSpPr>
        <p:grpSpPr>
          <a:xfrm>
            <a:off x="741472" y="3722522"/>
            <a:ext cx="4095110" cy="1180631"/>
            <a:chOff x="437702" y="1025446"/>
            <a:chExt cx="4095110" cy="1180631"/>
          </a:xfrm>
        </p:grpSpPr>
        <p:sp>
          <p:nvSpPr>
            <p:cNvPr id="16" name="矩形: 圆角 11">
              <a:extLst>
                <a:ext uri="{FF2B5EF4-FFF2-40B4-BE49-F238E27FC236}">
                  <a16:creationId xmlns:a16="http://schemas.microsoft.com/office/drawing/2014/main" id="{3ACF7974-899B-4EB0-B7ED-143926AC71B9}"/>
                </a:ext>
              </a:extLst>
            </p:cNvPr>
            <p:cNvSpPr/>
            <p:nvPr/>
          </p:nvSpPr>
          <p:spPr>
            <a:xfrm>
              <a:off x="437702" y="1025446"/>
              <a:ext cx="4095110" cy="1180631"/>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7" name="TextBox 16"/>
            <p:cNvSpPr txBox="1"/>
            <p:nvPr/>
          </p:nvSpPr>
          <p:spPr>
            <a:xfrm>
              <a:off x="437702" y="1138707"/>
              <a:ext cx="4078347"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d. Giao tiếp bằng mắt và mỉm cười khi trò chuyện.</a:t>
              </a:r>
              <a:endParaRPr lang="en-US" sz="2800">
                <a:latin typeface="Cambria" panose="02040503050406030204" pitchFamily="18" charset="0"/>
                <a:ea typeface="Cambria" panose="02040503050406030204" pitchFamily="18" charset="0"/>
              </a:endParaRPr>
            </a:p>
          </p:txBody>
        </p:sp>
      </p:grpSp>
      <p:grpSp>
        <p:nvGrpSpPr>
          <p:cNvPr id="21" name="Group 20"/>
          <p:cNvGrpSpPr/>
          <p:nvPr/>
        </p:nvGrpSpPr>
        <p:grpSpPr>
          <a:xfrm>
            <a:off x="724709" y="5059532"/>
            <a:ext cx="4095110" cy="1391732"/>
            <a:chOff x="437702" y="1116338"/>
            <a:chExt cx="4095110" cy="1391732"/>
          </a:xfrm>
        </p:grpSpPr>
        <p:sp>
          <p:nvSpPr>
            <p:cNvPr id="22"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3" name="TextBox 22"/>
            <p:cNvSpPr txBox="1"/>
            <p:nvPr/>
          </p:nvSpPr>
          <p:spPr>
            <a:xfrm>
              <a:off x="599379" y="1163447"/>
              <a:ext cx="3771755" cy="1255728"/>
            </a:xfrm>
            <a:prstGeom prst="rect">
              <a:avLst/>
            </a:prstGeom>
            <a:noFill/>
          </p:spPr>
          <p:txBody>
            <a:bodyPr wrap="square" rtlCol="0">
              <a:spAutoFit/>
            </a:bodyPr>
            <a:lstStyle/>
            <a:p>
              <a:pPr algn="ctr">
                <a:lnSpc>
                  <a:spcPct val="90000"/>
                </a:lnSpc>
              </a:pPr>
              <a:r>
                <a:rPr lang="en-US" sz="2800" smtClean="0">
                  <a:latin typeface="Cambria" panose="02040503050406030204" pitchFamily="18" charset="0"/>
                  <a:ea typeface="Cambria" panose="02040503050406030204" pitchFamily="18" charset="0"/>
                </a:rPr>
                <a:t>g. Thể hiện sự quan tâm và chia sẻ sở thích của mình với bạn.</a:t>
              </a:r>
              <a:endParaRPr lang="en-US" sz="2800">
                <a:latin typeface="Cambria" panose="02040503050406030204" pitchFamily="18" charset="0"/>
                <a:ea typeface="Cambria" panose="02040503050406030204" pitchFamily="18" charset="0"/>
              </a:endParaRPr>
            </a:p>
          </p:txBody>
        </p:sp>
      </p:grpSp>
      <p:sp>
        <p:nvSpPr>
          <p:cNvPr id="6" name="Right Arrow 5"/>
          <p:cNvSpPr/>
          <p:nvPr/>
        </p:nvSpPr>
        <p:spPr>
          <a:xfrm>
            <a:off x="5202111" y="158136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153C45A-B5D6-449D-95DE-B5F4E0CA7A2A}"/>
              </a:ext>
            </a:extLst>
          </p:cNvPr>
          <p:cNvSpPr txBox="1"/>
          <p:nvPr/>
        </p:nvSpPr>
        <p:spPr>
          <a:xfrm>
            <a:off x="5973028" y="1089828"/>
            <a:ext cx="5888049" cy="920567"/>
          </a:xfrm>
          <a:prstGeom prst="roundRect">
            <a:avLst>
              <a:gd name="adj" fmla="val 17994"/>
            </a:avLst>
          </a:prstGeom>
          <a:solidFill>
            <a:schemeClr val="bg1"/>
          </a:solidFill>
          <a:ln w="38100">
            <a:solidFill>
              <a:srgbClr val="FFEF00"/>
            </a:solidFill>
            <a:prstDash val="lgDash"/>
          </a:ln>
        </p:spPr>
        <p:txBody>
          <a:bodyPr wrap="square" rtlCol="0">
            <a:spAutoFit/>
          </a:bodyPr>
          <a:lstStyle/>
          <a:p>
            <a:pPr algn="just">
              <a:lnSpc>
                <a:spcPct val="85000"/>
              </a:lnSpc>
            </a:pPr>
            <a:r>
              <a:rPr lang="en-US" sz="2800" i="1" smtClean="0">
                <a:solidFill>
                  <a:srgbClr val="FF0066"/>
                </a:solidFill>
                <a:latin typeface="Cambria" panose="02040503050406030204" pitchFamily="18" charset="0"/>
                <a:ea typeface="Cambria" panose="02040503050406030204" pitchFamily="18" charset="0"/>
              </a:rPr>
              <a:t>Điều </a:t>
            </a:r>
            <a:r>
              <a:rPr lang="en-US" sz="2800" i="1">
                <a:solidFill>
                  <a:srgbClr val="FF0066"/>
                </a:solidFill>
                <a:latin typeface="Cambria" panose="02040503050406030204" pitchFamily="18" charset="0"/>
                <a:ea typeface="Cambria" panose="02040503050406030204" pitchFamily="18" charset="0"/>
              </a:rPr>
              <a:t>này thể hiện mong muốn được biết và làm quen với bạn.</a:t>
            </a:r>
            <a:endParaRPr lang="en-US" sz="6000" b="1" dirty="0">
              <a:solidFill>
                <a:srgbClr val="FF0066"/>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8" name="Right Arrow 37"/>
          <p:cNvSpPr/>
          <p:nvPr/>
        </p:nvSpPr>
        <p:spPr>
          <a:xfrm>
            <a:off x="5202110" y="284122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153C45A-B5D6-449D-95DE-B5F4E0CA7A2A}"/>
              </a:ext>
            </a:extLst>
          </p:cNvPr>
          <p:cNvSpPr txBox="1"/>
          <p:nvPr/>
        </p:nvSpPr>
        <p:spPr>
          <a:xfrm>
            <a:off x="5973028" y="2182420"/>
            <a:ext cx="5888049" cy="1329327"/>
          </a:xfrm>
          <a:prstGeom prst="roundRect">
            <a:avLst>
              <a:gd name="adj" fmla="val 17994"/>
            </a:avLst>
          </a:prstGeom>
          <a:solidFill>
            <a:schemeClr val="bg1"/>
          </a:solidFill>
          <a:ln w="38100">
            <a:solidFill>
              <a:srgbClr val="FF99CC"/>
            </a:solidFill>
            <a:prstDash val="lgDash"/>
          </a:ln>
        </p:spPr>
        <p:txBody>
          <a:bodyPr wrap="square" rtlCol="0">
            <a:spAutoFit/>
          </a:bodyPr>
          <a:lstStyle/>
          <a:p>
            <a:pPr algn="just">
              <a:lnSpc>
                <a:spcPct val="85000"/>
              </a:lnSpc>
            </a:pPr>
            <a:r>
              <a:rPr lang="en-US" sz="2800" i="1" dirty="0" err="1">
                <a:solidFill>
                  <a:srgbClr val="7030A0"/>
                </a:solidFill>
                <a:latin typeface="Cambria" panose="02040503050406030204" pitchFamily="18" charset="0"/>
                <a:ea typeface="Cambria" panose="02040503050406030204" pitchFamily="18" charset="0"/>
              </a:rPr>
              <a:t>Thái</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độ</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vui</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vẻ</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cởi</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mở</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sẽ</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tạo</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cho</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bạn</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cảm</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giác</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mình</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là</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người</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thân</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thiện</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dễ</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gần</a:t>
            </a:r>
            <a:r>
              <a:rPr lang="en-US" sz="2800" i="1" dirty="0">
                <a:solidFill>
                  <a:srgbClr val="7030A0"/>
                </a:solidFill>
                <a:latin typeface="Cambria" panose="02040503050406030204" pitchFamily="18" charset="0"/>
                <a:ea typeface="Cambria" panose="02040503050406030204" pitchFamily="18" charset="0"/>
              </a:rPr>
              <a:t>.</a:t>
            </a:r>
            <a:endParaRPr lang="en-US" sz="8800" b="1" dirty="0">
              <a:solidFill>
                <a:srgbClr val="7030A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1" name="Right Arrow 40"/>
          <p:cNvSpPr/>
          <p:nvPr/>
        </p:nvSpPr>
        <p:spPr>
          <a:xfrm>
            <a:off x="5202111" y="4364335"/>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153C45A-B5D6-449D-95DE-B5F4E0CA7A2A}"/>
              </a:ext>
            </a:extLst>
          </p:cNvPr>
          <p:cNvSpPr txBox="1"/>
          <p:nvPr/>
        </p:nvSpPr>
        <p:spPr>
          <a:xfrm>
            <a:off x="5999154" y="3768291"/>
            <a:ext cx="5888049" cy="1329327"/>
          </a:xfrm>
          <a:prstGeom prst="roundRect">
            <a:avLst>
              <a:gd name="adj" fmla="val 17994"/>
            </a:avLst>
          </a:prstGeom>
          <a:solidFill>
            <a:schemeClr val="bg1"/>
          </a:solidFill>
          <a:ln w="38100">
            <a:solidFill>
              <a:srgbClr val="00CC99"/>
            </a:solidFill>
            <a:prstDash val="lgDash"/>
          </a:ln>
        </p:spPr>
        <p:txBody>
          <a:bodyPr wrap="square" rtlCol="0">
            <a:spAutoFit/>
          </a:bodyPr>
          <a:lstStyle/>
          <a:p>
            <a:pPr algn="just">
              <a:lnSpc>
                <a:spcPct val="85000"/>
              </a:lnSpc>
            </a:pPr>
            <a:r>
              <a:rPr lang="en-US" sz="2800" i="1" dirty="0" err="1">
                <a:solidFill>
                  <a:srgbClr val="002060"/>
                </a:solidFill>
                <a:latin typeface="Cambria" panose="02040503050406030204" pitchFamily="18" charset="0"/>
                <a:ea typeface="Cambria" panose="02040503050406030204" pitchFamily="18" charset="0"/>
              </a:rPr>
              <a:t>Điều</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này</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cho</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bạn</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thấy</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mình</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đang</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tập</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trung</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và</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thích</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thú</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với</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cuộc</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trò</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chuyện</a:t>
            </a:r>
            <a:r>
              <a:rPr lang="en-US" sz="2800" i="1" dirty="0">
                <a:solidFill>
                  <a:srgbClr val="002060"/>
                </a:solidFill>
                <a:latin typeface="Cambria" panose="02040503050406030204" pitchFamily="18" charset="0"/>
                <a:ea typeface="Cambria" panose="02040503050406030204" pitchFamily="18" charset="0"/>
              </a:rPr>
              <a:t>.</a:t>
            </a:r>
            <a:endParaRPr lang="en-US" sz="88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4" name="Right Arrow 43"/>
          <p:cNvSpPr/>
          <p:nvPr/>
        </p:nvSpPr>
        <p:spPr>
          <a:xfrm>
            <a:off x="5202110" y="5825218"/>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153C45A-B5D6-449D-95DE-B5F4E0CA7A2A}"/>
              </a:ext>
            </a:extLst>
          </p:cNvPr>
          <p:cNvSpPr txBox="1"/>
          <p:nvPr/>
        </p:nvSpPr>
        <p:spPr>
          <a:xfrm>
            <a:off x="5999154" y="5290555"/>
            <a:ext cx="5888049" cy="1329327"/>
          </a:xfrm>
          <a:prstGeom prst="roundRect">
            <a:avLst>
              <a:gd name="adj" fmla="val 17994"/>
            </a:avLst>
          </a:prstGeom>
          <a:solidFill>
            <a:schemeClr val="bg1"/>
          </a:solidFill>
          <a:ln w="38100">
            <a:solidFill>
              <a:srgbClr val="336699"/>
            </a:solidFill>
            <a:prstDash val="lgDash"/>
          </a:ln>
        </p:spPr>
        <p:txBody>
          <a:bodyPr wrap="square" rtlCol="0">
            <a:spAutoFit/>
          </a:bodyPr>
          <a:lstStyle/>
          <a:p>
            <a:pPr algn="just">
              <a:lnSpc>
                <a:spcPct val="85000"/>
              </a:lnSpc>
            </a:pPr>
            <a:r>
              <a:rPr lang="en-US" sz="2800" i="1" dirty="0" err="1">
                <a:solidFill>
                  <a:srgbClr val="C00000"/>
                </a:solidFill>
                <a:latin typeface="Cambria" panose="02040503050406030204" pitchFamily="18" charset="0"/>
                <a:ea typeface="Cambria" panose="02040503050406030204" pitchFamily="18" charset="0"/>
              </a:rPr>
              <a:t>Điều</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này</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sẽ</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giúp</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bạn</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hiểu</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hơn</a:t>
            </a:r>
            <a:r>
              <a:rPr lang="en-US" sz="2800" i="1" dirty="0">
                <a:solidFill>
                  <a:srgbClr val="C00000"/>
                </a:solidFill>
                <a:latin typeface="Cambria" panose="02040503050406030204" pitchFamily="18" charset="0"/>
                <a:ea typeface="Cambria" panose="02040503050406030204" pitchFamily="18" charset="0"/>
              </a:rPr>
              <a:t> </a:t>
            </a:r>
            <a:r>
              <a:rPr lang="en-US" sz="2800" i="1" dirty="0" err="1" smtClean="0">
                <a:solidFill>
                  <a:srgbClr val="C00000"/>
                </a:solidFill>
                <a:latin typeface="Cambria" panose="02040503050406030204" pitchFamily="18" charset="0"/>
                <a:ea typeface="Cambria" panose="02040503050406030204" pitchFamily="18" charset="0"/>
              </a:rPr>
              <a:t>về</a:t>
            </a:r>
            <a:r>
              <a:rPr lang="en-US" sz="2800" i="1" dirty="0" smtClean="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mình</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và</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có</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thể</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tìm</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thấy</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điểm</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chung</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với</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mình</a:t>
            </a:r>
            <a:r>
              <a:rPr lang="en-US" sz="2800" i="1" dirty="0">
                <a:solidFill>
                  <a:srgbClr val="C00000"/>
                </a:solidFill>
                <a:latin typeface="Cambria" panose="02040503050406030204" pitchFamily="18" charset="0"/>
                <a:ea typeface="Cambria" panose="02040503050406030204" pitchFamily="18" charset="0"/>
              </a:rPr>
              <a:t>.</a:t>
            </a:r>
            <a:endParaRPr lang="en-US" sz="88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25" name="Group 24"/>
          <p:cNvGrpSpPr/>
          <p:nvPr/>
        </p:nvGrpSpPr>
        <p:grpSpPr>
          <a:xfrm>
            <a:off x="-3039430" y="3713369"/>
            <a:ext cx="4838486" cy="4031952"/>
            <a:chOff x="662988" y="1358537"/>
            <a:chExt cx="4838486" cy="4031952"/>
          </a:xfrm>
        </p:grpSpPr>
        <p:sp>
          <p:nvSpPr>
            <p:cNvPr id="26" name="矩形: 圆角 11">
              <a:extLst>
                <a:ext uri="{FF2B5EF4-FFF2-40B4-BE49-F238E27FC236}">
                  <a16:creationId xmlns:a16="http://schemas.microsoft.com/office/drawing/2014/main" id="{3ACF7974-899B-4EB0-B7ED-143926AC71B9}"/>
                </a:ext>
              </a:extLst>
            </p:cNvPr>
            <p:cNvSpPr/>
            <p:nvPr/>
          </p:nvSpPr>
          <p:spPr>
            <a:xfrm>
              <a:off x="1406364" y="3998757"/>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7" name="TextBox 26"/>
            <p:cNvSpPr txBox="1"/>
            <p:nvPr/>
          </p:nvSpPr>
          <p:spPr>
            <a:xfrm>
              <a:off x="662988" y="1358537"/>
              <a:ext cx="3644538" cy="523220"/>
            </a:xfrm>
            <a:prstGeom prst="rect">
              <a:avLst/>
            </a:prstGeom>
            <a:noFill/>
          </p:spPr>
          <p:txBody>
            <a:bodyPr wrap="square" rtlCol="0">
              <a:spAutoFit/>
            </a:bodyPr>
            <a:lstStyle/>
            <a:p>
              <a:pPr algn="ctr"/>
              <a:endParaRPr lang="en-US" sz="2800" dirty="0">
                <a:latin typeface="Cambria" panose="02040503050406030204" pitchFamily="18" charset="0"/>
                <a:ea typeface="Cambria" panose="02040503050406030204" pitchFamily="18" charset="0"/>
              </a:endParaRPr>
            </a:p>
          </p:txBody>
        </p:sp>
      </p:grpSp>
      <p:grpSp>
        <p:nvGrpSpPr>
          <p:cNvPr id="28" name="Group 27"/>
          <p:cNvGrpSpPr/>
          <p:nvPr/>
        </p:nvGrpSpPr>
        <p:grpSpPr>
          <a:xfrm>
            <a:off x="-6506642" y="-4776934"/>
            <a:ext cx="4838486" cy="8017676"/>
            <a:chOff x="662988" y="1358537"/>
            <a:chExt cx="4838486" cy="4031952"/>
          </a:xfrm>
        </p:grpSpPr>
        <p:sp>
          <p:nvSpPr>
            <p:cNvPr id="29" name="矩形: 圆角 11">
              <a:extLst>
                <a:ext uri="{FF2B5EF4-FFF2-40B4-BE49-F238E27FC236}">
                  <a16:creationId xmlns:a16="http://schemas.microsoft.com/office/drawing/2014/main" id="{3ACF7974-899B-4EB0-B7ED-143926AC71B9}"/>
                </a:ext>
              </a:extLst>
            </p:cNvPr>
            <p:cNvSpPr/>
            <p:nvPr/>
          </p:nvSpPr>
          <p:spPr>
            <a:xfrm>
              <a:off x="1406364" y="3998757"/>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30" name="TextBox 29"/>
            <p:cNvSpPr txBox="1"/>
            <p:nvPr/>
          </p:nvSpPr>
          <p:spPr>
            <a:xfrm>
              <a:off x="662988" y="1358537"/>
              <a:ext cx="3644538" cy="523220"/>
            </a:xfrm>
            <a:prstGeom prst="rect">
              <a:avLst/>
            </a:prstGeom>
            <a:noFill/>
          </p:spPr>
          <p:txBody>
            <a:bodyPr wrap="square" rtlCol="0">
              <a:spAutoFit/>
            </a:bodyPr>
            <a:lstStyle/>
            <a:p>
              <a:pPr algn="ctr"/>
              <a:endParaRPr lang="en-US" sz="2800" dirty="0">
                <a:latin typeface="Cambria" panose="02040503050406030204" pitchFamily="18" charset="0"/>
                <a:ea typeface="Cambria" panose="02040503050406030204" pitchFamily="18" charset="0"/>
              </a:endParaRPr>
            </a:p>
          </p:txBody>
        </p:sp>
      </p:grpSp>
      <p:sp>
        <p:nvSpPr>
          <p:cNvPr id="31" name="Oval 30"/>
          <p:cNvSpPr/>
          <p:nvPr/>
        </p:nvSpPr>
        <p:spPr>
          <a:xfrm>
            <a:off x="-3021285" y="9796730"/>
            <a:ext cx="16015390"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706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5"/>
                                        </p:tgtEl>
                                        <p:attrNameLst>
                                          <p:attrName>r</p:attrName>
                                        </p:attrNameLst>
                                      </p:cBhvr>
                                    </p:animRot>
                                    <p:animRot by="-240000">
                                      <p:cBhvr>
                                        <p:cTn id="33" dur="200" fill="hold">
                                          <p:stCondLst>
                                            <p:cond delay="200"/>
                                          </p:stCondLst>
                                        </p:cTn>
                                        <p:tgtEl>
                                          <p:spTgt spid="15"/>
                                        </p:tgtEl>
                                        <p:attrNameLst>
                                          <p:attrName>r</p:attrName>
                                        </p:attrNameLst>
                                      </p:cBhvr>
                                    </p:animRot>
                                    <p:animRot by="240000">
                                      <p:cBhvr>
                                        <p:cTn id="34" dur="200" fill="hold">
                                          <p:stCondLst>
                                            <p:cond delay="400"/>
                                          </p:stCondLst>
                                        </p:cTn>
                                        <p:tgtEl>
                                          <p:spTgt spid="15"/>
                                        </p:tgtEl>
                                        <p:attrNameLst>
                                          <p:attrName>r</p:attrName>
                                        </p:attrNameLst>
                                      </p:cBhvr>
                                    </p:animRot>
                                    <p:animRot by="-240000">
                                      <p:cBhvr>
                                        <p:cTn id="35" dur="200" fill="hold">
                                          <p:stCondLst>
                                            <p:cond delay="600"/>
                                          </p:stCondLst>
                                        </p:cTn>
                                        <p:tgtEl>
                                          <p:spTgt spid="15"/>
                                        </p:tgtEl>
                                        <p:attrNameLst>
                                          <p:attrName>r</p:attrName>
                                        </p:attrNameLst>
                                      </p:cBhvr>
                                    </p:animRot>
                                    <p:animRot by="120000">
                                      <p:cBhvr>
                                        <p:cTn id="36" dur="200" fill="hold">
                                          <p:stCondLst>
                                            <p:cond delay="800"/>
                                          </p:stCondLst>
                                        </p:cTn>
                                        <p:tgtEl>
                                          <p:spTgt spid="15"/>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21"/>
                                        </p:tgtEl>
                                        <p:attrNameLst>
                                          <p:attrName>r</p:attrName>
                                        </p:attrNameLst>
                                      </p:cBhvr>
                                    </p:animRot>
                                    <p:animRot by="-240000">
                                      <p:cBhvr>
                                        <p:cTn id="39" dur="200" fill="hold">
                                          <p:stCondLst>
                                            <p:cond delay="200"/>
                                          </p:stCondLst>
                                        </p:cTn>
                                        <p:tgtEl>
                                          <p:spTgt spid="21"/>
                                        </p:tgtEl>
                                        <p:attrNameLst>
                                          <p:attrName>r</p:attrName>
                                        </p:attrNameLst>
                                      </p:cBhvr>
                                    </p:animRot>
                                    <p:animRot by="240000">
                                      <p:cBhvr>
                                        <p:cTn id="40" dur="200" fill="hold">
                                          <p:stCondLst>
                                            <p:cond delay="400"/>
                                          </p:stCondLst>
                                        </p:cTn>
                                        <p:tgtEl>
                                          <p:spTgt spid="21"/>
                                        </p:tgtEl>
                                        <p:attrNameLst>
                                          <p:attrName>r</p:attrName>
                                        </p:attrNameLst>
                                      </p:cBhvr>
                                    </p:animRot>
                                    <p:animRot by="-240000">
                                      <p:cBhvr>
                                        <p:cTn id="41" dur="200" fill="hold">
                                          <p:stCondLst>
                                            <p:cond delay="600"/>
                                          </p:stCondLst>
                                        </p:cTn>
                                        <p:tgtEl>
                                          <p:spTgt spid="21"/>
                                        </p:tgtEl>
                                        <p:attrNameLst>
                                          <p:attrName>r</p:attrName>
                                        </p:attrNameLst>
                                      </p:cBhvr>
                                    </p:animRot>
                                    <p:animRot by="120000">
                                      <p:cBhvr>
                                        <p:cTn id="42" dur="200" fill="hold">
                                          <p:stCondLst>
                                            <p:cond delay="800"/>
                                          </p:stCondLst>
                                        </p:cTn>
                                        <p:tgtEl>
                                          <p:spTgt spid="21"/>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down)">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arn(inVertic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5"/>
                                        </p:tgtEl>
                                        <p:attrNameLst>
                                          <p:attrName>r</p:attrName>
                                        </p:attrNameLst>
                                      </p:cBhvr>
                                    </p:animRot>
                                    <p:animRot by="-240000">
                                      <p:cBhvr>
                                        <p:cTn id="92" dur="200" fill="hold">
                                          <p:stCondLst>
                                            <p:cond delay="200"/>
                                          </p:stCondLst>
                                        </p:cTn>
                                        <p:tgtEl>
                                          <p:spTgt spid="25"/>
                                        </p:tgtEl>
                                        <p:attrNameLst>
                                          <p:attrName>r</p:attrName>
                                        </p:attrNameLst>
                                      </p:cBhvr>
                                    </p:animRot>
                                    <p:animRot by="240000">
                                      <p:cBhvr>
                                        <p:cTn id="93" dur="200" fill="hold">
                                          <p:stCondLst>
                                            <p:cond delay="400"/>
                                          </p:stCondLst>
                                        </p:cTn>
                                        <p:tgtEl>
                                          <p:spTgt spid="25"/>
                                        </p:tgtEl>
                                        <p:attrNameLst>
                                          <p:attrName>r</p:attrName>
                                        </p:attrNameLst>
                                      </p:cBhvr>
                                    </p:animRot>
                                    <p:animRot by="-240000">
                                      <p:cBhvr>
                                        <p:cTn id="94" dur="200" fill="hold">
                                          <p:stCondLst>
                                            <p:cond delay="600"/>
                                          </p:stCondLst>
                                        </p:cTn>
                                        <p:tgtEl>
                                          <p:spTgt spid="25"/>
                                        </p:tgtEl>
                                        <p:attrNameLst>
                                          <p:attrName>r</p:attrName>
                                        </p:attrNameLst>
                                      </p:cBhvr>
                                    </p:animRot>
                                    <p:animRot by="120000">
                                      <p:cBhvr>
                                        <p:cTn id="95" dur="200" fill="hold">
                                          <p:stCondLst>
                                            <p:cond delay="800"/>
                                          </p:stCondLst>
                                        </p:cTn>
                                        <p:tgtEl>
                                          <p:spTgt spid="25"/>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arn(inVertical)">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32" presetClass="emph" presetSubtype="0" fill="hold" nodeType="clickEffect">
                                  <p:stCondLst>
                                    <p:cond delay="0"/>
                                  </p:stCondLst>
                                  <p:childTnLst>
                                    <p:animRot by="120000">
                                      <p:cBhvr>
                                        <p:cTn id="104" dur="100" fill="hold">
                                          <p:stCondLst>
                                            <p:cond delay="0"/>
                                          </p:stCondLst>
                                        </p:cTn>
                                        <p:tgtEl>
                                          <p:spTgt spid="28"/>
                                        </p:tgtEl>
                                        <p:attrNameLst>
                                          <p:attrName>r</p:attrName>
                                        </p:attrNameLst>
                                      </p:cBhvr>
                                    </p:animRot>
                                    <p:animRot by="-240000">
                                      <p:cBhvr>
                                        <p:cTn id="105" dur="200" fill="hold">
                                          <p:stCondLst>
                                            <p:cond delay="200"/>
                                          </p:stCondLst>
                                        </p:cTn>
                                        <p:tgtEl>
                                          <p:spTgt spid="28"/>
                                        </p:tgtEl>
                                        <p:attrNameLst>
                                          <p:attrName>r</p:attrName>
                                        </p:attrNameLst>
                                      </p:cBhvr>
                                    </p:animRot>
                                    <p:animRot by="240000">
                                      <p:cBhvr>
                                        <p:cTn id="106" dur="200" fill="hold">
                                          <p:stCondLst>
                                            <p:cond delay="400"/>
                                          </p:stCondLst>
                                        </p:cTn>
                                        <p:tgtEl>
                                          <p:spTgt spid="28"/>
                                        </p:tgtEl>
                                        <p:attrNameLst>
                                          <p:attrName>r</p:attrName>
                                        </p:attrNameLst>
                                      </p:cBhvr>
                                    </p:animRot>
                                    <p:animRot by="-240000">
                                      <p:cBhvr>
                                        <p:cTn id="107" dur="200" fill="hold">
                                          <p:stCondLst>
                                            <p:cond delay="600"/>
                                          </p:stCondLst>
                                        </p:cTn>
                                        <p:tgtEl>
                                          <p:spTgt spid="28"/>
                                        </p:tgtEl>
                                        <p:attrNameLst>
                                          <p:attrName>r</p:attrName>
                                        </p:attrNameLst>
                                      </p:cBhvr>
                                    </p:animRot>
                                    <p:animRot by="120000">
                                      <p:cBhvr>
                                        <p:cTn id="10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8" grpId="0" animBg="1"/>
      <p:bldP spid="39" grpId="0" animBg="1"/>
      <p:bldP spid="41" grpId="0" animBg="1"/>
      <p:bldP spid="42"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8"/>
            <a:ext cx="11073655" cy="701249"/>
            <a:chOff x="7055427" y="1629296"/>
            <a:chExt cx="4741382" cy="288731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2407747"/>
            </a:xfrm>
            <a:prstGeom prst="rect">
              <a:avLst/>
            </a:prstGeom>
            <a:noFill/>
          </p:spPr>
          <p:txBody>
            <a:bodyPr wrap="square" rtlCol="0">
              <a:spAutoFit/>
            </a:bodyPr>
            <a:lstStyle/>
            <a:p>
              <a:pPr algn="ctr"/>
              <a:r>
                <a:rPr lang="en-US" sz="3200" b="1" smtClean="0">
                  <a:latin typeface="Cambria" panose="02040503050406030204" pitchFamily="18" charset="0"/>
                  <a:ea typeface="Cambria" panose="02040503050406030204" pitchFamily="18" charset="0"/>
                </a:rPr>
                <a:t>Vì sao những cách sau không phù hợp?</a:t>
              </a:r>
              <a:endParaRPr lang="en-US" sz="3200" b="1">
                <a:latin typeface="Cambria" panose="02040503050406030204" pitchFamily="18" charset="0"/>
                <a:ea typeface="Cambria" panose="02040503050406030204" pitchFamily="18" charset="0"/>
              </a:endParaRPr>
            </a:p>
          </p:txBody>
        </p:sp>
      </p:grpSp>
      <p:grpSp>
        <p:nvGrpSpPr>
          <p:cNvPr id="12" name="Group 11"/>
          <p:cNvGrpSpPr/>
          <p:nvPr/>
        </p:nvGrpSpPr>
        <p:grpSpPr>
          <a:xfrm>
            <a:off x="725401" y="1210991"/>
            <a:ext cx="4095110" cy="1424710"/>
            <a:chOff x="437702" y="1116338"/>
            <a:chExt cx="4095110" cy="1424710"/>
          </a:xfrm>
        </p:grpSpPr>
        <p:sp>
          <p:nvSpPr>
            <p:cNvPr id="13"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4" name="TextBox 13"/>
            <p:cNvSpPr txBox="1"/>
            <p:nvPr/>
          </p:nvSpPr>
          <p:spPr>
            <a:xfrm>
              <a:off x="532359" y="1156053"/>
              <a:ext cx="3935138" cy="1384995"/>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c. Chỉ trò chuyện với người quen khi đến môi trường mới.</a:t>
              </a:r>
              <a:endParaRPr lang="en-US" sz="2800">
                <a:latin typeface="Cambria" panose="02040503050406030204" pitchFamily="18" charset="0"/>
                <a:ea typeface="Cambria" panose="02040503050406030204" pitchFamily="18" charset="0"/>
              </a:endParaRPr>
            </a:p>
          </p:txBody>
        </p:sp>
      </p:grpSp>
      <p:grpSp>
        <p:nvGrpSpPr>
          <p:cNvPr id="18" name="Group 17"/>
          <p:cNvGrpSpPr/>
          <p:nvPr/>
        </p:nvGrpSpPr>
        <p:grpSpPr>
          <a:xfrm>
            <a:off x="764273" y="2886797"/>
            <a:ext cx="4095110" cy="1391732"/>
            <a:chOff x="437702" y="1116338"/>
            <a:chExt cx="4095110" cy="1391732"/>
          </a:xfrm>
        </p:grpSpPr>
        <p:sp>
          <p:nvSpPr>
            <p:cNvPr id="19"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0" name="TextBox 19"/>
            <p:cNvSpPr txBox="1"/>
            <p:nvPr/>
          </p:nvSpPr>
          <p:spPr>
            <a:xfrm>
              <a:off x="662988" y="1358537"/>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e. Liên tục kể với bạn về bản thân mình.</a:t>
              </a:r>
              <a:endParaRPr lang="en-US" sz="2800">
                <a:latin typeface="Cambria" panose="02040503050406030204" pitchFamily="18" charset="0"/>
                <a:ea typeface="Cambria" panose="02040503050406030204" pitchFamily="18" charset="0"/>
              </a:endParaRPr>
            </a:p>
          </p:txBody>
        </p:sp>
      </p:grpSp>
      <p:grpSp>
        <p:nvGrpSpPr>
          <p:cNvPr id="24" name="Group 23"/>
          <p:cNvGrpSpPr/>
          <p:nvPr/>
        </p:nvGrpSpPr>
        <p:grpSpPr>
          <a:xfrm>
            <a:off x="695645" y="4595581"/>
            <a:ext cx="4232366" cy="1331639"/>
            <a:chOff x="413285" y="1155527"/>
            <a:chExt cx="4119527" cy="1331639"/>
          </a:xfrm>
        </p:grpSpPr>
        <p:sp>
          <p:nvSpPr>
            <p:cNvPr id="25" name="矩形: 圆角 11">
              <a:extLst>
                <a:ext uri="{FF2B5EF4-FFF2-40B4-BE49-F238E27FC236}">
                  <a16:creationId xmlns:a16="http://schemas.microsoft.com/office/drawing/2014/main" id="{3ACF7974-899B-4EB0-B7ED-143926AC71B9}"/>
                </a:ext>
              </a:extLst>
            </p:cNvPr>
            <p:cNvSpPr/>
            <p:nvPr/>
          </p:nvSpPr>
          <p:spPr>
            <a:xfrm>
              <a:off x="437702" y="1155527"/>
              <a:ext cx="4095110" cy="1331639"/>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6E9FD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6" name="TextBox 25"/>
            <p:cNvSpPr txBox="1"/>
            <p:nvPr/>
          </p:nvSpPr>
          <p:spPr>
            <a:xfrm>
              <a:off x="413285" y="1250912"/>
              <a:ext cx="4081691"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 Luôn tỏ ra mình là người thông minh, tài giỏi. </a:t>
              </a:r>
              <a:endParaRPr lang="en-US" sz="2800">
                <a:latin typeface="Cambria" panose="02040503050406030204" pitchFamily="18" charset="0"/>
                <a:ea typeface="Cambria" panose="02040503050406030204" pitchFamily="18" charset="0"/>
              </a:endParaRPr>
            </a:p>
          </p:txBody>
        </p:sp>
      </p:grpSp>
      <p:sp>
        <p:nvSpPr>
          <p:cNvPr id="27" name="Right Arrow 26"/>
          <p:cNvSpPr/>
          <p:nvPr/>
        </p:nvSpPr>
        <p:spPr>
          <a:xfrm>
            <a:off x="5110671" y="187193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153C45A-B5D6-449D-95DE-B5F4E0CA7A2A}"/>
              </a:ext>
            </a:extLst>
          </p:cNvPr>
          <p:cNvSpPr txBox="1"/>
          <p:nvPr/>
        </p:nvSpPr>
        <p:spPr>
          <a:xfrm>
            <a:off x="5881588" y="1380398"/>
            <a:ext cx="5888049" cy="1329327"/>
          </a:xfrm>
          <a:prstGeom prst="roundRect">
            <a:avLst>
              <a:gd name="adj" fmla="val 17994"/>
            </a:avLst>
          </a:prstGeom>
          <a:solidFill>
            <a:schemeClr val="bg1"/>
          </a:solidFill>
          <a:ln w="38100">
            <a:solidFill>
              <a:srgbClr val="FFEF00"/>
            </a:solidFill>
            <a:prstDash val="lgDash"/>
          </a:ln>
        </p:spPr>
        <p:txBody>
          <a:bodyPr wrap="square" rtlCol="0">
            <a:spAutoFit/>
          </a:bodyPr>
          <a:lstStyle/>
          <a:p>
            <a:pPr algn="just">
              <a:lnSpc>
                <a:spcPct val="85000"/>
              </a:lnSpc>
            </a:pPr>
            <a:r>
              <a:rPr lang="vi-VN" sz="2800">
                <a:solidFill>
                  <a:srgbClr val="C00000"/>
                </a:solidFill>
                <a:latin typeface="Cambria" panose="02040503050406030204" pitchFamily="18" charset="0"/>
                <a:ea typeface="Cambria" panose="02040503050406030204" pitchFamily="18" charset="0"/>
              </a:rPr>
              <a:t>Việc chỉ trò chuyện với người mới sẽ khiến mối quan hệ bạn bè không được mở </a:t>
            </a:r>
            <a:r>
              <a:rPr lang="vi-VN" sz="2800" smtClean="0">
                <a:solidFill>
                  <a:srgbClr val="C00000"/>
                </a:solidFill>
                <a:latin typeface="Cambria" panose="02040503050406030204" pitchFamily="18" charset="0"/>
                <a:ea typeface="Cambria" panose="02040503050406030204" pitchFamily="18" charset="0"/>
              </a:rPr>
              <a:t>rộng</a:t>
            </a:r>
            <a:r>
              <a:rPr lang="en-US" sz="2800" smtClean="0">
                <a:solidFill>
                  <a:srgbClr val="C00000"/>
                </a:solidFill>
                <a:latin typeface="Cambria" panose="02040503050406030204" pitchFamily="18" charset="0"/>
                <a:ea typeface="Cambria" panose="02040503050406030204" pitchFamily="18" charset="0"/>
              </a:rPr>
              <a:t>.</a:t>
            </a:r>
            <a:endParaRPr lang="en-US" sz="80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9" name="Right Arrow 28"/>
          <p:cNvSpPr/>
          <p:nvPr/>
        </p:nvSpPr>
        <p:spPr>
          <a:xfrm>
            <a:off x="4992896" y="3621763"/>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153C45A-B5D6-449D-95DE-B5F4E0CA7A2A}"/>
              </a:ext>
            </a:extLst>
          </p:cNvPr>
          <p:cNvSpPr txBox="1"/>
          <p:nvPr/>
        </p:nvSpPr>
        <p:spPr>
          <a:xfrm>
            <a:off x="5763814" y="2962956"/>
            <a:ext cx="5888049" cy="1329327"/>
          </a:xfrm>
          <a:prstGeom prst="roundRect">
            <a:avLst>
              <a:gd name="adj" fmla="val 17994"/>
            </a:avLst>
          </a:prstGeom>
          <a:solidFill>
            <a:schemeClr val="bg1"/>
          </a:solidFill>
          <a:ln w="38100">
            <a:solidFill>
              <a:srgbClr val="FF99CC"/>
            </a:solidFill>
            <a:prstDash val="lgDash"/>
          </a:ln>
        </p:spPr>
        <p:txBody>
          <a:bodyPr wrap="square" rtlCol="0">
            <a:spAutoFit/>
          </a:bodyPr>
          <a:lstStyle/>
          <a:p>
            <a:pPr algn="just">
              <a:lnSpc>
                <a:spcPct val="85000"/>
              </a:lnSpc>
            </a:pPr>
            <a:r>
              <a:rPr lang="vi-VN" sz="2800" dirty="0">
                <a:solidFill>
                  <a:srgbClr val="FF0066"/>
                </a:solidFill>
                <a:latin typeface="Cambria" panose="02040503050406030204" pitchFamily="18" charset="0"/>
                <a:ea typeface="Cambria" panose="02040503050406030204" pitchFamily="18" charset="0"/>
              </a:rPr>
              <a:t>Việc liên tục kể về bản thân khiến cho người khác không có cơ hội giới thiệu về bản </a:t>
            </a:r>
            <a:r>
              <a:rPr lang="vi-VN" sz="2800" dirty="0" smtClean="0">
                <a:solidFill>
                  <a:srgbClr val="FF0066"/>
                </a:solidFill>
                <a:latin typeface="Cambria" panose="02040503050406030204" pitchFamily="18" charset="0"/>
                <a:ea typeface="Cambria" panose="02040503050406030204" pitchFamily="18" charset="0"/>
              </a:rPr>
              <a:t>thân</a:t>
            </a:r>
            <a:r>
              <a:rPr lang="en-US" sz="2800" dirty="0" smtClean="0">
                <a:solidFill>
                  <a:srgbClr val="FF0066"/>
                </a:solidFill>
                <a:latin typeface="Cambria" panose="02040503050406030204" pitchFamily="18" charset="0"/>
                <a:ea typeface="Cambria" panose="02040503050406030204" pitchFamily="18" charset="0"/>
              </a:rPr>
              <a:t>.</a:t>
            </a:r>
            <a:endParaRPr lang="en-US" sz="13800" b="1" dirty="0">
              <a:solidFill>
                <a:srgbClr val="FF0066"/>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1" name="Right Arrow 30"/>
          <p:cNvSpPr/>
          <p:nvPr/>
        </p:nvSpPr>
        <p:spPr>
          <a:xfrm>
            <a:off x="5084544" y="5225629"/>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153C45A-B5D6-449D-95DE-B5F4E0CA7A2A}"/>
              </a:ext>
            </a:extLst>
          </p:cNvPr>
          <p:cNvSpPr txBox="1"/>
          <p:nvPr/>
        </p:nvSpPr>
        <p:spPr>
          <a:xfrm>
            <a:off x="5881588" y="4690966"/>
            <a:ext cx="5888049" cy="1329327"/>
          </a:xfrm>
          <a:prstGeom prst="roundRect">
            <a:avLst>
              <a:gd name="adj" fmla="val 17994"/>
            </a:avLst>
          </a:prstGeom>
          <a:solidFill>
            <a:schemeClr val="bg1"/>
          </a:solidFill>
          <a:ln w="38100">
            <a:solidFill>
              <a:srgbClr val="336699"/>
            </a:solidFill>
            <a:prstDash val="lgDash"/>
          </a:ln>
        </p:spPr>
        <p:txBody>
          <a:bodyPr wrap="square" rtlCol="0">
            <a:spAutoFit/>
          </a:bodyPr>
          <a:lstStyle/>
          <a:p>
            <a:pPr algn="just">
              <a:lnSpc>
                <a:spcPct val="85000"/>
              </a:lnSpc>
            </a:pPr>
            <a:r>
              <a:rPr lang="vi-VN" sz="2800" dirty="0">
                <a:solidFill>
                  <a:srgbClr val="336699"/>
                </a:solidFill>
                <a:latin typeface="Cambria" panose="02040503050406030204" pitchFamily="18" charset="0"/>
                <a:ea typeface="Cambria" panose="02040503050406030204" pitchFamily="18" charset="0"/>
              </a:rPr>
              <a:t>Việc luôn tỏ ra mình thông minh, tài giỏi khiến cho bản thân trở thành một người tự kiêu, ngạo </a:t>
            </a:r>
            <a:r>
              <a:rPr lang="vi-VN" sz="2800" dirty="0" smtClean="0">
                <a:solidFill>
                  <a:srgbClr val="336699"/>
                </a:solidFill>
                <a:latin typeface="Cambria" panose="02040503050406030204" pitchFamily="18" charset="0"/>
                <a:ea typeface="Cambria" panose="02040503050406030204" pitchFamily="18" charset="0"/>
              </a:rPr>
              <a:t>mạn</a:t>
            </a:r>
            <a:r>
              <a:rPr lang="en-US" sz="2800" dirty="0" smtClean="0">
                <a:solidFill>
                  <a:srgbClr val="336699"/>
                </a:solidFill>
                <a:latin typeface="Cambria" panose="02040503050406030204" pitchFamily="18" charset="0"/>
                <a:ea typeface="Cambria" panose="02040503050406030204" pitchFamily="18" charset="0"/>
              </a:rPr>
              <a:t>.</a:t>
            </a:r>
            <a:endParaRPr lang="en-US" sz="13800" b="1" dirty="0">
              <a:solidFill>
                <a:srgbClr val="336699"/>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1" name="Oval 20"/>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972079" y="8555029"/>
            <a:ext cx="14741716"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9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9" name="Group 8"/>
          <p:cNvGrpSpPr/>
          <p:nvPr/>
        </p:nvGrpSpPr>
        <p:grpSpPr>
          <a:xfrm>
            <a:off x="542437" y="1467955"/>
            <a:ext cx="11215084" cy="1309333"/>
            <a:chOff x="352697" y="1737358"/>
            <a:chExt cx="11215084" cy="2430985"/>
          </a:xfrm>
        </p:grpSpPr>
        <p:sp>
          <p:nvSpPr>
            <p:cNvPr id="5" name="Rounded Rectangle 4"/>
            <p:cNvSpPr/>
            <p:nvPr/>
          </p:nvSpPr>
          <p:spPr>
            <a:xfrm>
              <a:off x="352697" y="1737360"/>
              <a:ext cx="11215084" cy="2430983"/>
            </a:xfrm>
            <a:prstGeom prst="roundRect">
              <a:avLst/>
            </a:prstGeom>
            <a:solidFill>
              <a:schemeClr val="accent1">
                <a:lumMod val="60000"/>
                <a:lumOff val="4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CD4DF022-03B6-2C13-C899-C3F0C93339E7}"/>
                </a:ext>
              </a:extLst>
            </p:cNvPr>
            <p:cNvSpPr txBox="1"/>
            <p:nvPr/>
          </p:nvSpPr>
          <p:spPr>
            <a:xfrm>
              <a:off x="352697" y="1737358"/>
              <a:ext cx="11154428" cy="2400033"/>
            </a:xfrm>
            <a:prstGeom prst="rect">
              <a:avLst/>
            </a:prstGeom>
            <a:noFill/>
          </p:spPr>
          <p:txBody>
            <a:bodyPr wrap="square" rtlCol="0">
              <a:spAutoFit/>
            </a:bodyPr>
            <a:lstStyle/>
            <a:p>
              <a:pPr algn="just"/>
              <a:r>
                <a:rPr lang="en-US" sz="2600" i="1" smtClean="0">
                  <a:latin typeface="Cambria" panose="02040503050406030204" pitchFamily="18" charset="0"/>
                  <a:ea typeface="Cambria" panose="02040503050406030204" pitchFamily="18" charset="0"/>
                </a:rPr>
                <a:t>a. Cả nhà Linh đi nghỉ mát với gia đình cá cô chú cùng cơ quan của bố. Ở đó, có rất nhiều bạn cùng lứa tuổi nhưng Linh cảm thấy không thoải mái và tỏ ra không thích chơi cùng các bạn.</a:t>
              </a:r>
              <a:endParaRPr lang="en-US" sz="2600" i="1">
                <a:latin typeface="Cambria" panose="02040503050406030204" pitchFamily="18" charset="0"/>
                <a:ea typeface="Cambria" panose="02040503050406030204" pitchFamily="18" charset="0"/>
              </a:endParaRPr>
            </a:p>
          </p:txBody>
        </p:sp>
      </p:grpSp>
      <p:grpSp>
        <p:nvGrpSpPr>
          <p:cNvPr id="10" name="Group 9"/>
          <p:cNvGrpSpPr/>
          <p:nvPr/>
        </p:nvGrpSpPr>
        <p:grpSpPr>
          <a:xfrm>
            <a:off x="518224" y="2910764"/>
            <a:ext cx="11215084" cy="1292662"/>
            <a:chOff x="352697" y="1737358"/>
            <a:chExt cx="11215084" cy="2400033"/>
          </a:xfrm>
        </p:grpSpPr>
        <p:sp>
          <p:nvSpPr>
            <p:cNvPr id="11" name="Rounded Rectangle 10"/>
            <p:cNvSpPr/>
            <p:nvPr/>
          </p:nvSpPr>
          <p:spPr>
            <a:xfrm>
              <a:off x="352697" y="1737360"/>
              <a:ext cx="11215084" cy="2273193"/>
            </a:xfrm>
            <a:prstGeom prst="roundRect">
              <a:avLst/>
            </a:prstGeom>
            <a:solidFill>
              <a:schemeClr val="accent2">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CD4DF022-03B6-2C13-C899-C3F0C93339E7}"/>
                </a:ext>
              </a:extLst>
            </p:cNvPr>
            <p:cNvSpPr txBox="1"/>
            <p:nvPr/>
          </p:nvSpPr>
          <p:spPr>
            <a:xfrm>
              <a:off x="352697" y="1737358"/>
              <a:ext cx="11154428" cy="2400033"/>
            </a:xfrm>
            <a:prstGeom prst="rect">
              <a:avLst/>
            </a:prstGeom>
            <a:noFill/>
          </p:spPr>
          <p:txBody>
            <a:bodyPr wrap="square" rtlCol="0">
              <a:spAutoFit/>
            </a:bodyPr>
            <a:lstStyle/>
            <a:p>
              <a:pPr algn="just"/>
              <a:r>
                <a:rPr lang="en-US" sz="2600" i="1" smtClean="0">
                  <a:latin typeface="Cambria" panose="02040503050406030204" pitchFamily="18" charset="0"/>
                  <a:ea typeface="Cambria" panose="02040503050406030204" pitchFamily="18" charset="0"/>
                </a:rPr>
                <a:t>b. Nghỉ hè, Tuấn được bố mẹ cho về quê thăm ông bà. Thấy các bạn ở quê chơi nhiều trò chơi rất vui và lạ, Tuấn chủ động làm quen và nhờ các bạn hướng dẫn để cùng chơi. </a:t>
              </a:r>
              <a:endParaRPr lang="en-US" sz="2600" i="1">
                <a:latin typeface="Cambria" panose="02040503050406030204" pitchFamily="18" charset="0"/>
                <a:ea typeface="Cambria" panose="02040503050406030204" pitchFamily="18" charset="0"/>
              </a:endParaRPr>
            </a:p>
          </p:txBody>
        </p:sp>
      </p:grpSp>
      <p:grpSp>
        <p:nvGrpSpPr>
          <p:cNvPr id="13" name="Group 12"/>
          <p:cNvGrpSpPr/>
          <p:nvPr/>
        </p:nvGrpSpPr>
        <p:grpSpPr>
          <a:xfrm>
            <a:off x="507008" y="4247480"/>
            <a:ext cx="11215084" cy="994697"/>
            <a:chOff x="352697" y="1737359"/>
            <a:chExt cx="11215084" cy="1846813"/>
          </a:xfrm>
        </p:grpSpPr>
        <p:sp>
          <p:nvSpPr>
            <p:cNvPr id="14" name="Rounded Rectangle 13"/>
            <p:cNvSpPr/>
            <p:nvPr/>
          </p:nvSpPr>
          <p:spPr>
            <a:xfrm>
              <a:off x="352697" y="1737359"/>
              <a:ext cx="11215084" cy="1846813"/>
            </a:xfrm>
            <a:prstGeom prst="roundRect">
              <a:avLst/>
            </a:prstGeom>
            <a:solidFill>
              <a:schemeClr val="accent6">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CD4DF022-03B6-2C13-C899-C3F0C93339E7}"/>
                </a:ext>
              </a:extLst>
            </p:cNvPr>
            <p:cNvSpPr txBox="1"/>
            <p:nvPr/>
          </p:nvSpPr>
          <p:spPr>
            <a:xfrm>
              <a:off x="352697" y="1776547"/>
              <a:ext cx="11154428" cy="1657165"/>
            </a:xfrm>
            <a:prstGeom prst="rect">
              <a:avLst/>
            </a:prstGeom>
            <a:noFill/>
          </p:spPr>
          <p:txBody>
            <a:bodyPr wrap="square" rtlCol="0">
              <a:spAutoFit/>
            </a:bodyPr>
            <a:lstStyle/>
            <a:p>
              <a:pPr algn="just"/>
              <a:r>
                <a:rPr lang="en-US" sz="2600" i="1" smtClean="0">
                  <a:latin typeface="Cambria" panose="02040503050406030204" pitchFamily="18" charset="0"/>
                  <a:ea typeface="Cambria" panose="02040503050406030204" pitchFamily="18" charset="0"/>
                </a:rPr>
                <a:t>c. Tâm cùng mẹ đến chơi nhà cô Hoa. Cô có con gái bằng tuổi Tâm. Vì là lần đầu đến chơi nên Tâm chỉ dám thì thầm hỏi mẹ về bạn ấy.</a:t>
              </a:r>
              <a:endParaRPr lang="en-US" sz="2600" i="1">
                <a:latin typeface="Cambria" panose="02040503050406030204" pitchFamily="18" charset="0"/>
                <a:ea typeface="Cambria" panose="02040503050406030204" pitchFamily="18" charset="0"/>
              </a:endParaRPr>
            </a:p>
          </p:txBody>
        </p:sp>
      </p:grpSp>
      <p:grpSp>
        <p:nvGrpSpPr>
          <p:cNvPr id="16" name="Group 15"/>
          <p:cNvGrpSpPr/>
          <p:nvPr/>
        </p:nvGrpSpPr>
        <p:grpSpPr>
          <a:xfrm>
            <a:off x="492540" y="5341482"/>
            <a:ext cx="11215084" cy="1292662"/>
            <a:chOff x="352697" y="1737358"/>
            <a:chExt cx="11215084" cy="2400032"/>
          </a:xfrm>
        </p:grpSpPr>
        <p:sp>
          <p:nvSpPr>
            <p:cNvPr id="17" name="Rounded Rectangle 16"/>
            <p:cNvSpPr/>
            <p:nvPr/>
          </p:nvSpPr>
          <p:spPr>
            <a:xfrm>
              <a:off x="352697" y="1737360"/>
              <a:ext cx="11215084" cy="2400030"/>
            </a:xfrm>
            <a:prstGeom prst="roundRect">
              <a:avLst/>
            </a:prstGeom>
            <a:solidFill>
              <a:srgbClr val="BA8CDC"/>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CD4DF022-03B6-2C13-C899-C3F0C93339E7}"/>
                </a:ext>
              </a:extLst>
            </p:cNvPr>
            <p:cNvSpPr txBox="1"/>
            <p:nvPr/>
          </p:nvSpPr>
          <p:spPr>
            <a:xfrm>
              <a:off x="352697" y="1737358"/>
              <a:ext cx="11154428" cy="2400032"/>
            </a:xfrm>
            <a:prstGeom prst="rect">
              <a:avLst/>
            </a:prstGeom>
            <a:noFill/>
          </p:spPr>
          <p:txBody>
            <a:bodyPr wrap="square" rtlCol="0">
              <a:spAutoFit/>
            </a:bodyPr>
            <a:lstStyle/>
            <a:p>
              <a:pPr algn="just"/>
              <a:r>
                <a:rPr lang="en-US" sz="2600" i="1" smtClean="0">
                  <a:latin typeface="Cambria" panose="02040503050406030204" pitchFamily="18" charset="0"/>
                  <a:ea typeface="Cambria" panose="02040503050406030204" pitchFamily="18" charset="0"/>
                </a:rPr>
                <a:t>d. Mặc dù là thành viên mới tham gia vào câu lạc bộ bóng đá nhưng Thanh không ngại giới thiệu bản thân và cùng trao đổi về chủ đề bóng đá với các bạn một cách vui vẻ.</a:t>
              </a:r>
              <a:endParaRPr lang="en-US" sz="2600" i="1">
                <a:latin typeface="Cambria" panose="02040503050406030204" pitchFamily="18" charset="0"/>
                <a:ea typeface="Cambria" panose="02040503050406030204" pitchFamily="18" charset="0"/>
              </a:endParaRPr>
            </a:p>
          </p:txBody>
        </p:sp>
      </p:grpSp>
      <p:sp>
        <p:nvSpPr>
          <p:cNvPr id="19" name="Oval 18"/>
          <p:cNvSpPr/>
          <p:nvPr/>
        </p:nvSpPr>
        <p:spPr>
          <a:xfrm>
            <a:off x="-6376656" y="-672376"/>
            <a:ext cx="5944157"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96635" y="9105287"/>
            <a:ext cx="13303760" cy="5372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997134" y="-2019787"/>
            <a:ext cx="2314284" cy="1940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20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1305</Words>
  <Application>Microsoft Office PowerPoint</Application>
  <PresentationFormat>Widescreen</PresentationFormat>
  <Paragraphs>59</Paragraphs>
  <Slides>17</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微软雅黑</vt:lpstr>
      <vt:lpstr>#9Slide07 HoneyCream</vt:lpstr>
      <vt:lpstr>Arial</vt:lpstr>
      <vt:lpstr>Calibri</vt:lpstr>
      <vt:lpstr>Calibri Light</vt:lpstr>
      <vt:lpstr>Cambria</vt:lpstr>
      <vt:lpstr>等线</vt:lpstr>
      <vt:lpstr>Times New Roman</vt:lpstr>
      <vt:lpstr>字魂179号-正酷波波体</vt:lpstr>
      <vt:lpstr>方正卡通简体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44</cp:revision>
  <dcterms:created xsi:type="dcterms:W3CDTF">2023-12-23T13:27:46Z</dcterms:created>
  <dcterms:modified xsi:type="dcterms:W3CDTF">2024-02-02T09:46:09Z</dcterms:modified>
</cp:coreProperties>
</file>