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58" r:id="rId3"/>
  </p:sldMasterIdLst>
  <p:sldIdLst>
    <p:sldId id="258" r:id="rId4"/>
    <p:sldId id="307" r:id="rId5"/>
    <p:sldId id="257" r:id="rId6"/>
    <p:sldId id="262" r:id="rId7"/>
    <p:sldId id="261" r:id="rId8"/>
    <p:sldId id="449" r:id="rId9"/>
    <p:sldId id="450" r:id="rId10"/>
    <p:sldId id="433" r:id="rId11"/>
    <p:sldId id="451" r:id="rId12"/>
    <p:sldId id="452" r:id="rId13"/>
    <p:sldId id="453" r:id="rId14"/>
    <p:sldId id="454" r:id="rId15"/>
    <p:sldId id="456" r:id="rId16"/>
    <p:sldId id="455" r:id="rId17"/>
    <p:sldId id="457" r:id="rId18"/>
    <p:sldId id="448" r:id="rId19"/>
    <p:sldId id="259" r:id="rId20"/>
    <p:sldId id="44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432"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a:fillRect/>
          </a:stretch>
        </p:blipFill>
        <p:spPr>
          <a:xfrm>
            <a:off x="0" y="0"/>
            <a:ext cx="2493818" cy="3636293"/>
          </a:xfrm>
          <a:prstGeom prst="rect">
            <a:avLst/>
          </a:prstGeom>
        </p:spPr>
      </p:pic>
      <p:pic>
        <p:nvPicPr>
          <p:cNvPr id="9" name="图片 8"/>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a:fillRect/>
          </a:stretch>
        </p:blipFill>
        <p:spPr>
          <a:xfrm>
            <a:off x="10111143" y="0"/>
            <a:ext cx="2080857" cy="1878281"/>
          </a:xfrm>
          <a:prstGeom prst="rect">
            <a:avLst/>
          </a:prstGeom>
        </p:spPr>
      </p:pic>
      <p:pic>
        <p:nvPicPr>
          <p:cNvPr id="12" name="图片 11"/>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a:fillRect/>
          </a:stretch>
        </p:blipFill>
        <p:spPr>
          <a:xfrm flipH="1">
            <a:off x="0" y="910413"/>
            <a:ext cx="12191999" cy="5947587"/>
          </a:xfrm>
          <a:prstGeom prst="rect">
            <a:avLst/>
          </a:prstGeom>
        </p:spPr>
      </p:pic>
      <p:sp>
        <p:nvSpPr>
          <p:cNvPr id="13" name="矩形 12"/>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a:fillRect/>
          </a:stretch>
        </p:blipFill>
        <p:spPr>
          <a:xfrm>
            <a:off x="0" y="0"/>
            <a:ext cx="2493818" cy="3636293"/>
          </a:xfrm>
          <a:prstGeom prst="rect">
            <a:avLst/>
          </a:prstGeom>
        </p:spPr>
      </p:pic>
      <p:pic>
        <p:nvPicPr>
          <p:cNvPr id="9" name="图片 8"/>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a:fillRect/>
          </a:stretch>
        </p:blipFill>
        <p:spPr>
          <a:xfrm>
            <a:off x="10111143" y="0"/>
            <a:ext cx="2080857" cy="1878281"/>
          </a:xfrm>
          <a:prstGeom prst="rect">
            <a:avLst/>
          </a:prstGeom>
        </p:spPr>
      </p:pic>
      <p:pic>
        <p:nvPicPr>
          <p:cNvPr id="10" name="图片 9"/>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a:fillRect/>
          </a:stretch>
        </p:blipFill>
        <p:spPr>
          <a:xfrm flipH="1">
            <a:off x="0" y="910413"/>
            <a:ext cx="12191999" cy="5947587"/>
          </a:xfrm>
          <a:prstGeom prst="rect">
            <a:avLst/>
          </a:prstGeom>
        </p:spPr>
      </p:pic>
      <p:sp>
        <p:nvSpPr>
          <p:cNvPr id="11" name="矩形 10"/>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697F36E-A47A-4D45-8559-5E0803DB9047}" type="datetimeFigureOut">
              <a:rPr lang="zh-CN" altLang="en-US" smtClean="0"/>
              <a:t>2024/9/17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4CBA4-4EAB-42A3-A7CF-561DD9993F6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697F36E-A47A-4D45-8559-5E0803DB9047}" type="datetimeFigureOut">
              <a:rPr lang="zh-CN" altLang="en-US" smtClean="0"/>
              <a:t>2024/9/17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84CBA4-4EAB-42A3-A7CF-561DD9993F6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697F36E-A47A-4D45-8559-5E0803DB9047}" type="datetimeFigureOut">
              <a:rPr lang="zh-CN" altLang="en-US" smtClean="0"/>
              <a:t>2024/9/17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84CBA4-4EAB-42A3-A7CF-561DD9993F6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97F36E-A47A-4D45-8559-5E0803DB9047}" type="datetimeFigureOut">
              <a:rPr lang="zh-CN" altLang="en-US" smtClean="0"/>
              <a:t>2024/9/17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84CBA4-4EAB-42A3-A7CF-561DD9993F6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697F36E-A47A-4D45-8559-5E0803DB9047}" type="datetimeFigureOut">
              <a:rPr lang="zh-CN" altLang="en-US" smtClean="0"/>
              <a:t>2024/9/17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4CBA4-4EAB-42A3-A7CF-561DD9993F6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697F36E-A47A-4D45-8559-5E0803DB9047}" type="datetimeFigureOut">
              <a:rPr lang="zh-CN" altLang="en-US" smtClean="0"/>
              <a:t>2024/9/17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4CBA4-4EAB-42A3-A7CF-561DD9993F6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697F36E-A47A-4D45-8559-5E0803DB9047}" type="datetimeFigureOut">
              <a:rPr lang="zh-CN" altLang="en-US" smtClean="0"/>
              <a:t>2024/9/17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4CBA4-4EAB-42A3-A7CF-561DD9993F6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697F36E-A47A-4D45-8559-5E0803DB9047}" type="datetimeFigureOut">
              <a:rPr lang="zh-CN" altLang="en-US" smtClean="0"/>
              <a:t>2024/9/17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4CBA4-4EAB-42A3-A7CF-561DD9993F6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screen"/>
          <a:stretch>
            <a:fillRect/>
          </a:stretch>
        </p:blipFill>
        <p:spPr>
          <a:xfrm>
            <a:off x="0" y="5389417"/>
            <a:ext cx="12192000" cy="1468582"/>
          </a:xfrm>
          <a:prstGeom prst="rect">
            <a:avLst/>
          </a:prstGeom>
        </p:spPr>
      </p:pic>
      <p:pic>
        <p:nvPicPr>
          <p:cNvPr id="4" name="图片 3"/>
          <p:cNvPicPr>
            <a:picLocks noChangeAspect="1"/>
          </p:cNvPicPr>
          <p:nvPr userDrawn="1"/>
        </p:nvPicPr>
        <p:blipFill>
          <a:blip r:embed="rId4" cstate="screen"/>
          <a:stretch>
            <a:fillRect/>
          </a:stretch>
        </p:blipFill>
        <p:spPr>
          <a:xfrm>
            <a:off x="72737" y="172031"/>
            <a:ext cx="1122218" cy="5756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25668" b="12195"/>
          <a:stretch>
            <a:fillRect/>
          </a:stretch>
        </p:blipFill>
        <p:spPr>
          <a:xfrm>
            <a:off x="-1" y="0"/>
            <a:ext cx="12192001" cy="685800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a:fillRect/>
          </a:stretch>
        </p:blipFill>
        <p:spPr>
          <a:xfrm flipH="1">
            <a:off x="0" y="3860799"/>
            <a:ext cx="12192000" cy="2997199"/>
          </a:xfrm>
          <a:prstGeom prst="rect">
            <a:avLst/>
          </a:prstGeom>
        </p:spPr>
      </p:pic>
      <p:pic>
        <p:nvPicPr>
          <p:cNvPr id="8" name="图片 7"/>
          <p:cNvPicPr>
            <a:picLocks noChangeAspect="1"/>
          </p:cNvPicPr>
          <p:nvPr userDrawn="1"/>
        </p:nvPicPr>
        <p:blipFill rotWithShape="1">
          <a:blip r:embed="rId4"/>
          <a:srcRect l="33206" t="23916" r="9611" b="47207"/>
          <a:stretch>
            <a:fillRect/>
          </a:stretch>
        </p:blipFill>
        <p:spPr>
          <a:xfrm flipH="1">
            <a:off x="6743700" y="-3"/>
            <a:ext cx="5448300" cy="2120903"/>
          </a:xfrm>
          <a:prstGeom prst="rect">
            <a:avLst/>
          </a:prstGeom>
        </p:spPr>
      </p:pic>
      <p:pic>
        <p:nvPicPr>
          <p:cNvPr id="10" name="图片 9"/>
          <p:cNvPicPr>
            <a:picLocks noChangeAspect="1"/>
          </p:cNvPicPr>
          <p:nvPr userDrawn="1"/>
        </p:nvPicPr>
        <p:blipFill rotWithShape="1">
          <a:blip r:embed="rId4"/>
          <a:srcRect l="47689" t="23916" r="9611" b="27215"/>
          <a:stretch>
            <a:fillRect/>
          </a:stretch>
        </p:blipFill>
        <p:spPr>
          <a:xfrm flipH="1" flipV="1">
            <a:off x="8773588" y="3860797"/>
            <a:ext cx="3397250" cy="2997203"/>
          </a:xfrm>
          <a:prstGeom prst="rect">
            <a:avLst/>
          </a:pr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a:fillRect/>
          </a:stretch>
        </p:blipFill>
        <p:spPr>
          <a:xfrm>
            <a:off x="-479844" y="2120900"/>
            <a:ext cx="5171430" cy="4224337"/>
          </a:xfrm>
          <a:prstGeom prst="rect">
            <a:avLst/>
          </a:prstGeom>
        </p:spPr>
      </p:pic>
      <p:pic>
        <p:nvPicPr>
          <p:cNvPr id="12" name="图片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t>2024/9/17</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t>2024/9/17</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697F36E-A47A-4D45-8559-5E0803DB9047}" type="datetimeFigureOut">
              <a:rPr lang="zh-CN" altLang="en-US" smtClean="0"/>
              <a:t>2024/9/17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4CBA4-4EAB-42A3-A7CF-561DD9993F6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2024/9/17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stretch>
            <a:fillRect/>
          </a:stretch>
        </p:blipFill>
        <p:spPr>
          <a:xfrm>
            <a:off x="0" y="5389417"/>
            <a:ext cx="12192000" cy="1468582"/>
          </a:xfrm>
          <a:prstGeom prst="rect">
            <a:avLst/>
          </a:prstGeom>
        </p:spPr>
      </p:pic>
      <p:pic>
        <p:nvPicPr>
          <p:cNvPr id="3" name="图片 2"/>
          <p:cNvPicPr>
            <a:picLocks noChangeAspect="1"/>
          </p:cNvPicPr>
          <p:nvPr/>
        </p:nvPicPr>
        <p:blipFill>
          <a:blip r:embed="rId4" cstate="screen"/>
          <a:stretch>
            <a:fillRect/>
          </a:stretch>
        </p:blipFill>
        <p:spPr>
          <a:xfrm>
            <a:off x="182620" y="4313816"/>
            <a:ext cx="3054544" cy="2544184"/>
          </a:xfrm>
          <a:prstGeom prst="rect">
            <a:avLst/>
          </a:prstGeom>
        </p:spPr>
      </p:pic>
      <p:pic>
        <p:nvPicPr>
          <p:cNvPr id="2" name="Picture 1"/>
          <p:cNvPicPr>
            <a:picLocks noChangeAspect="1"/>
          </p:cNvPicPr>
          <p:nvPr/>
        </p:nvPicPr>
        <p:blipFill>
          <a:blip r:embed="rId5"/>
          <a:stretch>
            <a:fillRect/>
          </a:stretch>
        </p:blipFill>
        <p:spPr>
          <a:xfrm>
            <a:off x="2755800" y="495300"/>
            <a:ext cx="5653578" cy="4767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2"/>
          <a:srcRect l="33206" t="23916" r="9611" b="47207"/>
          <a:stretch>
            <a:fillRect/>
          </a:stretch>
        </p:blipFill>
        <p:spPr>
          <a:xfrm flipH="1">
            <a:off x="6743700" y="-3"/>
            <a:ext cx="5448300" cy="2120903"/>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a:fillRect/>
          </a:stretch>
        </p:blipFill>
        <p:spPr>
          <a:xfrm>
            <a:off x="-1" y="0"/>
            <a:ext cx="12192001" cy="6858000"/>
          </a:xfrm>
          <a:prstGeom prst="rect">
            <a:avLst/>
          </a:prstGeom>
        </p:spPr>
      </p:pic>
      <p:grpSp>
        <p:nvGrpSpPr>
          <p:cNvPr id="16" name="Nhóm 23"/>
          <p:cNvGrpSpPr/>
          <p:nvPr/>
        </p:nvGrpSpPr>
        <p:grpSpPr>
          <a:xfrm>
            <a:off x="203200" y="76200"/>
            <a:ext cx="11734800" cy="6705600"/>
            <a:chOff x="304800" y="266700"/>
            <a:chExt cx="17602200" cy="9623388"/>
          </a:xfrm>
        </p:grpSpPr>
        <p:sp>
          <p:nvSpPr>
            <p:cNvPr id="18" name="Hình chữ nhật: Góc Tròn 5"/>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sp>
          <p:nvSpPr>
            <p:cNvPr id="20" name="Hình chữ nhật 14"/>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sp>
          <p:nvSpPr>
            <p:cNvPr id="21" name="Hình chữ nhật 16"/>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grpSp>
      <p:sp>
        <p:nvSpPr>
          <p:cNvPr id="64" name="TextBox 63"/>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sz="1500" noProof="0" dirty="0">
                <a:solidFill>
                  <a:srgbClr val="000000"/>
                </a:solidFill>
                <a:latin typeface="Cambria" panose="02040503050406030204" pitchFamily="18" charset="0"/>
                <a:ea typeface="Cambria" panose="02040503050406030204" pitchFamily="18" charset="0"/>
              </a:rPr>
              <a:t>ẩ</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847990" cy="2230766"/>
          </a:xfrm>
          <a:prstGeom prst="rect">
            <a:avLst/>
          </a:prstGeom>
        </p:spPr>
      </p:pic>
      <p:sp>
        <p:nvSpPr>
          <p:cNvPr id="28" name="Hình chữ nhật 3"/>
          <p:cNvSpPr/>
          <p:nvPr/>
        </p:nvSpPr>
        <p:spPr>
          <a:xfrm>
            <a:off x="6189166" y="289441"/>
            <a:ext cx="5030521" cy="1661993"/>
          </a:xfrm>
          <a:prstGeom prst="rect">
            <a:avLst/>
          </a:prstGeom>
          <a:noFill/>
        </p:spPr>
        <p:txBody>
          <a:bodyPr wrap="square" lIns="60960" tIns="30480" rIns="60960" bIns="30480">
            <a:spAutoFit/>
          </a:bodyPr>
          <a:lstStyle/>
          <a:p>
            <a:pPr marL="0" marR="0" lvl="0" indent="0" algn="just" defTabSz="609600" rtl="0" eaLnBrk="1" fontAlgn="auto" latinLnBrk="0" hangingPunct="1">
              <a:lnSpc>
                <a:spcPct val="100000"/>
              </a:lnSpc>
              <a:spcBef>
                <a:spcPts val="0"/>
              </a:spcBef>
              <a:spcAft>
                <a:spcPts val="0"/>
              </a:spcAft>
              <a:buClrTx/>
              <a:buSzTx/>
              <a:buFont typeface="Arial" panose="020B0604020202020204"/>
              <a:buNone/>
              <a:defRPr/>
            </a:pPr>
            <a:r>
              <a:rPr kumimoji="0" lang="vi-VN" sz="2600" b="0"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a:sym typeface="Arial" panose="020B0604020202020204"/>
              </a:rPr>
              <a:t>c. Trong phần thân bài, cảnh hồ Hoàn Kiếm được tả vào những thời gian nào? Những từ ngữ nào giúp em nhận ra trình tự đó?</a:t>
            </a:r>
          </a:p>
        </p:txBody>
      </p:sp>
      <p:graphicFrame>
        <p:nvGraphicFramePr>
          <p:cNvPr id="4" name="Table 4"/>
          <p:cNvGraphicFramePr>
            <a:graphicFrameLocks noGrp="1"/>
          </p:cNvGraphicFramePr>
          <p:nvPr/>
        </p:nvGraphicFramePr>
        <p:xfrm>
          <a:off x="6183376" y="2319866"/>
          <a:ext cx="5539232" cy="3651168"/>
        </p:xfrm>
        <a:graphic>
          <a:graphicData uri="http://schemas.openxmlformats.org/drawingml/2006/table">
            <a:tbl>
              <a:tblPr firstRow="1" bandRow="1">
                <a:tableStyleId>{5C22544A-7EE6-4342-B048-85BDC9FD1C3A}</a:tableStyleId>
              </a:tblPr>
              <a:tblGrid>
                <a:gridCol w="1680464">
                  <a:extLst>
                    <a:ext uri="{9D8B030D-6E8A-4147-A177-3AD203B41FA5}">
                      <a16:colId xmlns:a16="http://schemas.microsoft.com/office/drawing/2014/main" val="20000"/>
                    </a:ext>
                  </a:extLst>
                </a:gridCol>
                <a:gridCol w="3858768">
                  <a:extLst>
                    <a:ext uri="{9D8B030D-6E8A-4147-A177-3AD203B41FA5}">
                      <a16:colId xmlns:a16="http://schemas.microsoft.com/office/drawing/2014/main" val="20001"/>
                    </a:ext>
                  </a:extLst>
                </a:gridCol>
              </a:tblGrid>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6336792" y="2478024"/>
            <a:ext cx="1371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hè</a:t>
            </a:r>
            <a:endParaRPr lang="en-US" sz="2400" b="1" dirty="0">
              <a:latin typeface="Cambria" panose="02040503050406030204" pitchFamily="18" charset="0"/>
              <a:ea typeface="Cambria" panose="02040503050406030204" pitchFamily="18" charset="0"/>
            </a:endParaRPr>
          </a:p>
        </p:txBody>
      </p:sp>
      <p:cxnSp>
        <p:nvCxnSpPr>
          <p:cNvPr id="7" name="Straight Connector 6"/>
          <p:cNvCxnSpPr/>
          <p:nvPr/>
        </p:nvCxnSpPr>
        <p:spPr>
          <a:xfrm>
            <a:off x="502920" y="969264"/>
            <a:ext cx="64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7048" y="969264"/>
            <a:ext cx="1609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93976" y="1207008"/>
            <a:ext cx="749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91856" y="232257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hè</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gió</a:t>
            </a:r>
            <a:endParaRPr lang="en-US" sz="2000" dirty="0">
              <a:latin typeface="Cambria" panose="02040503050406030204" pitchFamily="18" charset="0"/>
              <a:ea typeface="Cambria" panose="02040503050406030204" pitchFamily="18" charset="0"/>
            </a:endParaRPr>
          </a:p>
        </p:txBody>
      </p:sp>
      <p:sp>
        <p:nvSpPr>
          <p:cNvPr id="14" name="TextBox 13"/>
          <p:cNvSpPr txBox="1"/>
          <p:nvPr/>
        </p:nvSpPr>
        <p:spPr>
          <a:xfrm>
            <a:off x="6236208" y="332841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đông</a:t>
            </a:r>
            <a:endParaRPr lang="en-US" sz="2400" b="1" dirty="0">
              <a:latin typeface="Cambria" panose="02040503050406030204" pitchFamily="18" charset="0"/>
              <a:ea typeface="Cambria" panose="02040503050406030204" pitchFamily="18" charset="0"/>
            </a:endParaRPr>
          </a:p>
        </p:txBody>
      </p:sp>
      <p:cxnSp>
        <p:nvCxnSpPr>
          <p:cNvPr id="15" name="Straight Connector 14"/>
          <p:cNvCxnSpPr/>
          <p:nvPr/>
        </p:nvCxnSpPr>
        <p:spPr>
          <a:xfrm>
            <a:off x="777240" y="1883664"/>
            <a:ext cx="7772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15768" y="2112264"/>
            <a:ext cx="1463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80944" y="2340864"/>
            <a:ext cx="9692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955280" y="3255264"/>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sương</a:t>
            </a:r>
            <a:endParaRPr lang="en-US" sz="2000" dirty="0">
              <a:latin typeface="Cambria" panose="02040503050406030204" pitchFamily="18" charset="0"/>
              <a:ea typeface="Cambria" panose="02040503050406030204" pitchFamily="18" charset="0"/>
            </a:endParaRPr>
          </a:p>
        </p:txBody>
      </p:sp>
      <p:sp>
        <p:nvSpPr>
          <p:cNvPr id="27" name="TextBox 26"/>
          <p:cNvSpPr txBox="1"/>
          <p:nvPr/>
        </p:nvSpPr>
        <p:spPr>
          <a:xfrm>
            <a:off x="6245352" y="428853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endParaRPr lang="en-US" sz="2400" b="1" dirty="0">
              <a:latin typeface="Cambria" panose="02040503050406030204" pitchFamily="18" charset="0"/>
              <a:ea typeface="Cambria" panose="02040503050406030204" pitchFamily="18" charset="0"/>
            </a:endParaRPr>
          </a:p>
        </p:txBody>
      </p:sp>
      <p:cxnSp>
        <p:nvCxnSpPr>
          <p:cNvPr id="29" name="Straight Connector 28"/>
          <p:cNvCxnSpPr/>
          <p:nvPr/>
        </p:nvCxnSpPr>
        <p:spPr>
          <a:xfrm>
            <a:off x="2953512" y="3054096"/>
            <a:ext cx="16093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4400" y="3483864"/>
            <a:ext cx="7315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54096" y="3493008"/>
            <a:ext cx="6492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87952" y="3721608"/>
            <a:ext cx="1545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936992" y="419709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Dịp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bay, </a:t>
            </a:r>
            <a:r>
              <a:rPr lang="en-US" sz="2000" dirty="0" err="1">
                <a:latin typeface="Cambria" panose="02040503050406030204" pitchFamily="18" charset="0"/>
                <a:ea typeface="Cambria" panose="02040503050406030204" pitchFamily="18" charset="0"/>
              </a:rPr>
              <a:t>trẩy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hót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xuân</a:t>
            </a:r>
            <a:endParaRPr lang="en-US" sz="2000" dirty="0">
              <a:latin typeface="Cambria" panose="02040503050406030204" pitchFamily="18" charset="0"/>
              <a:ea typeface="Cambria" panose="02040503050406030204" pitchFamily="18" charset="0"/>
            </a:endParaRPr>
          </a:p>
        </p:txBody>
      </p:sp>
      <p:sp>
        <p:nvSpPr>
          <p:cNvPr id="41" name="TextBox 40"/>
          <p:cNvSpPr txBox="1"/>
          <p:nvPr/>
        </p:nvSpPr>
        <p:spPr>
          <a:xfrm>
            <a:off x="6245352" y="5257800"/>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a:t>
            </a:r>
            <a:endParaRPr lang="en-US" sz="2400" b="1" dirty="0">
              <a:latin typeface="Cambria" panose="02040503050406030204" pitchFamily="18" charset="0"/>
              <a:ea typeface="Cambria" panose="02040503050406030204" pitchFamily="18" charset="0"/>
            </a:endParaRPr>
          </a:p>
        </p:txBody>
      </p:sp>
      <p:cxnSp>
        <p:nvCxnSpPr>
          <p:cNvPr id="42" name="Straight Connector 41"/>
          <p:cNvCxnSpPr/>
          <p:nvPr/>
        </p:nvCxnSpPr>
        <p:spPr>
          <a:xfrm>
            <a:off x="3822192" y="3941064"/>
            <a:ext cx="7132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617720" y="3950208"/>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27448" y="4169664"/>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84048" y="4398264"/>
            <a:ext cx="3291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936992" y="5138928"/>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endParaRPr lang="en-US" sz="2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arn(inVertic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barn(inVertical)">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par>
                                <p:cTn id="108" presetID="22" presetClass="entr" presetSubtype="4"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arn(inVertical)">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2"/>
          <a:srcRect l="33206" t="23916" r="9611" b="47207"/>
          <a:stretch>
            <a:fillRect/>
          </a:stretch>
        </p:blipFill>
        <p:spPr>
          <a:xfrm flipH="1">
            <a:off x="6743700" y="-3"/>
            <a:ext cx="5448300" cy="2120903"/>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a:fillRect/>
          </a:stretch>
        </p:blipFill>
        <p:spPr>
          <a:xfrm>
            <a:off x="-1" y="0"/>
            <a:ext cx="12192001" cy="6858000"/>
          </a:xfrm>
          <a:prstGeom prst="rect">
            <a:avLst/>
          </a:prstGeom>
        </p:spPr>
      </p:pic>
      <p:grpSp>
        <p:nvGrpSpPr>
          <p:cNvPr id="16" name="Nhóm 23"/>
          <p:cNvGrpSpPr/>
          <p:nvPr/>
        </p:nvGrpSpPr>
        <p:grpSpPr>
          <a:xfrm>
            <a:off x="203200" y="76200"/>
            <a:ext cx="11734800" cy="6705600"/>
            <a:chOff x="304800" y="266700"/>
            <a:chExt cx="17602200" cy="9623388"/>
          </a:xfrm>
        </p:grpSpPr>
        <p:sp>
          <p:nvSpPr>
            <p:cNvPr id="18" name="Hình chữ nhật: Góc Tròn 5"/>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sp>
          <p:nvSpPr>
            <p:cNvPr id="20" name="Hình chữ nhật 14"/>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sp>
          <p:nvSpPr>
            <p:cNvPr id="21" name="Hình chữ nhật 16"/>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grpSp>
      <p:grpSp>
        <p:nvGrpSpPr>
          <p:cNvPr id="38" name="Nhóm 52"/>
          <p:cNvGrpSpPr/>
          <p:nvPr/>
        </p:nvGrpSpPr>
        <p:grpSpPr>
          <a:xfrm>
            <a:off x="6358115" y="2295260"/>
            <a:ext cx="5190136" cy="3172647"/>
            <a:chOff x="11988553" y="2551351"/>
            <a:chExt cx="5509609" cy="1896715"/>
          </a:xfrm>
        </p:grpSpPr>
        <p:sp>
          <p:nvSpPr>
            <p:cNvPr id="39" name="Hình chữ nhật: Góc Tròn 15"/>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2335"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sp>
          <p:nvSpPr>
            <p:cNvPr id="40" name="Hình chữ nhật 47"/>
            <p:cNvSpPr/>
            <p:nvPr/>
          </p:nvSpPr>
          <p:spPr>
            <a:xfrm>
              <a:off x="12007309" y="2644874"/>
              <a:ext cx="5490853" cy="1803192"/>
            </a:xfrm>
            <a:prstGeom prst="rect">
              <a:avLst/>
            </a:prstGeom>
            <a:noFill/>
          </p:spPr>
          <p:txBody>
            <a:bodyPr wrap="square" lIns="60960" tIns="30480" rIns="60960" bIns="30480">
              <a:spAutoFit/>
            </a:bodyPr>
            <a:lstStyle/>
            <a:p>
              <a:pPr algn="ctr" rtl="0">
                <a:spcBef>
                  <a:spcPts val="0"/>
                </a:spcBef>
                <a:spcAft>
                  <a:spcPts val="500"/>
                </a:spcAft>
              </a:pPr>
              <a:r>
                <a:rPr lang="vi-VN" sz="2400" b="0" i="0" u="none" strike="noStrike" dirty="0">
                  <a:solidFill>
                    <a:srgbClr val="FF0000"/>
                  </a:solidFill>
                  <a:effectLst/>
                  <a:latin typeface="Calibri" panose="020F0502020204030204" pitchFamily="34" charset="0"/>
                  <a:cs typeface="Calibri" panose="020F0502020204030204" pitchFamily="34" charset="0"/>
                </a:rPr>
                <a:t>Tả phong cảnh theo mùa, tác giả đã giúp người đọc cảm nhận được nhiều vẻ đẹp, nhiều đặc điểm của hồ Hoàn Kiếm (theo hành trình cả năm). Theo tác giả, cảnh hồ Hoàn Kiếm đẹp nhất vào mùa thu nên nhà văn đã tả đặc điểm hồ Hoàn Kiếm vào mùa thu sau cùng.</a:t>
              </a:r>
              <a:endParaRPr lang="vi-VN" sz="3600" b="0" dirty="0">
                <a:solidFill>
                  <a:srgbClr val="FF0000"/>
                </a:solidFill>
                <a:effectLst/>
                <a:latin typeface="Calibri" panose="020F0502020204030204" pitchFamily="34" charset="0"/>
                <a:cs typeface="Calibri" panose="020F0502020204030204" pitchFamily="34" charset="0"/>
              </a:endParaRPr>
            </a:p>
          </p:txBody>
        </p:sp>
      </p:grpSp>
      <p:sp>
        <p:nvSpPr>
          <p:cNvPr id="64" name="TextBox 63"/>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847990" cy="1965590"/>
          </a:xfrm>
          <a:prstGeom prst="rect">
            <a:avLst/>
          </a:prstGeom>
        </p:spPr>
      </p:pic>
      <p:sp>
        <p:nvSpPr>
          <p:cNvPr id="28" name="Hình chữ nhật 3"/>
          <p:cNvSpPr/>
          <p:nvPr/>
        </p:nvSpPr>
        <p:spPr>
          <a:xfrm>
            <a:off x="6189166" y="179713"/>
            <a:ext cx="5076241" cy="1785104"/>
          </a:xfrm>
          <a:prstGeom prst="rect">
            <a:avLst/>
          </a:prstGeom>
          <a:noFill/>
        </p:spPr>
        <p:txBody>
          <a:bodyPr wrap="square" lIns="60960" tIns="30480" rIns="60960" bIns="30480">
            <a:spAutoFit/>
          </a:bodyPr>
          <a:lstStyle/>
          <a:p>
            <a:pPr marL="0" marR="0" lvl="0" indent="0" algn="just" defTabSz="609600" rtl="0" eaLnBrk="1" fontAlgn="auto" latinLnBrk="0" hangingPunct="1">
              <a:lnSpc>
                <a:spcPct val="100000"/>
              </a:lnSpc>
              <a:spcBef>
                <a:spcPts val="0"/>
              </a:spcBef>
              <a:spcAft>
                <a:spcPts val="0"/>
              </a:spcAft>
              <a:buClrTx/>
              <a:buSzTx/>
              <a:buFont typeface="Arial" panose="020B0604020202020204"/>
              <a:buNone/>
              <a:defRPr/>
            </a:pPr>
            <a:r>
              <a:rPr kumimoji="0" lang="vi-VN" sz="2800" b="0"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a:sym typeface="Arial" panose="020B0604020202020204"/>
              </a:rPr>
              <a:t>d. Theo trình tự miêu tả trong bài, người đọc cảm nhận được đặc điểm gì của cảnh hồ Hoàn Kiếm?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2329052" y="67056"/>
            <a:ext cx="8277225" cy="954107"/>
          </a:xfrm>
          <a:prstGeom prst="rect">
            <a:avLst/>
          </a:prstGeom>
          <a:noFill/>
        </p:spPr>
        <p:txBody>
          <a:bodyPr wrap="square">
            <a:spAutoFit/>
          </a:bodyPr>
          <a:lstStyle/>
          <a:p>
            <a:pPr lvl="0" algn="ctr">
              <a:defRPr/>
            </a:pPr>
            <a:r>
              <a:rPr lang="en-US" sz="2800" b="1" dirty="0">
                <a:solidFill>
                  <a:srgbClr val="002060"/>
                </a:solidFill>
                <a:latin typeface="Cambria" panose="02040503050406030204" pitchFamily="18" charset="0"/>
                <a:ea typeface="Cambria" panose="02040503050406030204" pitchFamily="18" charset="0"/>
              </a:rPr>
              <a:t>2. </a:t>
            </a:r>
            <a:r>
              <a:rPr lang="vi-VN" sz="2800" b="1" dirty="0">
                <a:solidFill>
                  <a:srgbClr val="002060"/>
                </a:solidFill>
                <a:latin typeface="Cambria" panose="02040503050406030204" pitchFamily="18" charset="0"/>
                <a:ea typeface="Cambria" panose="02040503050406030204" pitchFamily="18" charset="0"/>
              </a:rPr>
              <a:t>Em học được những gì về cách miêu tả phong cảnh từ bài văn trên?</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Rectangle 1"/>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646272" y="1614932"/>
            <a:ext cx="4446936" cy="2033523"/>
            <a:chOff x="691992" y="2456180"/>
            <a:chExt cx="4446936" cy="2033523"/>
          </a:xfrm>
        </p:grpSpPr>
        <p:sp>
          <p:nvSpPr>
            <p:cNvPr id="6" name="Freeform 2"/>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p:cNvSpPr txBox="1"/>
            <p:nvPr/>
          </p:nvSpPr>
          <p:spPr>
            <a:xfrm>
              <a:off x="1097280" y="3218688"/>
              <a:ext cx="3785616" cy="830997"/>
            </a:xfrm>
            <a:prstGeom prst="rect">
              <a:avLst/>
            </a:prstGeom>
            <a:noFill/>
          </p:spPr>
          <p:txBody>
            <a:bodyPr wrap="square" rtlCol="0">
              <a:spAutoFit/>
            </a:bodyPr>
            <a:lstStyle/>
            <a:p>
              <a:pPr algn="ctr"/>
              <a:r>
                <a:rPr lang="en-US" sz="2400" b="0" i="0" dirty="0" err="1">
                  <a:solidFill>
                    <a:srgbClr val="000000"/>
                  </a:solidFill>
                  <a:effectLst/>
                </a:rPr>
                <a:t>Sử</a:t>
              </a:r>
              <a:r>
                <a:rPr lang="en-US" sz="2400" b="0" i="0" dirty="0">
                  <a:solidFill>
                    <a:srgbClr val="000000"/>
                  </a:solidFill>
                  <a:effectLst/>
                </a:rPr>
                <a:t> </a:t>
              </a:r>
              <a:r>
                <a:rPr lang="en-US" sz="2400" b="0" i="0" dirty="0" err="1">
                  <a:solidFill>
                    <a:srgbClr val="000000"/>
                  </a:solidFill>
                  <a:effectLst/>
                </a:rPr>
                <a:t>dụng</a:t>
              </a:r>
              <a:r>
                <a:rPr lang="en-US" sz="2400" b="0" i="0" dirty="0">
                  <a:solidFill>
                    <a:srgbClr val="000000"/>
                  </a:solidFill>
                  <a:effectLst/>
                </a:rPr>
                <a:t> </a:t>
              </a:r>
              <a:r>
                <a:rPr lang="en-US" sz="2400" b="0" i="0" dirty="0" err="1">
                  <a:solidFill>
                    <a:srgbClr val="000000"/>
                  </a:solidFill>
                  <a:effectLst/>
                </a:rPr>
                <a:t>nhiều</a:t>
              </a:r>
              <a:r>
                <a:rPr lang="en-US" sz="2400" b="0" i="0" dirty="0">
                  <a:solidFill>
                    <a:srgbClr val="000000"/>
                  </a:solidFill>
                  <a:effectLst/>
                </a:rPr>
                <a:t> </a:t>
              </a:r>
              <a:r>
                <a:rPr lang="en-US" sz="2400" b="0" i="0" dirty="0" err="1">
                  <a:solidFill>
                    <a:srgbClr val="000000"/>
                  </a:solidFill>
                  <a:effectLst/>
                </a:rPr>
                <a:t>giác</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để</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sát</a:t>
              </a:r>
              <a:r>
                <a:rPr lang="en-US" sz="2400" b="0" i="0" dirty="0">
                  <a:solidFill>
                    <a:srgbClr val="000000"/>
                  </a:solidFill>
                  <a:effectLst/>
                </a:rPr>
                <a:t>, </a:t>
              </a:r>
              <a:r>
                <a:rPr lang="en-US" sz="2400" b="0" i="0" dirty="0" err="1">
                  <a:solidFill>
                    <a:srgbClr val="000000"/>
                  </a:solidFill>
                  <a:effectLst/>
                </a:rPr>
                <a:t>cảm</a:t>
              </a:r>
              <a:r>
                <a:rPr lang="en-US" sz="2400" b="0" i="0" dirty="0">
                  <a:solidFill>
                    <a:srgbClr val="000000"/>
                  </a:solidFill>
                  <a:effectLst/>
                </a:rPr>
                <a:t> </a:t>
              </a:r>
              <a:r>
                <a:rPr lang="en-US" sz="2400" b="0" i="0" dirty="0" err="1">
                  <a:solidFill>
                    <a:srgbClr val="000000"/>
                  </a:solidFill>
                  <a:effectLst/>
                </a:rPr>
                <a:t>nhận</a:t>
              </a:r>
              <a:r>
                <a:rPr lang="en-US" sz="2400" b="0" i="0" dirty="0">
                  <a:solidFill>
                    <a:srgbClr val="000000"/>
                  </a:solidFill>
                  <a:effectLst/>
                </a:rPr>
                <a:t> </a:t>
              </a:r>
              <a:r>
                <a:rPr lang="en-US" sz="2400" b="0" i="0" dirty="0" err="1">
                  <a:solidFill>
                    <a:srgbClr val="000000"/>
                  </a:solidFill>
                  <a:effectLst/>
                </a:rPr>
                <a:t>cảnh</a:t>
              </a:r>
              <a:r>
                <a:rPr lang="en-US" sz="2400" b="0" i="0" dirty="0">
                  <a:solidFill>
                    <a:srgbClr val="000000"/>
                  </a:solidFill>
                  <a:effectLst/>
                </a:rPr>
                <a:t> </a:t>
              </a:r>
              <a:r>
                <a:rPr lang="en-US" sz="2400" b="0" i="0" dirty="0" err="1">
                  <a:solidFill>
                    <a:srgbClr val="000000"/>
                  </a:solidFill>
                  <a:effectLst/>
                </a:rPr>
                <a:t>vật</a:t>
              </a:r>
              <a:r>
                <a:rPr lang="en-US" sz="2400" b="0" i="0" dirty="0">
                  <a:solidFill>
                    <a:srgbClr val="000000"/>
                  </a:solidFill>
                  <a:effectLst/>
                </a:rPr>
                <a:t>.</a:t>
              </a:r>
              <a:endParaRPr lang="en-US" sz="2400" dirty="0"/>
            </a:p>
          </p:txBody>
        </p:sp>
      </p:grpSp>
      <p:grpSp>
        <p:nvGrpSpPr>
          <p:cNvPr id="9" name="Group 8"/>
          <p:cNvGrpSpPr/>
          <p:nvPr/>
        </p:nvGrpSpPr>
        <p:grpSpPr>
          <a:xfrm>
            <a:off x="6791040" y="1706372"/>
            <a:ext cx="4446936" cy="2033523"/>
            <a:chOff x="691992" y="2456180"/>
            <a:chExt cx="4446936" cy="2033523"/>
          </a:xfrm>
        </p:grpSpPr>
        <p:sp>
          <p:nvSpPr>
            <p:cNvPr id="10" name="Freeform 2"/>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p:cNvSpPr txBox="1"/>
            <p:nvPr/>
          </p:nvSpPr>
          <p:spPr>
            <a:xfrm>
              <a:off x="1115568" y="3127248"/>
              <a:ext cx="3785616" cy="1200329"/>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Sử</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dụng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nhiều</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hình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ảnh</a:t>
              </a:r>
              <a:r>
                <a:rPr lang="en-US" sz="2400" b="0" i="0" dirty="0">
                  <a:solidFill>
                    <a:srgbClr val="000000"/>
                  </a:solidFill>
                  <a:effectLst/>
                  <a:ea typeface="Open Sans" panose="020B0606030504020204" pitchFamily="34" charset="0"/>
                  <a:cs typeface="Open Sans" panose="020B0606030504020204" pitchFamily="34" charset="0"/>
                </a:rPr>
                <a:t> so </a:t>
              </a:r>
              <a:r>
                <a:rPr lang="en-US" sz="2400" b="0" i="0" dirty="0" err="1">
                  <a:solidFill>
                    <a:srgbClr val="000000"/>
                  </a:solidFill>
                  <a:effectLst/>
                  <a:ea typeface="Open Sans" panose="020B0606030504020204" pitchFamily="34" charset="0"/>
                  <a:cs typeface="Open Sans" panose="020B0606030504020204" pitchFamily="34" charset="0"/>
                </a:rPr>
                <a:t>sánh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để</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làm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nổi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đặc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điểm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từng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grpSp>
        <p:nvGrpSpPr>
          <p:cNvPr id="12" name="Group 11"/>
          <p:cNvGrpSpPr/>
          <p:nvPr/>
        </p:nvGrpSpPr>
        <p:grpSpPr>
          <a:xfrm>
            <a:off x="3407760" y="3818636"/>
            <a:ext cx="4446936" cy="2033523"/>
            <a:chOff x="691992" y="2456180"/>
            <a:chExt cx="4446936" cy="2033523"/>
          </a:xfrm>
        </p:grpSpPr>
        <p:sp>
          <p:nvSpPr>
            <p:cNvPr id="13" name="Freeform 2"/>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3"/>
            <p:cNvSpPr txBox="1"/>
            <p:nvPr/>
          </p:nvSpPr>
          <p:spPr>
            <a:xfrm>
              <a:off x="1115568" y="3127248"/>
              <a:ext cx="3785616" cy="830997"/>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Cảm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nhận</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vẻ</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đẹp</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của</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bằng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mắt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nhìn</a:t>
              </a:r>
              <a:r>
                <a:rPr lang="en-US" sz="2400" b="0" i="0" dirty="0">
                  <a:solidFill>
                    <a:srgbClr val="000000"/>
                  </a:solidFill>
                  <a:effectLst/>
                  <a:ea typeface="Open Sans" panose="020B0606030504020204" pitchFamily="34" charset="0"/>
                  <a:cs typeface="Open Sans" panose="020B0606030504020204" pitchFamily="34" charset="0"/>
                </a:rPr>
                <a:t>, tai </a:t>
              </a:r>
              <a:r>
                <a:rPr lang="en-US" sz="2400" b="0" i="0" dirty="0" err="1">
                  <a:solidFill>
                    <a:srgbClr val="000000"/>
                  </a:solidFill>
                  <a:effectLst/>
                  <a:ea typeface="Open Sans" panose="020B0606030504020204" pitchFamily="34" charset="0"/>
                  <a:cs typeface="Open Sans" panose="020B0606030504020204" pitchFamily="34" charset="0"/>
                </a:rPr>
                <a:t>nghe</a:t>
              </a:r>
              <a:endParaRPr lang="en-US" sz="2400" dirty="0">
                <a:ea typeface="Open Sans" panose="020B0606030504020204" pitchFamily="34" charset="0"/>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139" y="3036412"/>
            <a:ext cx="3444985" cy="3632390"/>
          </a:xfrm>
          <a:prstGeom prst="rect">
            <a:avLst/>
          </a:prstGeom>
        </p:spPr>
      </p:pic>
      <p:sp>
        <p:nvSpPr>
          <p:cNvPr id="3" name="Rectangle 2"/>
          <p:cNvSpPr/>
          <p:nvPr/>
        </p:nvSpPr>
        <p:spPr>
          <a:xfrm>
            <a:off x="1903856" y="1703664"/>
            <a:ext cx="8772525" cy="1360757"/>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ở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Bốn</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mùa</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nhau</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2329052" y="67056"/>
            <a:ext cx="8277225" cy="954107"/>
          </a:xfrm>
          <a:prstGeom prst="rect">
            <a:avLst/>
          </a:prstGeom>
          <a:noFill/>
        </p:spPr>
        <p:txBody>
          <a:bodyPr wrap="square">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3. </a:t>
            </a:r>
            <a:r>
              <a:rPr lang="vi-VN" sz="2800" b="1" dirty="0">
                <a:solidFill>
                  <a:srgbClr val="002060"/>
                </a:solidFill>
                <a:latin typeface="Cambria" panose="02040503050406030204" pitchFamily="18" charset="0"/>
                <a:ea typeface="Cambria" panose="02040503050406030204" pitchFamily="18" charset="0"/>
              </a:rPr>
              <a:t>So sánh trình tự miêu tả của bài Bốn mùa trong ánh nước với bài Đà Lạt.</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p:cNvGrpSpPr/>
          <p:nvPr/>
        </p:nvGrpSpPr>
        <p:grpSpPr>
          <a:xfrm>
            <a:off x="685800" y="1414080"/>
            <a:ext cx="9875520" cy="2234376"/>
            <a:chOff x="685800" y="1414080"/>
            <a:chExt cx="9875520" cy="2234376"/>
          </a:xfrm>
        </p:grpSpPr>
        <p:sp>
          <p:nvSpPr>
            <p:cNvPr id="5" name="Freeform 3"/>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4"/>
            <p:cNvSpPr txBox="1"/>
            <p:nvPr/>
          </p:nvSpPr>
          <p:spPr>
            <a:xfrm>
              <a:off x="3557016" y="2020824"/>
              <a:ext cx="6702552" cy="954107"/>
            </a:xfrm>
            <a:prstGeom prst="rect">
              <a:avLst/>
            </a:prstGeom>
            <a:noFill/>
          </p:spPr>
          <p:txBody>
            <a:bodyPr wrap="square" rtlCol="0">
              <a:spAutoFit/>
            </a:bodyPr>
            <a:lstStyle/>
            <a:p>
              <a:pPr algn="just"/>
              <a:r>
                <a:rPr lang="en-US" sz="2800" b="1" dirty="0" err="1"/>
                <a:t>Bài</a:t>
              </a:r>
              <a:r>
                <a:rPr lang="en-US" sz="2800" b="1" dirty="0"/>
                <a:t> </a:t>
              </a:r>
              <a:r>
                <a:rPr lang="en-US" sz="2800" b="1" dirty="0" err="1"/>
                <a:t>Đà</a:t>
              </a:r>
              <a:r>
                <a:rPr lang="en-US" sz="2800" b="1" dirty="0"/>
                <a:t> </a:t>
              </a:r>
              <a:r>
                <a:rPr lang="en-US" sz="2800" b="1" dirty="0" err="1"/>
                <a:t>Lạt</a:t>
              </a:r>
              <a:r>
                <a:rPr lang="en-US" sz="2800" b="1" dirty="0"/>
                <a:t>: </a:t>
              </a:r>
              <a:r>
                <a:rPr lang="en-US" sz="2800" dirty="0" err="1"/>
                <a:t>Tả</a:t>
              </a:r>
              <a:r>
                <a:rPr lang="en-US" sz="2800" dirty="0"/>
                <a:t> </a:t>
              </a:r>
              <a:r>
                <a:rPr lang="en-US" sz="2800" dirty="0" err="1"/>
                <a:t>theo</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 </a:t>
              </a:r>
              <a:r>
                <a:rPr lang="en-US" sz="2800" dirty="0" err="1"/>
                <a:t>gian</a:t>
              </a:r>
              <a:r>
                <a:rPr lang="en-US" sz="2800" dirty="0"/>
                <a:t>, </a:t>
              </a:r>
              <a:r>
                <a:rPr lang="en-US" sz="2800" dirty="0" err="1"/>
                <a:t>tả</a:t>
              </a:r>
              <a:r>
                <a:rPr lang="en-US" sz="2800" dirty="0"/>
                <a:t> </a:t>
              </a:r>
              <a:r>
                <a:rPr lang="en-US" sz="2800" dirty="0" err="1"/>
                <a:t>từng</a:t>
              </a:r>
              <a:r>
                <a:rPr lang="en-US" sz="2800" dirty="0"/>
                <a:t> </a:t>
              </a:r>
              <a:r>
                <a:rPr lang="en-US" sz="2800" dirty="0" err="1"/>
                <a:t>bộ</a:t>
              </a:r>
              <a:r>
                <a:rPr lang="en-US" sz="2800" dirty="0"/>
                <a:t> </a:t>
              </a:r>
              <a:r>
                <a:rPr lang="en-US" sz="2800" dirty="0" err="1"/>
                <a:t>phận</a:t>
              </a:r>
              <a:r>
                <a:rPr lang="en-US" sz="2800" dirty="0"/>
                <a:t>/ </a:t>
              </a:r>
              <a:r>
                <a:rPr lang="en-US" sz="2800" dirty="0" err="1"/>
                <a:t>từng</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phong</a:t>
              </a:r>
              <a:r>
                <a:rPr lang="en-US" sz="2800" dirty="0"/>
                <a:t> </a:t>
              </a:r>
              <a:r>
                <a:rPr lang="en-US" sz="2800" dirty="0" err="1"/>
                <a:t>cảnh</a:t>
              </a:r>
              <a:r>
                <a:rPr lang="en-US" sz="2800" dirty="0"/>
                <a:t>.</a:t>
              </a:r>
            </a:p>
          </p:txBody>
        </p:sp>
      </p:grpSp>
      <p:grpSp>
        <p:nvGrpSpPr>
          <p:cNvPr id="17" name="Group 16"/>
          <p:cNvGrpSpPr/>
          <p:nvPr/>
        </p:nvGrpSpPr>
        <p:grpSpPr>
          <a:xfrm>
            <a:off x="649224" y="3773232"/>
            <a:ext cx="10049256" cy="2234376"/>
            <a:chOff x="685800" y="1414080"/>
            <a:chExt cx="9875520" cy="2234376"/>
          </a:xfrm>
        </p:grpSpPr>
        <p:sp>
          <p:nvSpPr>
            <p:cNvPr id="18" name="Freeform 3"/>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TextBox 18"/>
            <p:cNvSpPr txBox="1"/>
            <p:nvPr/>
          </p:nvSpPr>
          <p:spPr>
            <a:xfrm>
              <a:off x="3557016" y="2020824"/>
              <a:ext cx="6702552"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73700"/>
                  </a:solidFill>
                  <a:effectLst/>
                  <a:latin typeface="Calibri" panose="020F0502020204030204" pitchFamily="34" charset="0"/>
                  <a:cs typeface="Calibri" panose="020F0502020204030204" pitchFamily="34" charset="0"/>
                </a:rPr>
                <a:t>Bài Bốn mùa trong ánh nước: </a:t>
              </a:r>
              <a:r>
                <a:rPr lang="vi-VN" sz="2400" b="0" i="0" u="none" strike="noStrike" dirty="0">
                  <a:solidFill>
                    <a:srgbClr val="373700"/>
                  </a:solidFill>
                  <a:effectLst/>
                  <a:latin typeface="Calibri" panose="020F0502020204030204" pitchFamily="34" charset="0"/>
                  <a:cs typeface="Calibri" panose="020F0502020204030204" pitchFamily="34" charset="0"/>
                </a:rPr>
                <a:t>tả theo trình tự thời gian 4 mùa, mỗi mùa hiện ra trong trí nhớ/ kí ức. Mùa yêu thích nhất được nhắc đến sau cùng.</a:t>
              </a:r>
              <a:endParaRPr lang="vi-VN" sz="3600" b="0" dirty="0">
                <a:effectLst/>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5"/>
          <p:cNvSpPr/>
          <p:nvPr/>
        </p:nvSpPr>
        <p:spPr>
          <a:xfrm>
            <a:off x="1578960" y="1591631"/>
            <a:ext cx="8433720" cy="4178233"/>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8" name="Picture 7" descr="A white and pink text with black backgroun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5344" y="272034"/>
            <a:ext cx="3675888" cy="1593842"/>
          </a:xfrm>
          <a:prstGeom prst="rect">
            <a:avLst/>
          </a:prstGeom>
        </p:spPr>
      </p:pic>
      <p:sp>
        <p:nvSpPr>
          <p:cNvPr id="9" name="TextBox 8"/>
          <p:cNvSpPr txBox="1"/>
          <p:nvPr/>
        </p:nvSpPr>
        <p:spPr>
          <a:xfrm>
            <a:off x="2313432" y="2459736"/>
            <a:ext cx="7498080" cy="3046988"/>
          </a:xfrm>
          <a:prstGeom prst="rect">
            <a:avLst/>
          </a:prstGeom>
          <a:noFill/>
        </p:spPr>
        <p:txBody>
          <a:bodyPr wrap="square" rtlCol="0">
            <a:spAutoFit/>
          </a:bodyPr>
          <a:lstStyle/>
          <a:p>
            <a:pPr algn="just" rtl="0">
              <a:spcBef>
                <a:spcPts val="0"/>
              </a:spcBef>
              <a:spcAft>
                <a:spcPts val="500"/>
              </a:spcAft>
            </a:pP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Ngoài cách tả lần lượt từng phần, từng vẻ đẹp của phong cảnh, có thể</a:t>
            </a:r>
            <a:r>
              <a:rPr lang="en-US" sz="3200" b="1" dirty="0">
                <a:solidFill>
                  <a:srgbClr val="002060"/>
                </a:solidFill>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tả phong cảnh theo trình tự thời gian (theo các mùa trong năm, theo các buổi trong ngày, theo sự đổi thay của cảnh qua năm tháng,...) hoặc phối hợp cả hai cách để miêu tả.</a:t>
            </a:r>
            <a:endParaRPr lang="vi-VN" sz="3200" b="1" dirty="0">
              <a:solidFill>
                <a:srgbClr val="002060"/>
              </a:solidFill>
              <a:effectLs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6" y="989071"/>
            <a:ext cx="5551122" cy="4527809"/>
          </a:xfrm>
          <a:prstGeom prst="rect">
            <a:avLst/>
          </a:prstGeom>
        </p:spPr>
      </p:pic>
      <p:sp>
        <p:nvSpPr>
          <p:cNvPr id="3" name="Speech Bubble: Rectangle with Corners Rounded 4"/>
          <p:cNvSpPr/>
          <p:nvPr/>
        </p:nvSpPr>
        <p:spPr>
          <a:xfrm>
            <a:off x="5299568" y="1608129"/>
            <a:ext cx="6638431" cy="2506671"/>
          </a:xfrm>
          <a:prstGeom prst="wedgeRoundRectCallout">
            <a:avLst>
              <a:gd name="adj1" fmla="val 35787"/>
              <a:gd name="adj2" fmla="val 89141"/>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Nhắc</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lại</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những</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điều</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cần</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nhớ</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khi</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viết</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bài</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văn</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tả</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cảnh</a:t>
            </a:r>
            <a:r>
              <a:rPr kumimoji="0" lang="en-US" sz="5400" b="1" i="0" u="none" strike="noStrike" kern="1200" cap="none" spc="0" normalizeH="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rPr>
              <a:t>?</a:t>
            </a:r>
            <a:endParaRPr kumimoji="0" lang="en-US" sz="5400" b="1" i="0" u="none" strike="noStrike" kern="1200" cap="none" spc="0" normalizeH="0" baseline="0" noProof="0" dirty="0">
              <a:ln>
                <a:noFill/>
              </a:ln>
              <a:solidFill>
                <a:srgbClr val="002060"/>
              </a:solidFill>
              <a:effectLst/>
              <a:uLnTx/>
              <a:uFillTx/>
              <a:latin typeface="Calibri" panose="020F0502020204030204"/>
              <a:ea typeface="Cambria" panose="02040503050406030204" pitchFamily="18"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stretch>
            <a:fillRect/>
          </a:stretch>
        </p:blipFill>
        <p:spPr>
          <a:xfrm>
            <a:off x="315301" y="3347296"/>
            <a:ext cx="3810577" cy="3510704"/>
          </a:xfrm>
          <a:prstGeom prst="rect">
            <a:avLst/>
          </a:prstGeom>
        </p:spPr>
      </p:pic>
      <p:pic>
        <p:nvPicPr>
          <p:cNvPr id="2" name="Picture 1"/>
          <p:cNvPicPr>
            <a:picLocks noChangeAspect="1"/>
          </p:cNvPicPr>
          <p:nvPr/>
        </p:nvPicPr>
        <p:blipFill>
          <a:blip r:embed="rId3"/>
          <a:stretch>
            <a:fillRect/>
          </a:stretch>
        </p:blipFill>
        <p:spPr>
          <a:xfrm>
            <a:off x="887900" y="992292"/>
            <a:ext cx="12739199" cy="3652096"/>
          </a:xfrm>
          <a:prstGeom prst="rect">
            <a:avLst/>
          </a:prstGeom>
        </p:spPr>
      </p:pic>
      <p:pic>
        <p:nvPicPr>
          <p:cNvPr id="3" name="图片 9"/>
          <p:cNvPicPr>
            <a:picLocks noChangeAspect="1"/>
          </p:cNvPicPr>
          <p:nvPr/>
        </p:nvPicPr>
        <p:blipFill>
          <a:blip r:embed="rId4" cstate="screen"/>
          <a:stretch>
            <a:fillRect/>
          </a:stretch>
        </p:blipFill>
        <p:spPr>
          <a:xfrm>
            <a:off x="5635116" y="4023359"/>
            <a:ext cx="2977563" cy="2977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p:cNvSpPr txBox="1"/>
          <p:nvPr/>
        </p:nvSpPr>
        <p:spPr>
          <a:xfrm>
            <a:off x="447619"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Rounded Rectangle 1"/>
          <p:cNvSpPr/>
          <p:nvPr/>
        </p:nvSpPr>
        <p:spPr>
          <a:xfrm>
            <a:off x="652608" y="244902"/>
            <a:ext cx="10358292" cy="1632214"/>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图片 12"/>
          <p:cNvPicPr>
            <a:picLocks noChangeAspect="1"/>
          </p:cNvPicPr>
          <p:nvPr/>
        </p:nvPicPr>
        <p:blipFill>
          <a:blip r:embed="rId3" cstate="screen"/>
          <a:stretch>
            <a:fillRect/>
          </a:stretch>
        </p:blipFill>
        <p:spPr>
          <a:xfrm>
            <a:off x="0" y="5389417"/>
            <a:ext cx="12192000" cy="1468582"/>
          </a:xfrm>
          <a:prstGeom prst="rect">
            <a:avLst/>
          </a:prstGeom>
        </p:spPr>
      </p:pic>
      <p:sp>
        <p:nvSpPr>
          <p:cNvPr id="4" name="TextBox 3"/>
          <p:cNvSpPr txBox="1"/>
          <p:nvPr/>
        </p:nvSpPr>
        <p:spPr>
          <a:xfrm>
            <a:off x="1028700" y="278381"/>
            <a:ext cx="9763125"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Nêu</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lại</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cách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phong</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cảnh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thành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phố</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Đà</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học</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ở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tiết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trước</a:t>
            </a:r>
            <a:endParaRPr kumimoji="0" lang="en-SG"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endParaRPr>
          </a:p>
        </p:txBody>
      </p:sp>
      <p:pic>
        <p:nvPicPr>
          <p:cNvPr id="1026" name="Picture 2" descr="Đà Lạt Thiên Vương - khám phá thiên đường du lịch hè - Tạp chí điện tử Bảo  vệ Rừng và Mô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286000"/>
            <a:ext cx="8648700" cy="432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9147642" y="4018101"/>
            <a:ext cx="2597318" cy="2839898"/>
          </a:xfrm>
          <a:prstGeom prst="rect">
            <a:avLst/>
          </a:prstGeom>
        </p:spPr>
      </p:pic>
      <p:pic>
        <p:nvPicPr>
          <p:cNvPr id="7" name="图片 6"/>
          <p:cNvPicPr>
            <a:picLocks noChangeAspect="1"/>
          </p:cNvPicPr>
          <p:nvPr/>
        </p:nvPicPr>
        <p:blipFill>
          <a:blip r:embed="rId4" cstate="screen"/>
          <a:stretch>
            <a:fillRect/>
          </a:stretch>
        </p:blipFill>
        <p:spPr>
          <a:xfrm>
            <a:off x="0" y="5389417"/>
            <a:ext cx="12192000" cy="1468582"/>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9" name="Picture 8"/>
          <p:cNvPicPr>
            <a:picLocks noChangeAspect="1"/>
          </p:cNvPicPr>
          <p:nvPr/>
        </p:nvPicPr>
        <p:blipFill>
          <a:blip r:embed="rId6"/>
          <a:stretch>
            <a:fillRect/>
          </a:stretch>
        </p:blipFill>
        <p:spPr>
          <a:xfrm>
            <a:off x="5092354" y="174445"/>
            <a:ext cx="2121592" cy="1213209"/>
          </a:xfrm>
          <a:prstGeom prst="rect">
            <a:avLst/>
          </a:prstGeom>
        </p:spPr>
      </p:pic>
      <p:pic>
        <p:nvPicPr>
          <p:cNvPr id="12" name="Picture 11"/>
          <p:cNvPicPr>
            <a:picLocks noChangeAspect="1"/>
          </p:cNvPicPr>
          <p:nvPr/>
        </p:nvPicPr>
        <p:blipFill>
          <a:blip r:embed="rId7"/>
          <a:stretch>
            <a:fillRect/>
          </a:stretch>
        </p:blipFill>
        <p:spPr>
          <a:xfrm>
            <a:off x="1851675" y="1307461"/>
            <a:ext cx="8431499" cy="3023878"/>
          </a:xfrm>
          <a:prstGeom prst="rect">
            <a:avLst/>
          </a:prstGeom>
        </p:spPr>
      </p:pic>
      <p:pic>
        <p:nvPicPr>
          <p:cNvPr id="15" name="Picture 14"/>
          <p:cNvPicPr>
            <a:picLocks noChangeAspect="1"/>
          </p:cNvPicPr>
          <p:nvPr/>
        </p:nvPicPr>
        <p:blipFill>
          <a:blip r:embed="rId8"/>
          <a:stretch>
            <a:fillRect/>
          </a:stretch>
        </p:blipFill>
        <p:spPr>
          <a:xfrm>
            <a:off x="4624323" y="3852616"/>
            <a:ext cx="5877053"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0" y="5389417"/>
            <a:ext cx="12192000" cy="1468582"/>
          </a:xfrm>
          <a:prstGeom prst="rect">
            <a:avLst/>
          </a:prstGeom>
        </p:spPr>
      </p:pic>
      <p:pic>
        <p:nvPicPr>
          <p:cNvPr id="3" name="Picture 2"/>
          <p:cNvPicPr>
            <a:picLocks noChangeAspect="1"/>
          </p:cNvPicPr>
          <p:nvPr/>
        </p:nvPicPr>
        <p:blipFill>
          <a:blip r:embed="rId4"/>
          <a:stretch>
            <a:fillRect/>
          </a:stretch>
        </p:blipFill>
        <p:spPr>
          <a:xfrm>
            <a:off x="609601" y="867327"/>
            <a:ext cx="7344894" cy="5536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p:cNvSpPr/>
          <p:nvPr/>
        </p:nvSpPr>
        <p:spPr>
          <a:xfrm>
            <a:off x="2219325" y="76201"/>
            <a:ext cx="8439150"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2530220" y="94488"/>
            <a:ext cx="82772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p:cNvSpPr txBox="1"/>
          <p:nvPr/>
        </p:nvSpPr>
        <p:spPr>
          <a:xfrm>
            <a:off x="419100" y="948690"/>
            <a:ext cx="11287125" cy="5632311"/>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Bốn mùa trong ánh nước</a:t>
            </a:r>
            <a:endParaRPr lang="vi-VN" b="0" i="0" dirty="0">
              <a:solidFill>
                <a:srgbClr val="000000"/>
              </a:solidFill>
              <a:effectLst/>
              <a:latin typeface="Cambria" panose="02040503050406030204" pitchFamily="18" charset="0"/>
              <a:ea typeface="Cambria" panose="02040503050406030204" pitchFamily="18" charset="0"/>
            </a:endParaRP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Lê Phương Liên)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千图PPT彼岸天：ID 8661124库_组合 1"/>
          <p:cNvGrpSpPr/>
          <p:nvPr>
            <p:custDataLst>
              <p:tags r:id="rId1"/>
            </p:custDataLst>
          </p:nvPr>
        </p:nvGrpSpPr>
        <p:grpSpPr>
          <a:xfrm>
            <a:off x="5130946" y="1410768"/>
            <a:ext cx="1478114" cy="4866149"/>
            <a:chOff x="5377689" y="1222082"/>
            <a:chExt cx="1478114" cy="4866149"/>
          </a:xfrm>
        </p:grpSpPr>
        <p:sp>
          <p:nvSpPr>
            <p:cNvPr id="4" name="Rectangle 98"/>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Rectangle 99"/>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101"/>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Rectangle 102"/>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Freeform: Shape 103"/>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Rectangle 105"/>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106"/>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8"/>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09"/>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11"/>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Rectangle 112"/>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Freeform: Shape 114"/>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Freeform: Shape 115"/>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Freeform: Shape 116"/>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千图PPT彼岸天：ID 8661124库_组合 35"/>
          <p:cNvGrpSpPr/>
          <p:nvPr>
            <p:custDataLst>
              <p:tags r:id="rId2"/>
            </p:custDataLst>
          </p:nvPr>
        </p:nvGrpSpPr>
        <p:grpSpPr>
          <a:xfrm>
            <a:off x="6687211" y="2758829"/>
            <a:ext cx="4391001" cy="1906969"/>
            <a:chOff x="6848229" y="4227493"/>
            <a:chExt cx="4391001" cy="1906969"/>
          </a:xfrm>
        </p:grpSpPr>
        <p:cxnSp>
          <p:nvCxnSpPr>
            <p:cNvPr id="19" name="Connector: Elbow 120"/>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 name="Group 43"/>
            <p:cNvGrpSpPr/>
            <p:nvPr/>
          </p:nvGrpSpPr>
          <p:grpSpPr>
            <a:xfrm>
              <a:off x="7673298" y="4286528"/>
              <a:ext cx="3565932" cy="1847934"/>
              <a:chOff x="7718302" y="1609715"/>
              <a:chExt cx="3460511" cy="1847934"/>
            </a:xfrm>
          </p:grpSpPr>
          <p:sp>
            <p:nvSpPr>
              <p:cNvPr id="21" name="TextBox 44"/>
              <p:cNvSpPr txBox="1"/>
              <p:nvPr/>
            </p:nvSpPr>
            <p:spPr>
              <a:xfrm>
                <a:off x="7718302" y="1609715"/>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Trầm</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mặc</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tính</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36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22" name="TextBox 45"/>
              <p:cNvSpPr txBox="1"/>
              <p:nvPr/>
            </p:nvSpPr>
            <p:spPr>
              <a:xfrm>
                <a:off x="7950523" y="2204728"/>
                <a:ext cx="3228290" cy="1252921"/>
              </a:xfrm>
              <a:prstGeom prst="rect">
                <a:avLst/>
              </a:prstGeom>
              <a:noFill/>
            </p:spPr>
            <p:txBody>
              <a:bodyPr wrap="square" lIns="0" tIns="0" rIns="0" bIns="0">
                <a:normAutofit fontScale="850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dirty="0">
                    <a:latin typeface="Cambria" panose="02040503050406030204" pitchFamily="18" charset="0"/>
                    <a:ea typeface="Cambria" panose="02040503050406030204" pitchFamily="18" charset="0"/>
                    <a:cs typeface="Arial" panose="020B0604020202020204" pitchFamily="34" charset="0"/>
                  </a:rPr>
                  <a:t>C</a:t>
                </a:r>
                <a:r>
                  <a:rPr kumimoji="0" lang="vi-VN" altLang="zh-CN"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ó dáng vẻ đang tập trung suy tư, ngẫm nghĩ điều gì.</a:t>
                </a:r>
              </a:p>
            </p:txBody>
          </p:sp>
        </p:grpSp>
      </p:grpSp>
      <p:sp>
        <p:nvSpPr>
          <p:cNvPr id="23" name="Rounded Rectangle 37"/>
          <p:cNvSpPr/>
          <p:nvPr/>
        </p:nvSpPr>
        <p:spPr>
          <a:xfrm>
            <a:off x="2852156" y="731193"/>
            <a:ext cx="5859809" cy="737189"/>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pic>
        <p:nvPicPr>
          <p:cNvPr id="24"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p:cNvGrpSpPr/>
          <p:nvPr/>
        </p:nvGrpSpPr>
        <p:grpSpPr>
          <a:xfrm>
            <a:off x="1004135" y="2162282"/>
            <a:ext cx="3988306" cy="2487197"/>
            <a:chOff x="1058879" y="2163123"/>
            <a:chExt cx="3988306" cy="2487197"/>
          </a:xfrm>
        </p:grpSpPr>
        <p:cxnSp>
          <p:nvCxnSpPr>
            <p:cNvPr id="34" name="Connector: Elbow 117"/>
            <p:cNvCxnSpPr/>
            <p:nvPr/>
          </p:nvCxnSpPr>
          <p:spPr>
            <a:xfrm rot="10800000">
              <a:off x="3676226" y="2438474"/>
              <a:ext cx="1370959" cy="134560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Box 128"/>
            <p:cNvSpPr txBox="1"/>
            <p:nvPr/>
          </p:nvSpPr>
          <p:spPr>
            <a:xfrm>
              <a:off x="1441254" y="2163123"/>
              <a:ext cx="2099640" cy="560959"/>
            </a:xfrm>
            <a:prstGeom prst="rect">
              <a:avLst/>
            </a:prstGeom>
            <a:noFill/>
          </p:spPr>
          <p:txBody>
            <a:bodyPr vert="horz"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Thing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danh</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từ</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a:t>
              </a:r>
              <a:endParaRPr kumimoji="0" lang="zh-CN" altLang="en-US" sz="44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36" name="TextBox 35"/>
            <p:cNvSpPr txBox="1"/>
            <p:nvPr/>
          </p:nvSpPr>
          <p:spPr>
            <a:xfrm>
              <a:off x="1058879" y="3080660"/>
              <a:ext cx="314013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không trung, nơi hoàn toàn vắng lặng.</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p:cNvSpPr/>
          <p:nvPr/>
        </p:nvSpPr>
        <p:spPr>
          <a:xfrm>
            <a:off x="2219325" y="76201"/>
            <a:ext cx="8201025"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2219325" y="76200"/>
            <a:ext cx="8077200"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419100" y="948690"/>
            <a:ext cx="1128712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1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Bốn mùa trong ánh nước</a:t>
            </a:r>
            <a:endPar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noProof="0" dirty="0">
                <a:solidFill>
                  <a:srgbClr val="000000"/>
                </a:solidFill>
                <a:latin typeface="Cambria" panose="02040503050406030204" pitchFamily="18" charset="0"/>
                <a:ea typeface="Cambria" panose="02040503050406030204" pitchFamily="18" charset="0"/>
              </a:rPr>
              <a:t>ẩ</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Lê Phương Liên)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2"/>
          <a:srcRect l="33206" t="23916" r="9611" b="47207"/>
          <a:stretch>
            <a:fillRect/>
          </a:stretch>
        </p:blipFill>
        <p:spPr>
          <a:xfrm flipH="1">
            <a:off x="6743700" y="-3"/>
            <a:ext cx="5448300" cy="2120903"/>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a:fillRect/>
          </a:stretch>
        </p:blipFill>
        <p:spPr>
          <a:xfrm>
            <a:off x="-1" y="0"/>
            <a:ext cx="12192001" cy="6858000"/>
          </a:xfrm>
          <a:prstGeom prst="rect">
            <a:avLst/>
          </a:prstGeom>
        </p:spPr>
      </p:pic>
      <p:grpSp>
        <p:nvGrpSpPr>
          <p:cNvPr id="16" name="Nhóm 23"/>
          <p:cNvGrpSpPr/>
          <p:nvPr/>
        </p:nvGrpSpPr>
        <p:grpSpPr>
          <a:xfrm>
            <a:off x="203200" y="76200"/>
            <a:ext cx="11734800" cy="6705600"/>
            <a:chOff x="304800" y="266700"/>
            <a:chExt cx="17602200" cy="9623388"/>
          </a:xfrm>
        </p:grpSpPr>
        <p:sp>
          <p:nvSpPr>
            <p:cNvPr id="18" name="Hình chữ nhật: Góc Tròn 5"/>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sp>
          <p:nvSpPr>
            <p:cNvPr id="20" name="Hình chữ nhật 14"/>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sp>
          <p:nvSpPr>
            <p:cNvPr id="21" name="Hình chữ nhật 16"/>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grpSp>
      <p:grpSp>
        <p:nvGrpSpPr>
          <p:cNvPr id="38" name="Nhóm 52"/>
          <p:cNvGrpSpPr/>
          <p:nvPr/>
        </p:nvGrpSpPr>
        <p:grpSpPr>
          <a:xfrm>
            <a:off x="6348352" y="2295261"/>
            <a:ext cx="4853049" cy="1234323"/>
            <a:chOff x="11978188" y="2551351"/>
            <a:chExt cx="5501218" cy="1694573"/>
          </a:xfrm>
        </p:grpSpPr>
        <p:sp>
          <p:nvSpPr>
            <p:cNvPr id="39" name="Hình chữ nhật: Góc Tròn 15"/>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2335"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sp>
          <p:nvSpPr>
            <p:cNvPr id="40" name="Hình chữ nhật 47"/>
            <p:cNvSpPr/>
            <p:nvPr/>
          </p:nvSpPr>
          <p:spPr>
            <a:xfrm>
              <a:off x="11978188" y="2715940"/>
              <a:ext cx="5490853" cy="1267618"/>
            </a:xfrm>
            <a:prstGeom prst="rect">
              <a:avLst/>
            </a:prstGeom>
            <a:noFill/>
          </p:spPr>
          <p:txBody>
            <a:bodyPr wrap="square" lIns="60960" tIns="30480" rIns="60960" bIns="30480">
              <a:spAutoFit/>
            </a:bodyP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panose="020B0604020202020204"/>
                  <a:sym typeface="Arial" panose="020B0604020202020204"/>
                </a:rPr>
                <a:t>Bài</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panose="020B0604020202020204"/>
                  <a:sym typeface="Arial" panose="020B0604020202020204"/>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panose="020B0604020202020204"/>
                  <a:sym typeface="Arial" panose="020B0604020202020204"/>
                </a:rPr>
                <a:t>văn</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panose="020B0604020202020204"/>
                  <a:sym typeface="Arial" panose="020B0604020202020204"/>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panose="020B0604020202020204"/>
                  <a:sym typeface="Arial" panose="020B0604020202020204"/>
                </a:rPr>
                <a:t>miêu</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panose="020B0604020202020204"/>
                  <a:sym typeface="Arial" panose="020B0604020202020204"/>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panose="020B0604020202020204"/>
                  <a:sym typeface="Arial" panose="020B0604020202020204"/>
                </a:rPr>
                <a:t>tả</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panose="020B0604020202020204"/>
                  <a:sym typeface="Arial" panose="020B0604020202020204"/>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panose="020B0604020202020204"/>
                  <a:sym typeface="Arial" panose="020B0604020202020204"/>
                </a:rPr>
                <a:t>phong</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panose="020B0604020202020204"/>
                  <a:sym typeface="Arial" panose="020B0604020202020204"/>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panose="020B0604020202020204"/>
                  <a:sym typeface="Arial" panose="020B0604020202020204"/>
                </a:rPr>
                <a:t>cảnh</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panose="020B0604020202020204"/>
                  <a:sym typeface="Arial" panose="020B0604020202020204"/>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panose="020B0604020202020204"/>
                  <a:sym typeface="Arial" panose="020B0604020202020204"/>
                </a:rPr>
                <a:t>hồ</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panose="020B0604020202020204"/>
                  <a:sym typeface="Arial" panose="020B0604020202020204"/>
                </a:rPr>
                <a:t> Hoàn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panose="020B0604020202020204"/>
                  <a:sym typeface="Arial" panose="020B0604020202020204"/>
                </a:rPr>
                <a:t>Kiếm</a:t>
              </a:r>
              <a:endParaRPr kumimoji="0" lang="vi-VN" sz="2800" b="0" i="0" u="none" strike="noStrike" kern="1200" cap="none" spc="0" normalizeH="0" baseline="0" noProof="0" dirty="0">
                <a:ln w="0"/>
                <a:solidFill>
                  <a:srgbClr val="FF0000"/>
                </a:solidFill>
                <a:effectLst/>
                <a:uLnTx/>
                <a:uFillTx/>
                <a:latin typeface="Arial" panose="020B0604020202020204" pitchFamily="34" charset="0"/>
                <a:ea typeface="+mn-ea"/>
                <a:cs typeface="Arial" panose="020B0604020202020204"/>
                <a:sym typeface="Arial" panose="020B0604020202020204"/>
              </a:endParaRPr>
            </a:p>
          </p:txBody>
        </p:sp>
      </p:grpSp>
      <p:sp>
        <p:nvSpPr>
          <p:cNvPr id="64" name="TextBox 63"/>
          <p:cNvSpPr txBox="1"/>
          <p:nvPr/>
        </p:nvSpPr>
        <p:spPr>
          <a:xfrm>
            <a:off x="296902" y="250950"/>
            <a:ext cx="5689036" cy="6324808"/>
          </a:xfrm>
          <a:prstGeom prst="rect">
            <a:avLst/>
          </a:prstGeom>
          <a:noFill/>
        </p:spPr>
        <p:txBody>
          <a:bodyPr wrap="square">
            <a:spAutoFit/>
          </a:bodyPr>
          <a:lstStyle/>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p:cNvSpPr/>
          <p:nvPr/>
        </p:nvSpPr>
        <p:spPr>
          <a:xfrm>
            <a:off x="6189167" y="179713"/>
            <a:ext cx="4811066" cy="1169551"/>
          </a:xfrm>
          <a:prstGeom prst="rect">
            <a:avLst/>
          </a:prstGeom>
          <a:noFill/>
        </p:spPr>
        <p:txBody>
          <a:bodyPr wrap="square" lIns="60960" tIns="30480" rIns="60960" bIns="30480">
            <a:spAutoFit/>
          </a:bodyPr>
          <a:lstStyle/>
          <a:p>
            <a:pPr marL="0" marR="0" lvl="0" indent="0" algn="just" defTabSz="609600" rtl="0" eaLnBrk="1" fontAlgn="auto" latinLnBrk="0" hangingPunct="1">
              <a:lnSpc>
                <a:spcPct val="100000"/>
              </a:lnSpc>
              <a:spcBef>
                <a:spcPts val="0"/>
              </a:spcBef>
              <a:spcAft>
                <a:spcPts val="0"/>
              </a:spcAft>
              <a:buClrTx/>
              <a:buSzTx/>
              <a:buFont typeface="Arial" panose="020B0604020202020204"/>
              <a:buNone/>
              <a:defRPr/>
            </a:pPr>
            <a:r>
              <a:rPr kumimoji="0" lang="vi-VN" sz="3600" b="0"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a:sym typeface="Arial" panose="020B0604020202020204"/>
              </a:rPr>
              <a:t>a. Bài văn trên tả phong cảnh ở đâu?</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2"/>
          <a:srcRect l="33206" t="23916" r="9611" b="47207"/>
          <a:stretch>
            <a:fillRect/>
          </a:stretch>
        </p:blipFill>
        <p:spPr>
          <a:xfrm flipH="1">
            <a:off x="6743700" y="-3"/>
            <a:ext cx="5448300" cy="2120903"/>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a:fillRect/>
          </a:stretch>
        </p:blipFill>
        <p:spPr>
          <a:xfrm>
            <a:off x="-1" y="0"/>
            <a:ext cx="12192001" cy="6858000"/>
          </a:xfrm>
          <a:prstGeom prst="rect">
            <a:avLst/>
          </a:prstGeom>
        </p:spPr>
      </p:pic>
      <p:grpSp>
        <p:nvGrpSpPr>
          <p:cNvPr id="16" name="Nhóm 23"/>
          <p:cNvGrpSpPr/>
          <p:nvPr/>
        </p:nvGrpSpPr>
        <p:grpSpPr>
          <a:xfrm>
            <a:off x="203200" y="76200"/>
            <a:ext cx="11734800" cy="6705600"/>
            <a:chOff x="304800" y="266700"/>
            <a:chExt cx="17602200" cy="9623388"/>
          </a:xfrm>
        </p:grpSpPr>
        <p:sp>
          <p:nvSpPr>
            <p:cNvPr id="18" name="Hình chữ nhật: Góc Tròn 5"/>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sp>
          <p:nvSpPr>
            <p:cNvPr id="20" name="Hình chữ nhật 14"/>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sp>
          <p:nvSpPr>
            <p:cNvPr id="21" name="Hình chữ nhật 16"/>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panose="020B0604020202020204"/>
              </a:endParaRPr>
            </a:p>
          </p:txBody>
        </p:sp>
      </p:grpSp>
      <p:sp>
        <p:nvSpPr>
          <p:cNvPr id="64" name="TextBox 63"/>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p:cNvSpPr/>
          <p:nvPr/>
        </p:nvSpPr>
        <p:spPr>
          <a:xfrm>
            <a:off x="6189167" y="179713"/>
            <a:ext cx="4811066" cy="1354217"/>
          </a:xfrm>
          <a:prstGeom prst="rect">
            <a:avLst/>
          </a:prstGeom>
          <a:noFill/>
        </p:spPr>
        <p:txBody>
          <a:bodyPr wrap="square" lIns="60960" tIns="30480" rIns="60960" bIns="30480">
            <a:spAutoFit/>
          </a:bodyPr>
          <a:lstStyle/>
          <a:p>
            <a:pPr lvl="0" algn="just" defTabSz="609600"/>
            <a:r>
              <a:rPr lang="vi-VN" sz="2800" dirty="0">
                <a:ln w="0"/>
                <a:solidFill>
                  <a:prstClr val="white"/>
                </a:solidFill>
                <a:latin typeface="Arial" panose="020B0604020202020204" pitchFamily="34" charset="0"/>
                <a:cs typeface="Arial" panose="020B0604020202020204"/>
                <a:sym typeface="Arial" panose="020B0604020202020204"/>
              </a:rPr>
              <a:t>b. Tìm phần mở bài, thần bài, kết bài của bài văn và nêu ý chính của từng phần.</a:t>
            </a:r>
            <a:endParaRPr kumimoji="0" lang="vi-VN" sz="2800" b="0" i="0" u="none" strike="noStrike" kern="1200" cap="none" spc="0" normalizeH="0" baseline="0" noProof="0" dirty="0">
              <a:ln w="0"/>
              <a:solidFill>
                <a:prstClr val="white"/>
              </a:solidFill>
              <a:effectLst/>
              <a:uLnTx/>
              <a:uFillTx/>
              <a:latin typeface="Arial" panose="020B0604020202020204" pitchFamily="34" charset="0"/>
              <a:cs typeface="Arial" panose="020B0604020202020204"/>
              <a:sym typeface="Arial" panose="020B0604020202020204"/>
            </a:endParaRPr>
          </a:p>
        </p:txBody>
      </p:sp>
      <p:sp>
        <p:nvSpPr>
          <p:cNvPr id="2" name="Rectangle 1"/>
          <p:cNvSpPr/>
          <p:nvPr/>
        </p:nvSpPr>
        <p:spPr>
          <a:xfrm>
            <a:off x="356616" y="301752"/>
            <a:ext cx="5550408"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Hình chữ nhật 22"/>
          <p:cNvSpPr/>
          <p:nvPr/>
        </p:nvSpPr>
        <p:spPr>
          <a:xfrm>
            <a:off x="6182671" y="1765063"/>
            <a:ext cx="5575969" cy="984885"/>
          </a:xfrm>
          <a:prstGeom prst="rect">
            <a:avLst/>
          </a:prstGeom>
          <a:noFill/>
        </p:spPr>
        <p:txBody>
          <a:bodyPr wrap="square" lIns="60960" tIns="30480" rIns="60960" bIns="30480">
            <a:spAutoFit/>
          </a:bodyPr>
          <a:lstStyle/>
          <a:p>
            <a:pPr marL="457200" indent="-457200" defTabSz="60960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Mở</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a:t>
            </a:r>
          </a:p>
        </p:txBody>
      </p:sp>
      <p:sp>
        <p:nvSpPr>
          <p:cNvPr id="5" name="Rectangle 4"/>
          <p:cNvSpPr/>
          <p:nvPr/>
        </p:nvSpPr>
        <p:spPr>
          <a:xfrm>
            <a:off x="365760" y="795528"/>
            <a:ext cx="5550408" cy="47640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Hình chữ nhật 22"/>
          <p:cNvSpPr/>
          <p:nvPr/>
        </p:nvSpPr>
        <p:spPr>
          <a:xfrm>
            <a:off x="6173527" y="3036079"/>
            <a:ext cx="5575969" cy="677108"/>
          </a:xfrm>
          <a:prstGeom prst="rect">
            <a:avLst/>
          </a:prstGeom>
          <a:noFill/>
        </p:spPr>
        <p:txBody>
          <a:bodyPr wrap="square" lIns="60960" tIns="30480" rIns="60960" bIns="30480">
            <a:spAutoFit/>
          </a:bodyPr>
          <a:lstStyle/>
          <a:p>
            <a:pPr marL="457200" indent="-457200" algn="just" defTabSz="60960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Thân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Miêu</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tả</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đặc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điểm</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của</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phong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cảnh</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trong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những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thời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gian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khác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nhau</a:t>
            </a:r>
            <a:r>
              <a:rPr lang="en-US" sz="2000" b="1" dirty="0">
                <a:ln w="0"/>
                <a:solidFill>
                  <a:srgbClr val="FF0000"/>
                </a:solidFill>
                <a:latin typeface="Cambria" panose="02040503050406030204" pitchFamily="18" charset="0"/>
                <a:ea typeface="Cambria" panose="02040503050406030204" pitchFamily="18" charset="0"/>
              </a:rPr>
              <a:t>.</a:t>
            </a:r>
          </a:p>
        </p:txBody>
      </p:sp>
      <p:sp>
        <p:nvSpPr>
          <p:cNvPr id="7" name="Rectangle 6"/>
          <p:cNvSpPr/>
          <p:nvPr/>
        </p:nvSpPr>
        <p:spPr>
          <a:xfrm>
            <a:off x="365760" y="5568696"/>
            <a:ext cx="5550408" cy="9326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Hình chữ nhật 22"/>
          <p:cNvSpPr/>
          <p:nvPr/>
        </p:nvSpPr>
        <p:spPr>
          <a:xfrm>
            <a:off x="6146095" y="3996199"/>
            <a:ext cx="5575969" cy="984885"/>
          </a:xfrm>
          <a:prstGeom prst="rect">
            <a:avLst/>
          </a:prstGeom>
          <a:noFill/>
        </p:spPr>
        <p:txBody>
          <a:bodyPr wrap="square" lIns="60960" tIns="30480" rIns="60960" bIns="30480">
            <a:spAutoFit/>
          </a:bodyPr>
          <a:lstStyle/>
          <a:p>
            <a:pPr marL="457200" indent="-457200" algn="just" defTabSz="60960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Kết</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Khẳng định phong cảnh hồ Hoàn Kiếm đã in sâu trong tâm trí của nhiều người.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3085</Words>
  <Application>Microsoft Office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等线</vt:lpstr>
      <vt:lpstr>等线 Light</vt:lpstr>
      <vt:lpstr>Arial</vt:lpstr>
      <vt:lpstr>Calibri</vt:lpstr>
      <vt:lpstr>Cambria</vt:lpstr>
      <vt:lpstr>Cambrial</vt:lpstr>
      <vt:lpstr>DFPOP1-W9</vt:lpstr>
      <vt:lpstr>Open Sans</vt:lpstr>
      <vt:lpstr>Wingdings</vt:lpstr>
      <vt:lpstr>汉仪正圆-45W</vt:lpstr>
      <vt:lpstr>Office 主题</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Thanh Huyền</cp:lastModifiedBy>
  <cp:revision>26</cp:revision>
  <dcterms:created xsi:type="dcterms:W3CDTF">2024-07-07T11:18:00Z</dcterms:created>
  <dcterms:modified xsi:type="dcterms:W3CDTF">2024-09-17T03:39:53Z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1BF508087CEB4ED8828380179AB34A03_12</vt:lpwstr>
  </property>
  <property fmtid="{D5CDD505-2E9C-101B-9397-08002B2CF9AE}" pid="3" name="KSOProductBuildVer">
    <vt:lpwstr>1033-12.2.0.17562</vt:lpwstr>
  </property>
</Properties>
</file>