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4" r:id="rId7"/>
    <p:sldId id="270" r:id="rId8"/>
    <p:sldId id="271" r:id="rId9"/>
    <p:sldId id="272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FF"/>
    <a:srgbClr val="CC00FF"/>
    <a:srgbClr val="FF66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144A9-EA59-4CD7-9770-08AB699F01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A9C2F-069E-405B-98D2-6EA86AE3A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8CBB3-D810-4A0E-B7AD-60F372A91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2AB75-3380-4E18-9737-D669C5B02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7972C-EF62-47B3-9949-478DAE270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47E2E-A234-4F21-9B3B-ED565A13E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038FF-BBF7-48A1-AD3F-4DE447EF6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A2531-3AB9-403E-85A2-EEC626783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C0524-A65D-4541-AE28-975141FB7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60B02-7FB0-44BD-B319-67681B05F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A0CE8-590B-4BF8-9650-2DAF81529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03AB665-3942-4DA2-A346-C1ED02D411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2209800" y="457200"/>
            <a:ext cx="417195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36"/>
              </a:avLst>
            </a:prstTxWarp>
          </a:bodyPr>
          <a:lstStyle/>
          <a:p>
            <a:pPr algn="ctr"/>
            <a:r>
              <a:rPr lang="en-US" sz="4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KHOA HỌC 5</a:t>
            </a:r>
            <a:endParaRPr lang="en-US" sz="4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051" name="WordArt 10"/>
          <p:cNvSpPr>
            <a:spLocks noChangeArrowheads="1" noChangeShapeType="1" noTextEdit="1"/>
          </p:cNvSpPr>
          <p:nvPr/>
        </p:nvSpPr>
        <p:spPr bwMode="auto">
          <a:xfrm>
            <a:off x="685800" y="2743200"/>
            <a:ext cx="7772400" cy="2209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SỰ SINH SẢN CỦA THÚ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0"/>
            <a:ext cx="2286000" cy="71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0000FF"/>
                </a:solidFill>
                <a:latin typeface="Arial" charset="0"/>
              </a:rPr>
              <a:t>Khoa Học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2819400" y="457200"/>
            <a:ext cx="2917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FF"/>
                </a:solidFill>
                <a:latin typeface="Arial" charset="0"/>
              </a:rPr>
              <a:t>Sự sinh sản của thú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533400" y="838200"/>
            <a:ext cx="5218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Arial" charset="0"/>
              </a:rPr>
              <a:t>Một số loài thú 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ẻ mỗi lứa nhiều con</a:t>
            </a:r>
          </a:p>
        </p:txBody>
      </p:sp>
      <p:pic>
        <p:nvPicPr>
          <p:cNvPr id="11269" name="Picture 7" descr="121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4495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121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295400"/>
            <a:ext cx="441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9" descr="121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62400"/>
            <a:ext cx="4495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0" descr="gau tru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905250"/>
            <a:ext cx="44196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762000" y="3505200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CC00FF"/>
                </a:solidFill>
                <a:latin typeface="Arial" charset="0"/>
              </a:rPr>
              <a:t>Lợn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6934200" y="3352800"/>
            <a:ext cx="533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CC00FF"/>
                </a:solidFill>
                <a:latin typeface="Arial" charset="0"/>
              </a:rPr>
              <a:t>Hổ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228600" y="63246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CC00FF"/>
                </a:solidFill>
                <a:latin typeface="Arial" charset="0"/>
              </a:rPr>
              <a:t>Chó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6400800" y="6324600"/>
            <a:ext cx="1143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CC00FF"/>
                </a:solidFill>
                <a:latin typeface="Arial" charset="0"/>
              </a:rPr>
              <a:t>Gấu trúc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 animBg="1"/>
      <p:bldP spid="11276" grpId="0" animBg="1"/>
      <p:bldP spid="11277" grpId="0" animBg="1"/>
      <p:bldP spid="1127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0"/>
            <a:ext cx="2286000" cy="71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0000FF"/>
                </a:solidFill>
                <a:latin typeface="Arial" charset="0"/>
              </a:rPr>
              <a:t>Khoa Học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2819400" y="457200"/>
            <a:ext cx="2917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FF"/>
                </a:solidFill>
                <a:latin typeface="Arial" charset="0"/>
              </a:rPr>
              <a:t>Sự sinh sản của thú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533400" y="838200"/>
            <a:ext cx="5218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Arial" charset="0"/>
              </a:rPr>
              <a:t>Một số loài thú 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ẻ mỗi lứa nhiều con</a:t>
            </a:r>
          </a:p>
        </p:txBody>
      </p:sp>
      <p:pic>
        <p:nvPicPr>
          <p:cNvPr id="12293" name="Picture 6" descr="bao3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4495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228600" y="6172200"/>
            <a:ext cx="1219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CC00FF"/>
                </a:solidFill>
                <a:latin typeface="Arial" charset="0"/>
              </a:rPr>
              <a:t>Báo gấm</a:t>
            </a:r>
          </a:p>
        </p:txBody>
      </p:sp>
      <p:pic>
        <p:nvPicPr>
          <p:cNvPr id="2" name="Picture 8" descr="¸cu t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371600"/>
            <a:ext cx="4648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229600" y="6400800"/>
            <a:ext cx="914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CC00FF"/>
                </a:solidFill>
                <a:latin typeface="Arial" charset="0"/>
              </a:rPr>
              <a:t>S</a:t>
            </a:r>
            <a:r>
              <a:rPr lang="vi-VN" sz="2400">
                <a:solidFill>
                  <a:srgbClr val="CC00FF"/>
                </a:solidFill>
                <a:latin typeface="Arial" charset="0"/>
              </a:rPr>
              <a:t>ư</a:t>
            </a:r>
            <a:r>
              <a:rPr lang="en-US" sz="2400">
                <a:solidFill>
                  <a:srgbClr val="CC00FF"/>
                </a:solidFill>
                <a:latin typeface="Arial" charset="0"/>
              </a:rPr>
              <a:t> tử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0"/>
            <a:ext cx="2286000" cy="71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>
                <a:solidFill>
                  <a:srgbClr val="0000FF"/>
                </a:solidFill>
                <a:latin typeface="Arial" charset="0"/>
              </a:rPr>
              <a:t>Khoa Học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2819400" y="457200"/>
            <a:ext cx="2463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00FF"/>
                </a:solidFill>
                <a:latin typeface="Arial" charset="0"/>
              </a:rPr>
              <a:t>Sự sinh sản của thú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04800" y="1524000"/>
            <a:ext cx="7661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00FF"/>
                </a:solidFill>
                <a:latin typeface="Arial" charset="0"/>
              </a:rPr>
              <a:t>Sự sinh sản của thú và sự sinh sản của chim có </a:t>
            </a:r>
            <a:r>
              <a:rPr lang="vi-VN" sz="2000">
                <a:solidFill>
                  <a:srgbClr val="CC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CC00FF"/>
                </a:solidFill>
                <a:latin typeface="Arial" charset="0"/>
              </a:rPr>
              <a:t>iểm gì giống và </a:t>
            </a:r>
          </a:p>
          <a:p>
            <a:r>
              <a:rPr lang="en-US" sz="2000">
                <a:solidFill>
                  <a:srgbClr val="CC00FF"/>
                </a:solidFill>
                <a:latin typeface="Arial" charset="0"/>
              </a:rPr>
              <a:t>khác nhau?</a:t>
            </a:r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5638800" y="533400"/>
            <a:ext cx="2514600" cy="990600"/>
          </a:xfrm>
          <a:prstGeom prst="wedgeEllipseCallout">
            <a:avLst>
              <a:gd name="adj1" fmla="val -47727"/>
              <a:gd name="adj2" fmla="val 623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solidFill>
                  <a:srgbClr val="0000FF"/>
                </a:solidFill>
                <a:latin typeface="Arial" charset="0"/>
              </a:rPr>
              <a:t>Thảo luận nhóm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ôi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304800" y="2590800"/>
            <a:ext cx="8305800" cy="2895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u="sng">
                <a:solidFill>
                  <a:srgbClr val="CC00FF"/>
                </a:solidFill>
                <a:latin typeface="Arial" charset="0"/>
              </a:rPr>
              <a:t>Đáp án: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 Sự sinh sản của thú và chim có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iểm giống và khác nhau:</a:t>
            </a:r>
          </a:p>
          <a:p>
            <a:r>
              <a:rPr lang="en-US" sz="2000" b="1" u="sng">
                <a:solidFill>
                  <a:srgbClr val="FF66FF"/>
                </a:solidFill>
                <a:latin typeface="Arial" charset="0"/>
              </a:rPr>
              <a:t>Khác nhau: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 Chim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ẻ trứng và ấp trứng sau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ó trứng nở thành con; </a:t>
            </a:r>
          </a:p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thú thì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ẻ con và nuôi con bằng sữa.</a:t>
            </a:r>
          </a:p>
          <a:p>
            <a:r>
              <a:rPr lang="en-US" sz="2000" b="1" u="sng">
                <a:solidFill>
                  <a:srgbClr val="FF66FF"/>
                </a:solidFill>
                <a:latin typeface="Arial" charset="0"/>
              </a:rPr>
              <a:t>Giống nhau: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 Con của thú và chim sinh ra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ều có hình dạng giống </a:t>
            </a:r>
          </a:p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nh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 bố mẹ và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ều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đư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ợc bố mẹ nuôi cho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ến khi có thể tự kiếm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 animBg="1"/>
      <p:bldP spid="133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0"/>
            <a:ext cx="2286000" cy="71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0000FF"/>
                </a:solidFill>
                <a:latin typeface="Arial" charset="0"/>
              </a:rPr>
              <a:t>Khoa Học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2819400" y="457200"/>
            <a:ext cx="2917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FF"/>
                </a:solidFill>
                <a:latin typeface="Arial" charset="0"/>
              </a:rPr>
              <a:t>Sự sinh sản của thú</a:t>
            </a:r>
          </a:p>
        </p:txBody>
      </p:sp>
      <p:sp>
        <p:nvSpPr>
          <p:cNvPr id="14342" name="WordArt 6"/>
          <p:cNvSpPr>
            <a:spLocks noChangeArrowheads="1" noChangeShapeType="1" noTextEdit="1"/>
          </p:cNvSpPr>
          <p:nvPr/>
        </p:nvSpPr>
        <p:spPr bwMode="auto">
          <a:xfrm>
            <a:off x="2667000" y="609600"/>
            <a:ext cx="4867275" cy="8905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AI THÔNG MINH HƠN?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28600" y="1600200"/>
            <a:ext cx="7772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400">
                <a:solidFill>
                  <a:srgbClr val="CC00FF"/>
                </a:solidFill>
                <a:latin typeface="Arial" charset="0"/>
              </a:rPr>
              <a:t>Câu 1: Thú là </a:t>
            </a:r>
            <a:r>
              <a:rPr lang="vi-VN" sz="2400">
                <a:solidFill>
                  <a:srgbClr val="CC00FF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CC00FF"/>
                </a:solidFill>
                <a:latin typeface="Arial" charset="0"/>
              </a:rPr>
              <a:t>ộng vật:</a:t>
            </a:r>
          </a:p>
          <a:p>
            <a:pPr marL="342900" indent="-342900">
              <a:buFontTx/>
              <a:buAutoNum type="alphaUcPeriod"/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Đẻ trứng và nuôi con bằng sữa.</a:t>
            </a:r>
          </a:p>
          <a:p>
            <a:pPr marL="342900" indent="-342900">
              <a:buFontTx/>
              <a:buAutoNum type="alphaUcPeriod"/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Đẻ con và nuôi con bằng sữa.</a:t>
            </a:r>
          </a:p>
          <a:p>
            <a:pPr marL="342900" indent="-342900">
              <a:buFontTx/>
              <a:buAutoNum type="alphaUcPeriod"/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Cả hai ph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ươ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ng án trên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828800" y="3276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3" name="Line 10"/>
          <p:cNvSpPr>
            <a:spLocks noChangeShapeType="1"/>
          </p:cNvSpPr>
          <p:nvPr/>
        </p:nvSpPr>
        <p:spPr bwMode="auto">
          <a:xfrm>
            <a:off x="1981200" y="3352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28600" y="3124200"/>
            <a:ext cx="89535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>
                <a:solidFill>
                  <a:srgbClr val="CC00FF"/>
                </a:solidFill>
                <a:latin typeface="Arial" charset="0"/>
              </a:rPr>
              <a:t>Câu 2: Thú là </a:t>
            </a:r>
            <a:r>
              <a:rPr lang="vi-VN" sz="2400">
                <a:solidFill>
                  <a:srgbClr val="CC00FF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CC00FF"/>
                </a:solidFill>
                <a:latin typeface="Arial" charset="0"/>
              </a:rPr>
              <a:t>ộng vật:</a:t>
            </a:r>
          </a:p>
          <a:p>
            <a:pPr marL="342900" indent="-342900">
              <a:buFontTx/>
              <a:buAutoNum type="alphaUcPeriod"/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Đẻ mỗi lứa nhiều con</a:t>
            </a:r>
          </a:p>
          <a:p>
            <a:pPr marL="342900" indent="-342900">
              <a:buFontTx/>
              <a:buAutoNum type="alphaUcPeriod"/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Đẻ mỗi lứa 1 con</a:t>
            </a:r>
          </a:p>
          <a:p>
            <a:pPr marL="342900" indent="-342900">
              <a:buFontTx/>
              <a:buAutoNum type="alphaUcPeriod"/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Có loài thú 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ẻ mỗi lứa 1 con; có loài thú 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ẻ mỗi lứa nhiều con</a:t>
            </a:r>
          </a:p>
          <a:p>
            <a:pPr marL="342900" indent="-342900">
              <a:buFontTx/>
              <a:buAutoNum type="alphaUcPeriod"/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Không có ph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ươ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ng án nào 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úng.</a:t>
            </a:r>
          </a:p>
        </p:txBody>
      </p:sp>
      <p:sp>
        <p:nvSpPr>
          <p:cNvPr id="14349" name="Oval 13"/>
          <p:cNvSpPr>
            <a:spLocks noChangeArrowheads="1"/>
          </p:cNvSpPr>
          <p:nvPr/>
        </p:nvSpPr>
        <p:spPr bwMode="auto">
          <a:xfrm>
            <a:off x="228600" y="236220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0000FF"/>
                </a:solidFill>
                <a:latin typeface="Arial" charset="0"/>
              </a:rPr>
              <a:t>B</a:t>
            </a:r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228600" y="4267200"/>
            <a:ext cx="457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0000FF"/>
                </a:solidFill>
                <a:latin typeface="Arial" charset="0"/>
              </a:rPr>
              <a:t>C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236538" y="4940300"/>
            <a:ext cx="707866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>
                <a:solidFill>
                  <a:srgbClr val="CC00FF"/>
                </a:solidFill>
                <a:latin typeface="Arial" charset="0"/>
              </a:rPr>
              <a:t>Câu 3: Thú con mới </a:t>
            </a:r>
            <a:r>
              <a:rPr lang="vi-VN" sz="2400">
                <a:solidFill>
                  <a:srgbClr val="CC00FF"/>
                </a:solidFill>
                <a:latin typeface="Arial" charset="0"/>
              </a:rPr>
              <a:t>đư</a:t>
            </a:r>
            <a:r>
              <a:rPr lang="en-US" sz="2400">
                <a:solidFill>
                  <a:srgbClr val="CC00FF"/>
                </a:solidFill>
                <a:latin typeface="Arial" charset="0"/>
              </a:rPr>
              <a:t>ợc sinh ra có </a:t>
            </a:r>
            <a:r>
              <a:rPr lang="vi-VN" sz="2400">
                <a:solidFill>
                  <a:srgbClr val="CC00FF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CC00FF"/>
                </a:solidFill>
                <a:latin typeface="Arial" charset="0"/>
              </a:rPr>
              <a:t>ặc </a:t>
            </a:r>
            <a:r>
              <a:rPr lang="vi-VN" sz="2400">
                <a:solidFill>
                  <a:srgbClr val="CC00FF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CC00FF"/>
                </a:solidFill>
                <a:latin typeface="Arial" charset="0"/>
              </a:rPr>
              <a:t>iểm gì?</a:t>
            </a:r>
          </a:p>
          <a:p>
            <a:pPr marL="342900" indent="-342900">
              <a:buFontTx/>
              <a:buAutoNum type="alphaUcPeriod"/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Có hình dạng giống nh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 thú tr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ởng thành</a:t>
            </a:r>
          </a:p>
          <a:p>
            <a:pPr marL="342900" indent="-342900">
              <a:buFontTx/>
              <a:buAutoNum type="alphaUcPeriod"/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Có hình dạng khác với thú mẹ và bố.</a:t>
            </a:r>
          </a:p>
          <a:p>
            <a:pPr marL="342900" indent="-342900">
              <a:buFontTx/>
              <a:buAutoNum type="alphaUcPeriod"/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Có thể tự kiếm 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n</a:t>
            </a:r>
          </a:p>
          <a:p>
            <a:pPr marL="342900" indent="-342900">
              <a:buFontTx/>
              <a:buAutoNum type="alphaUcPeriod"/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Cả 3 ph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ươ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ng án trên</a:t>
            </a:r>
          </a:p>
        </p:txBody>
      </p:sp>
      <p:sp>
        <p:nvSpPr>
          <p:cNvPr id="14353" name="Oval 17"/>
          <p:cNvSpPr>
            <a:spLocks noChangeArrowheads="1"/>
          </p:cNvSpPr>
          <p:nvPr/>
        </p:nvSpPr>
        <p:spPr bwMode="auto">
          <a:xfrm>
            <a:off x="228600" y="53340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0000FF"/>
                </a:solidFill>
                <a:latin typeface="Arial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4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4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4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3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4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9" grpId="0" animBg="1"/>
      <p:bldP spid="14350" grpId="0" animBg="1"/>
      <p:bldP spid="143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0"/>
            <a:ext cx="2286000" cy="71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0000FF"/>
                </a:solidFill>
                <a:latin typeface="Arial" charset="0"/>
              </a:rPr>
              <a:t>Khoa Học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2819400" y="457200"/>
            <a:ext cx="2917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FF"/>
                </a:solidFill>
                <a:latin typeface="Arial" charset="0"/>
              </a:rPr>
              <a:t>Sự sinh sản của thú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57200" y="2743200"/>
            <a:ext cx="79438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CC00FF"/>
                </a:solidFill>
                <a:latin typeface="Arial" charset="0"/>
              </a:rPr>
              <a:t>Câu 4: Hãy xếp các loài </a:t>
            </a:r>
            <a:r>
              <a:rPr lang="vi-VN" sz="2400">
                <a:solidFill>
                  <a:srgbClr val="CC00FF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CC00FF"/>
                </a:solidFill>
                <a:latin typeface="Arial" charset="0"/>
              </a:rPr>
              <a:t>ộng vật </a:t>
            </a:r>
            <a:r>
              <a:rPr lang="en-US" sz="2400" i="1">
                <a:solidFill>
                  <a:srgbClr val="CC00FF"/>
                </a:solidFill>
                <a:latin typeface="Arial" charset="0"/>
              </a:rPr>
              <a:t>Hổ, lợn, mèo, ngựa vằn, trâu, </a:t>
            </a:r>
          </a:p>
          <a:p>
            <a:r>
              <a:rPr lang="en-US" sz="2400" i="1">
                <a:solidFill>
                  <a:srgbClr val="CC00FF"/>
                </a:solidFill>
                <a:latin typeface="Arial" charset="0"/>
              </a:rPr>
              <a:t>chuột, voi, khỉ </a:t>
            </a:r>
            <a:r>
              <a:rPr lang="en-US" sz="2400">
                <a:solidFill>
                  <a:srgbClr val="CC00FF"/>
                </a:solidFill>
                <a:latin typeface="Arial" charset="0"/>
              </a:rPr>
              <a:t>vào hai nhóm sau:</a:t>
            </a:r>
          </a:p>
          <a:p>
            <a:r>
              <a:rPr lang="en-US" sz="2400">
                <a:solidFill>
                  <a:srgbClr val="0000FF"/>
                </a:solidFill>
                <a:latin typeface="Arial" charset="0"/>
              </a:rPr>
              <a:t>Nhóm 1: Thú 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ẻ mỗi lứa 1 con gồm: </a:t>
            </a:r>
            <a:endParaRPr lang="en-US" sz="2400">
              <a:solidFill>
                <a:srgbClr val="CC00FF"/>
              </a:solidFill>
              <a:latin typeface="Arial" charset="0"/>
            </a:endParaRPr>
          </a:p>
          <a:p>
            <a:r>
              <a:rPr lang="en-US" sz="2400">
                <a:solidFill>
                  <a:srgbClr val="0000FF"/>
                </a:solidFill>
                <a:latin typeface="Arial" charset="0"/>
              </a:rPr>
              <a:t>Nhóm 2: Thú 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ẻ mỗi lứa nhiều con gồm: </a:t>
            </a:r>
          </a:p>
        </p:txBody>
      </p:sp>
      <p:sp>
        <p:nvSpPr>
          <p:cNvPr id="2" name="WordArt 15"/>
          <p:cNvSpPr>
            <a:spLocks noChangeArrowheads="1" noChangeShapeType="1" noTextEdit="1"/>
          </p:cNvSpPr>
          <p:nvPr/>
        </p:nvSpPr>
        <p:spPr bwMode="auto">
          <a:xfrm>
            <a:off x="1981200" y="1295400"/>
            <a:ext cx="4867275" cy="8905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AI THÔNG MINH HƠN?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5330825" y="3810000"/>
            <a:ext cx="3432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FF"/>
                </a:solidFill>
                <a:latin typeface="Arial" charset="0"/>
              </a:rPr>
              <a:t>Ngựa vằn, trâu, voi, khỉ</a:t>
            </a:r>
            <a:r>
              <a:rPr lang="en-US">
                <a:latin typeface="Arial" charset="0"/>
              </a:rPr>
              <a:t> </a:t>
            </a: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5954713" y="4191000"/>
            <a:ext cx="28844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FF"/>
                </a:solidFill>
                <a:latin typeface="Arial" charset="0"/>
              </a:rPr>
              <a:t>Hổ, lợn, mèo, chuột</a:t>
            </a:r>
          </a:p>
        </p:txBody>
      </p:sp>
      <p:sp>
        <p:nvSpPr>
          <p:cNvPr id="15382" name="WordArt 22"/>
          <p:cNvSpPr>
            <a:spLocks noChangeArrowheads="1" noChangeShapeType="1" noTextEdit="1"/>
          </p:cNvSpPr>
          <p:nvPr/>
        </p:nvSpPr>
        <p:spPr bwMode="auto">
          <a:xfrm>
            <a:off x="609600" y="5105400"/>
            <a:ext cx="5334000" cy="80327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2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CHÚC MỪNG CHIẾN THẮNG</a:t>
            </a:r>
          </a:p>
        </p:txBody>
      </p:sp>
      <p:pic>
        <p:nvPicPr>
          <p:cNvPr id="15383" name="Picture 5" descr="E:\hanh hue\hinh anh\hoa hong\CAMBWPEZ.jpg"/>
          <p:cNvPicPr>
            <a:picLocks noChangeAspect="1" noChangeArrowheads="1"/>
          </p:cNvPicPr>
          <p:nvPr/>
        </p:nvPicPr>
        <p:blipFill>
          <a:blip r:embed="rId2"/>
          <a:srcRect b="11864"/>
          <a:stretch>
            <a:fillRect/>
          </a:stretch>
        </p:blipFill>
        <p:spPr bwMode="auto">
          <a:xfrm>
            <a:off x="6172200" y="4953000"/>
            <a:ext cx="15922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0"/>
            <a:ext cx="2286000" cy="71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>
                <a:solidFill>
                  <a:srgbClr val="0000FF"/>
                </a:solidFill>
                <a:latin typeface="Arial" charset="0"/>
              </a:rPr>
              <a:t>Khoa Học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819400" y="457200"/>
            <a:ext cx="2463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00FF"/>
                </a:solidFill>
                <a:latin typeface="Arial" charset="0"/>
              </a:rPr>
              <a:t>Sự sinh sản của thú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533400" y="838200"/>
            <a:ext cx="2678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1.Sự sinh sản của thú</a:t>
            </a: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269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2.Sự nuôi con của thú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447800" y="1905000"/>
            <a:ext cx="5621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CC00FF"/>
                </a:solidFill>
                <a:latin typeface="Arial" charset="0"/>
              </a:rPr>
              <a:t>Thú sinh sản và nuôi con nh</a:t>
            </a:r>
            <a:r>
              <a:rPr lang="vi-VN" sz="2000">
                <a:solidFill>
                  <a:srgbClr val="CC00FF"/>
                </a:solidFill>
                <a:latin typeface="Arial" charset="0"/>
              </a:rPr>
              <a:t>ư</a:t>
            </a:r>
            <a:r>
              <a:rPr lang="en-US" sz="2000">
                <a:solidFill>
                  <a:srgbClr val="CC00FF"/>
                </a:solidFill>
                <a:latin typeface="Arial" charset="0"/>
              </a:rPr>
              <a:t> thế nào?</a:t>
            </a: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457200" y="1981200"/>
            <a:ext cx="7924800" cy="3124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ë các loài thú, trứng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đư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ợc thụ tinh thành hợp tử phát triển </a:t>
            </a:r>
          </a:p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thành phôi rồi thành thai trong c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ơ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 thể thú mẹ cho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ến khi</a:t>
            </a:r>
          </a:p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ra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ời. Thú con mới sinh ra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ã có hình dạng nh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 thú tr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ởng </a:t>
            </a:r>
          </a:p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thành và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đư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ợc thú mẹ nuôi bằng sữa cho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ến khi có thể tự </a:t>
            </a:r>
          </a:p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kiếm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n.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457200" y="5181600"/>
            <a:ext cx="8686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CC00FF"/>
                </a:solidFill>
                <a:latin typeface="Arial" charset="0"/>
              </a:rPr>
              <a:t>Hiện nay có rất nhiều loài thú hoang dã </a:t>
            </a:r>
            <a:r>
              <a:rPr lang="vi-VN" sz="2000">
                <a:solidFill>
                  <a:srgbClr val="CC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CC00FF"/>
                </a:solidFill>
                <a:latin typeface="Arial" charset="0"/>
              </a:rPr>
              <a:t>ang có nguy c</a:t>
            </a:r>
            <a:r>
              <a:rPr lang="vi-VN" sz="2000">
                <a:solidFill>
                  <a:srgbClr val="CC00FF"/>
                </a:solidFill>
                <a:latin typeface="Arial" charset="0"/>
              </a:rPr>
              <a:t>ơ</a:t>
            </a:r>
            <a:r>
              <a:rPr lang="en-US" sz="2000">
                <a:solidFill>
                  <a:srgbClr val="CC00FF"/>
                </a:solidFill>
                <a:latin typeface="Arial" charset="0"/>
              </a:rPr>
              <a:t> </a:t>
            </a:r>
          </a:p>
          <a:p>
            <a:r>
              <a:rPr lang="en-US" sz="2000">
                <a:solidFill>
                  <a:srgbClr val="CC00FF"/>
                </a:solidFill>
                <a:latin typeface="Arial" charset="0"/>
              </a:rPr>
              <a:t>tuyệt chủng do bị s</a:t>
            </a:r>
            <a:r>
              <a:rPr lang="vi-VN" sz="2000">
                <a:solidFill>
                  <a:srgbClr val="CC00FF"/>
                </a:solidFill>
                <a:latin typeface="Arial" charset="0"/>
              </a:rPr>
              <a:t>ă</a:t>
            </a:r>
            <a:r>
              <a:rPr lang="en-US" sz="2000">
                <a:solidFill>
                  <a:srgbClr val="CC00FF"/>
                </a:solidFill>
                <a:latin typeface="Arial" charset="0"/>
              </a:rPr>
              <a:t>n bắt quá mức và mất </a:t>
            </a:r>
            <a:r>
              <a:rPr lang="vi-VN" sz="2000">
                <a:solidFill>
                  <a:srgbClr val="CC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CC00FF"/>
                </a:solidFill>
                <a:latin typeface="Arial" charset="0"/>
              </a:rPr>
              <a:t>i môi tr</a:t>
            </a:r>
            <a:r>
              <a:rPr lang="vi-VN" sz="2000">
                <a:solidFill>
                  <a:srgbClr val="CC00FF"/>
                </a:solidFill>
                <a:latin typeface="Arial" charset="0"/>
              </a:rPr>
              <a:t>ư</a:t>
            </a:r>
            <a:r>
              <a:rPr lang="en-US" sz="2000">
                <a:solidFill>
                  <a:srgbClr val="CC00FF"/>
                </a:solidFill>
                <a:latin typeface="Arial" charset="0"/>
              </a:rPr>
              <a:t>ờng sống, theo em chúng ta phải làm gì </a:t>
            </a:r>
            <a:r>
              <a:rPr lang="vi-VN" sz="2000">
                <a:solidFill>
                  <a:srgbClr val="CC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CC00FF"/>
                </a:solidFill>
                <a:latin typeface="Arial" charset="0"/>
              </a:rPr>
              <a:t>ể bảo vệ chúng?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152400"/>
            <a:ext cx="2895600" cy="71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400" dirty="0" err="1" smtClean="0">
                <a:solidFill>
                  <a:srgbClr val="0000FF"/>
                </a:solidFill>
                <a:latin typeface="Arial" charset="0"/>
              </a:rPr>
              <a:t>Khoa</a:t>
            </a:r>
            <a:r>
              <a:rPr lang="en-US" sz="4400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charset="0"/>
              </a:rPr>
              <a:t>Học</a:t>
            </a:r>
            <a:endParaRPr lang="en-US" sz="4400" dirty="0" smtClean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81000" y="914400"/>
            <a:ext cx="2743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Arial" charset="0"/>
              </a:rPr>
              <a:t>KHỞI ĐỘNG</a:t>
            </a:r>
            <a:endParaRPr lang="en-US" sz="24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81000" y="1755775"/>
            <a:ext cx="7562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>
                <a:solidFill>
                  <a:srgbClr val="CC00FF"/>
                </a:solidFill>
                <a:latin typeface="Arial" charset="0"/>
              </a:rPr>
              <a:t>Câu hỏi:</a:t>
            </a:r>
            <a:r>
              <a:rPr lang="en-US" sz="2000">
                <a:solidFill>
                  <a:srgbClr val="CC00FF"/>
                </a:solidFill>
                <a:latin typeface="Arial" charset="0"/>
              </a:rPr>
              <a:t> Trong tự nhiên, chim sinh sản và nuôi con nh</a:t>
            </a:r>
            <a:r>
              <a:rPr lang="vi-VN" sz="2000">
                <a:solidFill>
                  <a:srgbClr val="CC00FF"/>
                </a:solidFill>
                <a:latin typeface="Arial" charset="0"/>
              </a:rPr>
              <a:t>ư</a:t>
            </a:r>
            <a:r>
              <a:rPr lang="en-US" sz="2000">
                <a:solidFill>
                  <a:srgbClr val="CC00FF"/>
                </a:solidFill>
                <a:latin typeface="Arial" charset="0"/>
              </a:rPr>
              <a:t> thế nào?</a:t>
            </a:r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838200" y="2438400"/>
            <a:ext cx="7772400" cy="25146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u="sng">
                <a:solidFill>
                  <a:srgbClr val="0000FF"/>
                </a:solidFill>
                <a:latin typeface="Arial" charset="0"/>
              </a:rPr>
              <a:t>Đáp án: </a:t>
            </a:r>
          </a:p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Trong tự nhiên, chim sống theo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àn hoặc theo cặp. </a:t>
            </a:r>
          </a:p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Chim mái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ẻ trứng rồi ấp trứng; trứng nở thành chim non. </a:t>
            </a:r>
          </a:p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Chim non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đư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ợc bố mẹ nuôi cho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ến khi có thể tự kiếm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n.</a:t>
            </a:r>
            <a:endParaRPr lang="en-US" sz="2000" u="sng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  <p:bldP spid="51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152400"/>
            <a:ext cx="2286000" cy="71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>
                <a:solidFill>
                  <a:srgbClr val="0000FF"/>
                </a:solidFill>
                <a:latin typeface="Arial" charset="0"/>
              </a:rPr>
              <a:t>Khoa Học</a:t>
            </a:r>
          </a:p>
        </p:txBody>
      </p:sp>
      <p:pic>
        <p:nvPicPr>
          <p:cNvPr id="4099" name="Picture 7" descr="dan huo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464820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 descr="dan ng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143000"/>
            <a:ext cx="4495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228600" y="6019800"/>
            <a:ext cx="8534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Nhờ sự sinh sản mà số l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ợng các thành viên trong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àn thú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đư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ợc t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ng </a:t>
            </a:r>
          </a:p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lên và duy trì từ thế hệ này sang thế hệ khác.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0"/>
            <a:ext cx="2286000" cy="71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>
                <a:solidFill>
                  <a:srgbClr val="0000FF"/>
                </a:solidFill>
                <a:latin typeface="Arial" charset="0"/>
              </a:rPr>
              <a:t>Khoa Học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819400" y="457200"/>
            <a:ext cx="2463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00FF"/>
                </a:solidFill>
                <a:latin typeface="Arial" charset="0"/>
              </a:rPr>
              <a:t>Sự sinh sản của thú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57200" y="1066800"/>
            <a:ext cx="2678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1.Sự sinh sản của thú</a:t>
            </a:r>
          </a:p>
        </p:txBody>
      </p:sp>
      <p:pic>
        <p:nvPicPr>
          <p:cNvPr id="8202" name="Picture 10" descr="1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38400"/>
            <a:ext cx="4800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1" descr="120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438400"/>
            <a:ext cx="4114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381000" y="1600200"/>
            <a:ext cx="76565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66FF"/>
                </a:solidFill>
                <a:latin typeface="Arial" charset="0"/>
              </a:rPr>
              <a:t>-Bạn hãy cho biết hình nào chụp thú </a:t>
            </a:r>
            <a:r>
              <a:rPr lang="vi-VN" sz="2000">
                <a:solidFill>
                  <a:srgbClr val="FF66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FF66FF"/>
                </a:solidFill>
                <a:latin typeface="Arial" charset="0"/>
              </a:rPr>
              <a:t>ã </a:t>
            </a:r>
            <a:r>
              <a:rPr lang="vi-VN" sz="2000">
                <a:solidFill>
                  <a:srgbClr val="FF66FF"/>
                </a:solidFill>
                <a:latin typeface="Arial" charset="0"/>
              </a:rPr>
              <a:t>đư</a:t>
            </a:r>
            <a:r>
              <a:rPr lang="en-US" sz="2000">
                <a:solidFill>
                  <a:srgbClr val="FF66FF"/>
                </a:solidFill>
                <a:latin typeface="Arial" charset="0"/>
              </a:rPr>
              <a:t>ợc sinh ra và hình nào </a:t>
            </a:r>
          </a:p>
          <a:p>
            <a:r>
              <a:rPr lang="en-US" sz="2000">
                <a:solidFill>
                  <a:srgbClr val="FF66FF"/>
                </a:solidFill>
                <a:latin typeface="Arial" charset="0"/>
              </a:rPr>
              <a:t>chụp thú còn là bào thai trong bụng mẹ?</a:t>
            </a:r>
          </a:p>
        </p:txBody>
      </p:sp>
      <p:sp>
        <p:nvSpPr>
          <p:cNvPr id="8205" name="AutoShape 13"/>
          <p:cNvSpPr>
            <a:spLocks noChangeArrowheads="1"/>
          </p:cNvSpPr>
          <p:nvPr/>
        </p:nvSpPr>
        <p:spPr bwMode="auto">
          <a:xfrm>
            <a:off x="5562600" y="457200"/>
            <a:ext cx="2209800" cy="914400"/>
          </a:xfrm>
          <a:prstGeom prst="wedgeEllipseCallout">
            <a:avLst>
              <a:gd name="adj1" fmla="val -40519"/>
              <a:gd name="adj2" fmla="val 883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solidFill>
                  <a:srgbClr val="0000FF"/>
                </a:solidFill>
                <a:latin typeface="Arial" charset="0"/>
              </a:rPr>
              <a:t>Thảo luận</a:t>
            </a:r>
          </a:p>
          <a:p>
            <a:pPr algn="ctr"/>
            <a:r>
              <a:rPr lang="en-US" sz="2000">
                <a:solidFill>
                  <a:srgbClr val="0000FF"/>
                </a:solidFill>
                <a:latin typeface="Arial" charset="0"/>
              </a:rPr>
              <a:t> nhóm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ôi</a:t>
            </a:r>
          </a:p>
        </p:txBody>
      </p:sp>
      <p:sp>
        <p:nvSpPr>
          <p:cNvPr id="5129" name="Text Box 14"/>
          <p:cNvSpPr txBox="1">
            <a:spLocks noChangeArrowheads="1"/>
          </p:cNvSpPr>
          <p:nvPr/>
        </p:nvSpPr>
        <p:spPr bwMode="auto">
          <a:xfrm>
            <a:off x="2438400" y="5486400"/>
            <a:ext cx="319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CC00FF"/>
                </a:solidFill>
                <a:latin typeface="Arial" charset="0"/>
              </a:rPr>
              <a:t>a</a:t>
            </a:r>
          </a:p>
        </p:txBody>
      </p:sp>
      <p:sp>
        <p:nvSpPr>
          <p:cNvPr id="5130" name="Text Box 15"/>
          <p:cNvSpPr txBox="1">
            <a:spLocks noChangeArrowheads="1"/>
          </p:cNvSpPr>
          <p:nvPr/>
        </p:nvSpPr>
        <p:spPr bwMode="auto">
          <a:xfrm>
            <a:off x="6781800" y="54864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00FF"/>
                </a:solidFill>
                <a:latin typeface="Arial" charset="0"/>
              </a:rPr>
              <a:t>b</a:t>
            </a:r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381000" y="5867400"/>
            <a:ext cx="441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Thú còn là bào thai trong bụng mẹ</a:t>
            </a:r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5105400" y="5867400"/>
            <a:ext cx="3581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FF"/>
                </a:solidFill>
                <a:latin typeface="Arial" charset="0"/>
              </a:rPr>
              <a:t>Thú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ã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đư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ợc sinh 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5" grpId="0" animBg="1"/>
      <p:bldP spid="8209" grpId="0" animBg="1"/>
      <p:bldP spid="82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0"/>
            <a:ext cx="2286000" cy="71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>
                <a:solidFill>
                  <a:srgbClr val="0000FF"/>
                </a:solidFill>
                <a:latin typeface="Arial" charset="0"/>
              </a:rPr>
              <a:t>Khoa Học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2819400" y="457200"/>
            <a:ext cx="2463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00FF"/>
                </a:solidFill>
                <a:latin typeface="Arial" charset="0"/>
              </a:rPr>
              <a:t>Sự sinh sản của thú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533400" y="838200"/>
            <a:ext cx="2678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1.Sự sinh sản của thú</a:t>
            </a:r>
          </a:p>
        </p:txBody>
      </p:sp>
      <p:sp>
        <p:nvSpPr>
          <p:cNvPr id="6149" name="WordArt 27"/>
          <p:cNvSpPr>
            <a:spLocks noChangeArrowheads="1" noChangeShapeType="1" noTextEdit="1"/>
          </p:cNvSpPr>
          <p:nvPr/>
        </p:nvSpPr>
        <p:spPr bwMode="auto">
          <a:xfrm>
            <a:off x="3429000" y="381000"/>
            <a:ext cx="4114800" cy="23574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AI NHANH, AI ĐÚNG?</a:t>
            </a:r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304800" y="3505200"/>
            <a:ext cx="8458200" cy="213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solidFill>
                  <a:srgbClr val="CC00FF"/>
                </a:solidFill>
                <a:latin typeface="Arial" charset="0"/>
              </a:rPr>
              <a:t>Bạn hãy chọn một trong số các từ: </a:t>
            </a:r>
            <a:r>
              <a:rPr lang="en-US" sz="2000" i="1">
                <a:solidFill>
                  <a:srgbClr val="CC00FF"/>
                </a:solidFill>
                <a:latin typeface="Arial" charset="0"/>
              </a:rPr>
              <a:t>thai, thụ tinh, phôi, hợp tử</a:t>
            </a:r>
            <a:endParaRPr lang="en-US" sz="2000">
              <a:solidFill>
                <a:srgbClr val="CC00FF"/>
              </a:solidFill>
              <a:latin typeface="Arial" charset="0"/>
            </a:endParaRPr>
          </a:p>
          <a:p>
            <a:r>
              <a:rPr lang="vi-VN" sz="2000">
                <a:solidFill>
                  <a:srgbClr val="CC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CC00FF"/>
                </a:solidFill>
                <a:latin typeface="Arial" charset="0"/>
              </a:rPr>
              <a:t>iền vào chỗ chấm sau:</a:t>
            </a:r>
          </a:p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Vào mùa sinh sản, thú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ực và thú cái giao phối. Trong c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ơ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 thể thú </a:t>
            </a:r>
          </a:p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cái, trứng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đư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ợc..………tạo thành …….....rồi hợp tử phát triển </a:t>
            </a:r>
          </a:p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thành …….rồi phát triển thành………( c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ơ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 thể thú con).</a:t>
            </a: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2057400" y="4648200"/>
            <a:ext cx="133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CC00FF"/>
                </a:solidFill>
                <a:latin typeface="Arial" charset="0"/>
              </a:rPr>
              <a:t>thụ tinh</a:t>
            </a:r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4191000" y="4629150"/>
            <a:ext cx="950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00FF"/>
                </a:solidFill>
                <a:latin typeface="Arial" charset="0"/>
              </a:rPr>
              <a:t>hợp tử</a:t>
            </a:r>
          </a:p>
        </p:txBody>
      </p:sp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990600" y="4933950"/>
            <a:ext cx="669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00FF"/>
                </a:solidFill>
                <a:latin typeface="Arial" charset="0"/>
              </a:rPr>
              <a:t>phôi</a:t>
            </a:r>
          </a:p>
        </p:txBody>
      </p:sp>
      <p:sp>
        <p:nvSpPr>
          <p:cNvPr id="10274" name="Text Box 34"/>
          <p:cNvSpPr txBox="1">
            <a:spLocks noChangeArrowheads="1"/>
          </p:cNvSpPr>
          <p:nvPr/>
        </p:nvSpPr>
        <p:spPr bwMode="auto">
          <a:xfrm>
            <a:off x="3886200" y="4933950"/>
            <a:ext cx="598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00FF"/>
                </a:solidFill>
                <a:latin typeface="Arial" charset="0"/>
              </a:rPr>
              <a:t>thai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0"/>
            <a:ext cx="2286000" cy="71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>
                <a:solidFill>
                  <a:srgbClr val="0000FF"/>
                </a:solidFill>
                <a:latin typeface="Arial" charset="0"/>
              </a:rPr>
              <a:t>Khoa Học</a:t>
            </a: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2819400" y="457200"/>
            <a:ext cx="2463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00FF"/>
                </a:solidFill>
                <a:latin typeface="Arial" charset="0"/>
              </a:rPr>
              <a:t>Sự sinh sản của thú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533400" y="838200"/>
            <a:ext cx="2678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1.Sự sinh sản của thú</a:t>
            </a:r>
          </a:p>
        </p:txBody>
      </p:sp>
      <p:sp>
        <p:nvSpPr>
          <p:cNvPr id="7173" name="Text Box 12"/>
          <p:cNvSpPr txBox="1">
            <a:spLocks noChangeArrowheads="1"/>
          </p:cNvSpPr>
          <p:nvPr/>
        </p:nvSpPr>
        <p:spPr bwMode="auto">
          <a:xfrm>
            <a:off x="533400" y="1143000"/>
            <a:ext cx="269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2.Sự nuôi con của thú</a:t>
            </a:r>
            <a:endParaRPr lang="en-US" sz="1600">
              <a:latin typeface="Arial" charset="0"/>
            </a:endParaRP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304800" y="1828800"/>
            <a:ext cx="78851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00FF"/>
                </a:solidFill>
                <a:latin typeface="Arial" charset="0"/>
              </a:rPr>
              <a:t>-Thú mới sinh ra </a:t>
            </a:r>
            <a:r>
              <a:rPr lang="vi-VN" sz="2000">
                <a:solidFill>
                  <a:srgbClr val="CC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CC00FF"/>
                </a:solidFill>
                <a:latin typeface="Arial" charset="0"/>
              </a:rPr>
              <a:t>ã có hình dạng giống thú mẹ ch</a:t>
            </a:r>
            <a:r>
              <a:rPr lang="vi-VN" sz="2000">
                <a:solidFill>
                  <a:srgbClr val="CC00FF"/>
                </a:solidFill>
                <a:latin typeface="Arial" charset="0"/>
              </a:rPr>
              <a:t>ư</a:t>
            </a:r>
            <a:r>
              <a:rPr lang="en-US" sz="2000">
                <a:solidFill>
                  <a:srgbClr val="CC00FF"/>
                </a:solidFill>
                <a:latin typeface="Arial" charset="0"/>
              </a:rPr>
              <a:t>a?</a:t>
            </a:r>
          </a:p>
          <a:p>
            <a:r>
              <a:rPr lang="en-US" sz="2000">
                <a:solidFill>
                  <a:srgbClr val="CC00FF"/>
                </a:solidFill>
                <a:latin typeface="Arial" charset="0"/>
              </a:rPr>
              <a:t>-Thú con mới ra </a:t>
            </a:r>
            <a:r>
              <a:rPr lang="vi-VN" sz="2000">
                <a:solidFill>
                  <a:srgbClr val="CC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CC00FF"/>
                </a:solidFill>
                <a:latin typeface="Arial" charset="0"/>
              </a:rPr>
              <a:t>ời </a:t>
            </a:r>
            <a:r>
              <a:rPr lang="vi-VN" sz="2000">
                <a:solidFill>
                  <a:srgbClr val="CC00FF"/>
                </a:solidFill>
                <a:latin typeface="Arial" charset="0"/>
              </a:rPr>
              <a:t>đư</a:t>
            </a:r>
            <a:r>
              <a:rPr lang="en-US" sz="2000">
                <a:solidFill>
                  <a:srgbClr val="CC00FF"/>
                </a:solidFill>
                <a:latin typeface="Arial" charset="0"/>
              </a:rPr>
              <a:t>ợc thú mẹ nuôi bằng gì?</a:t>
            </a:r>
          </a:p>
          <a:p>
            <a:r>
              <a:rPr lang="en-US" sz="2000">
                <a:solidFill>
                  <a:srgbClr val="CC00FF"/>
                </a:solidFill>
                <a:latin typeface="Arial" charset="0"/>
              </a:rPr>
              <a:t>-Kể tên một số loài thú th</a:t>
            </a:r>
            <a:r>
              <a:rPr lang="vi-VN" sz="2000">
                <a:solidFill>
                  <a:srgbClr val="CC00FF"/>
                </a:solidFill>
                <a:latin typeface="Arial" charset="0"/>
              </a:rPr>
              <a:t>ư</a:t>
            </a:r>
            <a:r>
              <a:rPr lang="en-US" sz="2000">
                <a:solidFill>
                  <a:srgbClr val="CC00FF"/>
                </a:solidFill>
                <a:latin typeface="Arial" charset="0"/>
              </a:rPr>
              <a:t>ờng </a:t>
            </a:r>
            <a:r>
              <a:rPr lang="vi-VN" sz="2000">
                <a:solidFill>
                  <a:srgbClr val="CC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CC00FF"/>
                </a:solidFill>
                <a:latin typeface="Arial" charset="0"/>
              </a:rPr>
              <a:t>ẻ mỗi lứa 1 con; mỗi lứa nhiều con.</a:t>
            </a:r>
          </a:p>
        </p:txBody>
      </p:sp>
      <p:sp>
        <p:nvSpPr>
          <p:cNvPr id="24590" name="AutoShape 14"/>
          <p:cNvSpPr>
            <a:spLocks noChangeArrowheads="1"/>
          </p:cNvSpPr>
          <p:nvPr/>
        </p:nvSpPr>
        <p:spPr bwMode="auto">
          <a:xfrm>
            <a:off x="5334000" y="609600"/>
            <a:ext cx="2438400" cy="1143000"/>
          </a:xfrm>
          <a:prstGeom prst="wedgeEllipseCallout">
            <a:avLst>
              <a:gd name="adj1" fmla="val -47657"/>
              <a:gd name="adj2" fmla="val 473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Thảo luận nhóm lớn</a:t>
            </a: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609600" y="3276600"/>
            <a:ext cx="7543800" cy="213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u="sng">
                <a:solidFill>
                  <a:srgbClr val="FF66FF"/>
                </a:solidFill>
                <a:latin typeface="Arial" charset="0"/>
              </a:rPr>
              <a:t>Đáp án: </a:t>
            </a:r>
          </a:p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-Thú là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ộng vật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ẻ con và nuôi con b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ng sữa. Thú con mới </a:t>
            </a:r>
          </a:p>
          <a:p>
            <a:r>
              <a:rPr lang="vi-VN" sz="2000">
                <a:solidFill>
                  <a:srgbClr val="0000FF"/>
                </a:solidFill>
                <a:latin typeface="Arial" charset="0"/>
              </a:rPr>
              <a:t>đư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ợc sinh ra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ã có hình dạng giống với thú bố mẹ và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đư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ợc</a:t>
            </a:r>
          </a:p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bố mẹ nuôi cho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ến khi có thể tự kiếm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n.</a:t>
            </a:r>
          </a:p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-Có loài thú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ẻ mỗi lứa 1 con, có loài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ẻ mỗi lứa nhiều 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0" grpId="0" animBg="1"/>
      <p:bldP spid="2459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0"/>
            <a:ext cx="2286000" cy="71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0000FF"/>
                </a:solidFill>
                <a:latin typeface="Arial" charset="0"/>
              </a:rPr>
              <a:t>Khoa Học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2819400" y="457200"/>
            <a:ext cx="2917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FF"/>
                </a:solidFill>
                <a:latin typeface="Arial" charset="0"/>
              </a:rPr>
              <a:t>Sự sinh sản của thú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33400" y="838200"/>
            <a:ext cx="45672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Arial" charset="0"/>
              </a:rPr>
              <a:t>Một số loài thú 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ẻ mỗi lứa 1 con</a:t>
            </a:r>
          </a:p>
        </p:txBody>
      </p:sp>
      <p:pic>
        <p:nvPicPr>
          <p:cNvPr id="8197" name="Picture 6" descr="b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4648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7" descr="voi lun song o dao báne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371600"/>
            <a:ext cx="396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812925" y="6137275"/>
            <a:ext cx="577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FF"/>
                </a:solidFill>
                <a:latin typeface="Arial" charset="0"/>
              </a:rPr>
              <a:t>Bò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6384925" y="6213475"/>
            <a:ext cx="612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FF"/>
                </a:solidFill>
                <a:latin typeface="Arial" charset="0"/>
              </a:rPr>
              <a:t>Voi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0"/>
            <a:ext cx="2286000" cy="71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0000FF"/>
                </a:solidFill>
                <a:latin typeface="Arial" charset="0"/>
              </a:rPr>
              <a:t>Khoa Học</a:t>
            </a: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2819400" y="457200"/>
            <a:ext cx="2917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FF"/>
                </a:solidFill>
                <a:latin typeface="Arial" charset="0"/>
              </a:rPr>
              <a:t>Sự sinh sản của thú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533400" y="838200"/>
            <a:ext cx="45672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Arial" charset="0"/>
              </a:rPr>
              <a:t>Một số loài thú 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ẻ mỗi lứa 1 con</a:t>
            </a:r>
          </a:p>
        </p:txBody>
      </p:sp>
      <p:pic>
        <p:nvPicPr>
          <p:cNvPr id="9221" name="Picture 6" descr="me con vu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4191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7" descr="me con ngua v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447800"/>
            <a:ext cx="4114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812925" y="6289675"/>
            <a:ext cx="969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FF"/>
                </a:solidFill>
                <a:latin typeface="Arial" charset="0"/>
              </a:rPr>
              <a:t>V</a:t>
            </a:r>
            <a:r>
              <a:rPr lang="vi-VN" sz="2400">
                <a:solidFill>
                  <a:srgbClr val="CC00FF"/>
                </a:solidFill>
                <a:latin typeface="Arial" charset="0"/>
              </a:rPr>
              <a:t>ư</a:t>
            </a:r>
            <a:r>
              <a:rPr lang="en-US" sz="2400">
                <a:solidFill>
                  <a:srgbClr val="CC00FF"/>
                </a:solidFill>
                <a:latin typeface="Arial" charset="0"/>
              </a:rPr>
              <a:t>ợn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6156325" y="6289675"/>
            <a:ext cx="1539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FF"/>
                </a:solidFill>
                <a:latin typeface="Arial" charset="0"/>
              </a:rPr>
              <a:t>Ngựa vằn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0"/>
            <a:ext cx="2286000" cy="71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0000FF"/>
                </a:solidFill>
                <a:latin typeface="Arial" charset="0"/>
              </a:rPr>
              <a:t>Khoa Học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2819400" y="457200"/>
            <a:ext cx="2917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FF"/>
                </a:solidFill>
                <a:latin typeface="Arial" charset="0"/>
              </a:rPr>
              <a:t>Sự sinh sản của thú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533400" y="838200"/>
            <a:ext cx="45672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Arial" charset="0"/>
              </a:rPr>
              <a:t>Một số loài thú 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ẻ mỗi lứa 1 con</a:t>
            </a:r>
          </a:p>
        </p:txBody>
      </p:sp>
      <p:pic>
        <p:nvPicPr>
          <p:cNvPr id="10245" name="Picture 6" descr="huo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45212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371600" y="6400800"/>
            <a:ext cx="1979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FF"/>
                </a:solidFill>
                <a:latin typeface="Arial" charset="0"/>
              </a:rPr>
              <a:t>H</a:t>
            </a:r>
            <a:r>
              <a:rPr lang="vi-VN" sz="2400">
                <a:solidFill>
                  <a:srgbClr val="CC00FF"/>
                </a:solidFill>
                <a:latin typeface="Arial" charset="0"/>
              </a:rPr>
              <a:t>ươ</a:t>
            </a:r>
            <a:r>
              <a:rPr lang="en-US" sz="2400">
                <a:solidFill>
                  <a:srgbClr val="CC00FF"/>
                </a:solidFill>
                <a:latin typeface="Arial" charset="0"/>
              </a:rPr>
              <a:t>u cao cổ</a:t>
            </a:r>
          </a:p>
        </p:txBody>
      </p:sp>
      <p:pic>
        <p:nvPicPr>
          <p:cNvPr id="10247" name="Picture 8" descr="huou 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295400"/>
            <a:ext cx="4191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6765925" y="6289675"/>
            <a:ext cx="647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FF"/>
                </a:solidFill>
                <a:latin typeface="Arial" charset="0"/>
              </a:rPr>
              <a:t>Nai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1025</Words>
  <Application>Microsoft Office PowerPoint</Application>
  <PresentationFormat>On-screen Show (4:3)</PresentationFormat>
  <Paragraphs>128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.VnTime</vt:lpstr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Líp: 5B Tr­êng: TiÓu häc Nga §iÒn II Gi¸o viªn thiÕt kÕ: Ph¹m ThÞ Ng¸t</dc:title>
  <dc:creator>TNC</dc:creator>
  <cp:lastModifiedBy>admin</cp:lastModifiedBy>
  <cp:revision>21</cp:revision>
  <dcterms:created xsi:type="dcterms:W3CDTF">2008-08-08T00:14:50Z</dcterms:created>
  <dcterms:modified xsi:type="dcterms:W3CDTF">2024-04-09T03:28:02Z</dcterms:modified>
</cp:coreProperties>
</file>