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25"/>
  </p:notesMasterIdLst>
  <p:sldIdLst>
    <p:sldId id="256" r:id="rId3"/>
    <p:sldId id="264" r:id="rId4"/>
    <p:sldId id="283" r:id="rId5"/>
    <p:sldId id="284" r:id="rId6"/>
    <p:sldId id="285" r:id="rId7"/>
    <p:sldId id="286" r:id="rId8"/>
    <p:sldId id="279" r:id="rId9"/>
    <p:sldId id="308" r:id="rId10"/>
    <p:sldId id="309" r:id="rId11"/>
    <p:sldId id="310" r:id="rId12"/>
    <p:sldId id="311" r:id="rId13"/>
    <p:sldId id="312" r:id="rId14"/>
    <p:sldId id="289" r:id="rId15"/>
    <p:sldId id="287" r:id="rId16"/>
    <p:sldId id="288" r:id="rId17"/>
    <p:sldId id="313" r:id="rId18"/>
    <p:sldId id="290" r:id="rId19"/>
    <p:sldId id="291" r:id="rId20"/>
    <p:sldId id="270" r:id="rId21"/>
    <p:sldId id="293" r:id="rId22"/>
    <p:sldId id="294" r:id="rId23"/>
    <p:sldId id="29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07" autoAdjust="0"/>
    <p:restoredTop sz="93950" autoAdjust="0"/>
  </p:normalViewPr>
  <p:slideViewPr>
    <p:cSldViewPr snapToGrid="0">
      <p:cViewPr varScale="1">
        <p:scale>
          <a:sx n="68" d="100"/>
          <a:sy n="68" d="100"/>
        </p:scale>
        <p:origin x="107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t>11/12/2024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t>‹#›</a:t>
            </a:fld>
            <a:endParaRPr lang="en-US"/>
          </a:p>
        </p:txBody>
      </p:sp>
    </p:spTree>
    <p:extLst>
      <p:ext uri="{BB962C8B-B14F-4D97-AF65-F5344CB8AC3E}">
        <p14:creationId xmlns:p14="http://schemas.microsoft.com/office/powerpoint/2010/main"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3476701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2536283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9C5F93-887A-4481-A204-754FB144E4BE}"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341838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C5F93-887A-4481-A204-754FB144E4BE}"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056465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C5F93-887A-4481-A204-754FB144E4BE}"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992140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9C5F93-887A-4481-A204-754FB144E4BE}"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65770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C5F93-887A-4481-A204-754FB144E4BE}"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144804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9C5F93-887A-4481-A204-754FB144E4BE}"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950038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9C5F93-887A-4481-A204-754FB144E4BE}" type="datetimeFigureOut">
              <a:rPr lang="en-US" smtClean="0"/>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910379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9C5F93-887A-4481-A204-754FB144E4BE}" type="datetimeFigureOut">
              <a:rPr lang="en-US" smtClean="0"/>
              <a:t>11/12/2024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939358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9C5F93-887A-4481-A204-754FB144E4BE}" type="datetimeFigureOut">
              <a:rPr lang="en-US" smtClean="0"/>
              <a:t>11/12/2024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992955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9C5F93-887A-4481-A204-754FB144E4BE}" type="datetimeFigureOut">
              <a:rPr lang="en-US" smtClean="0"/>
              <a:t>11/12/2024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613865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9C5F93-887A-4481-A204-754FB144E4BE}" type="datetimeFigureOut">
              <a:rPr lang="en-US" smtClean="0"/>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757034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C5F93-887A-4481-A204-754FB144E4BE}"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4591141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9C5F93-887A-4481-A204-754FB144E4BE}" type="datetimeFigureOut">
              <a:rPr lang="en-US" smtClean="0"/>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12630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C5F93-887A-4481-A204-754FB144E4BE}"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272600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C5F93-887A-4481-A204-754FB144E4BE}"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291365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9C5F93-887A-4481-A204-754FB144E4BE}"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464554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9C5F93-887A-4481-A204-754FB144E4BE}" type="datetimeFigureOut">
              <a:rPr lang="en-US" smtClean="0"/>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499331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9C5F93-887A-4481-A204-754FB144E4BE}" type="datetimeFigureOut">
              <a:rPr lang="en-US" smtClean="0"/>
              <a:t>11/12/2024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348428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9C5F93-887A-4481-A204-754FB144E4BE}" type="datetimeFigureOut">
              <a:rPr lang="en-US" smtClean="0"/>
              <a:t>11/12/2024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4292438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9C5F93-887A-4481-A204-754FB144E4BE}" type="datetimeFigureOut">
              <a:rPr lang="en-US" smtClean="0"/>
              <a:t>11/12/2024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28468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9C5F93-887A-4481-A204-754FB144E4BE}" type="datetimeFigureOut">
              <a:rPr lang="en-US" smtClean="0"/>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58852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9C5F93-887A-4481-A204-754FB144E4BE}" type="datetimeFigureOut">
              <a:rPr lang="en-US" smtClean="0"/>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864116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t>11/12/2024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t>‹#›</a:t>
            </a:fld>
            <a:endParaRPr lang="en-US"/>
          </a:p>
        </p:txBody>
      </p:sp>
    </p:spTree>
    <p:extLst>
      <p:ext uri="{BB962C8B-B14F-4D97-AF65-F5344CB8AC3E}">
        <p14:creationId xmlns:p14="http://schemas.microsoft.com/office/powerpoint/2010/main" val="37254429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t>11/12/2024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t>‹#›</a:t>
            </a:fld>
            <a:endParaRPr lang="en-US"/>
          </a:p>
        </p:txBody>
      </p:sp>
    </p:spTree>
    <p:extLst>
      <p:ext uri="{BB962C8B-B14F-4D97-AF65-F5344CB8AC3E}">
        <p14:creationId xmlns:p14="http://schemas.microsoft.com/office/powerpoint/2010/main" val="4852099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emf"/><Relationship Id="rId10" Type="http://schemas.openxmlformats.org/officeDocument/2006/relationships/image" Target="../media/image14.png"/><Relationship Id="rId4" Type="http://schemas.openxmlformats.org/officeDocument/2006/relationships/image" Target="../media/image8.emf"/><Relationship Id="rId9"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emf"/><Relationship Id="rId10" Type="http://schemas.openxmlformats.org/officeDocument/2006/relationships/image" Target="../media/image14.png"/><Relationship Id="rId4" Type="http://schemas.openxmlformats.org/officeDocument/2006/relationships/image" Target="../media/image8.emf"/><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5654"/>
            <a:ext cx="9144000" cy="685800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0848" y="215598"/>
            <a:ext cx="1345780" cy="1342143"/>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736" y="35654"/>
            <a:ext cx="2040925" cy="2050432"/>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5322845"/>
            <a:ext cx="9144000" cy="1391090"/>
            <a:chOff x="0" y="3581561"/>
            <a:chExt cx="12580585" cy="3293946"/>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94260" y="3581561"/>
              <a:ext cx="3227025" cy="3086720"/>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7">
              <a:extLst>
                <a:ext uri="{28A0092B-C50C-407E-A947-70E740481C1C}">
                  <a14:useLocalDpi xmlns:a14="http://schemas.microsoft.com/office/drawing/2010/main" val="0"/>
                </a:ext>
              </a:extLst>
            </a:blip>
            <a:srcRect t="82569" b="8666"/>
            <a:stretch/>
          </p:blipFill>
          <p:spPr>
            <a:xfrm>
              <a:off x="0" y="6308726"/>
              <a:ext cx="12580585" cy="566781"/>
            </a:xfrm>
            <a:prstGeom prst="rect">
              <a:avLst/>
            </a:prstGeom>
          </p:spPr>
        </p:pic>
      </p:grpSp>
      <p:sp>
        <p:nvSpPr>
          <p:cNvPr id="2" name="Rectangle 1"/>
          <p:cNvSpPr/>
          <p:nvPr/>
        </p:nvSpPr>
        <p:spPr>
          <a:xfrm>
            <a:off x="2386186" y="2042419"/>
            <a:ext cx="4288931"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LUYỆN tập </a:t>
            </a:r>
          </a:p>
        </p:txBody>
      </p:sp>
      <p:sp>
        <p:nvSpPr>
          <p:cNvPr id="17" name="文本框 22">
            <a:extLst>
              <a:ext uri="{FF2B5EF4-FFF2-40B4-BE49-F238E27FC236}">
                <a16:creationId xmlns:a16="http://schemas.microsoft.com/office/drawing/2014/main" id="{8E852256-A333-49D6-ADCD-2215C66790B1}"/>
              </a:ext>
            </a:extLst>
          </p:cNvPr>
          <p:cNvSpPr txBox="1"/>
          <p:nvPr/>
        </p:nvSpPr>
        <p:spPr>
          <a:xfrm>
            <a:off x="3129851" y="897589"/>
            <a:ext cx="2884297" cy="923330"/>
          </a:xfrm>
          <a:prstGeom prst="rect">
            <a:avLst/>
          </a:prstGeom>
          <a:noFill/>
        </p:spPr>
        <p:txBody>
          <a:bodyPr wrap="square" rtlCol="0">
            <a:spAutoFit/>
          </a:bodyPr>
          <a:lstStyle/>
          <a:p>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Tuần 10</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4" name="TextBox 3">
            <a:extLst>
              <a:ext uri="{FF2B5EF4-FFF2-40B4-BE49-F238E27FC236}">
                <a16:creationId xmlns:a16="http://schemas.microsoft.com/office/drawing/2014/main" id="{1F9DE802-5398-FA08-A5AA-CCE81BA76D4D}"/>
              </a:ext>
            </a:extLst>
          </p:cNvPr>
          <p:cNvSpPr txBox="1"/>
          <p:nvPr/>
        </p:nvSpPr>
        <p:spPr>
          <a:xfrm>
            <a:off x="1162198" y="3429000"/>
            <a:ext cx="7258639" cy="1200329"/>
          </a:xfrm>
          <a:prstGeom prst="rect">
            <a:avLst/>
          </a:prstGeom>
          <a:noFill/>
        </p:spPr>
        <p:txBody>
          <a:bodyPr wrap="square">
            <a:spAutoFit/>
          </a:bodyPr>
          <a:lstStyle/>
          <a:p>
            <a:pPr algn="ctr"/>
            <a:r>
              <a:rPr lang="en-US" altLang="zh-CN" sz="36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Viết</a:t>
            </a:r>
            <a:r>
              <a:rPr lang="en-US" altLang="zh-CN" sz="36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36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đoạn</a:t>
            </a:r>
            <a:r>
              <a:rPr lang="en-US" altLang="zh-CN" sz="36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36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văn</a:t>
            </a:r>
            <a:r>
              <a:rPr lang="en-US" altLang="zh-CN" sz="36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36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kể</a:t>
            </a:r>
            <a:r>
              <a:rPr lang="en-US" altLang="zh-CN" sz="36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36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về</a:t>
            </a:r>
            <a:r>
              <a:rPr lang="en-US" altLang="zh-CN" sz="36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36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một</a:t>
            </a:r>
            <a:r>
              <a:rPr lang="en-US" altLang="zh-CN" sz="36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36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hoạt</a:t>
            </a:r>
            <a:r>
              <a:rPr lang="en-US" altLang="zh-CN" sz="36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36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động</a:t>
            </a:r>
            <a:r>
              <a:rPr lang="en-US" altLang="zh-CN" sz="36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p>
          <a:p>
            <a:pPr algn="ctr"/>
            <a:r>
              <a:rPr lang="en-US" altLang="zh-CN" sz="36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em</a:t>
            </a:r>
            <a:r>
              <a:rPr lang="en-US" altLang="zh-CN" sz="36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36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tham</a:t>
            </a:r>
            <a:r>
              <a:rPr lang="en-US" altLang="zh-CN" sz="36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36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gia</a:t>
            </a:r>
            <a:r>
              <a:rPr lang="en-US" altLang="zh-CN" sz="36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36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cùng</a:t>
            </a:r>
            <a:r>
              <a:rPr lang="en-US" altLang="zh-CN" sz="36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36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bạn</a:t>
            </a:r>
            <a:r>
              <a:rPr lang="en-US" altLang="zh-CN" sz="36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(85) </a:t>
            </a:r>
            <a:endParaRPr lang="zh-CN" altLang="en-US" sz="36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Tree>
    <p:extLst>
      <p:ext uri="{BB962C8B-B14F-4D97-AF65-F5344CB8AC3E}">
        <p14:creationId xmlns:p14="http://schemas.microsoft.com/office/powerpoint/2010/main" val="2232845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par>
                          <p:cTn id="27" fill="hold">
                            <p:stCondLst>
                              <p:cond delay="2500"/>
                            </p:stCondLst>
                            <p:childTnLst>
                              <p:par>
                                <p:cTn id="28" presetID="16" presetClass="entr" presetSubtype="21"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animEffect transition="in" filter="barn(inVertical)">
                                      <p:cBhvr>
                                        <p:cTn id="40" dur="500"/>
                                        <p:tgtEl>
                                          <p:spTgt spid="4">
                                            <p:txEl>
                                              <p:pRg st="0" end="0"/>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barn(inVertical)">
                                      <p:cBhvr>
                                        <p:cTn id="4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91979" y="11096457"/>
            <a:ext cx="8350524"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82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a:ln>
                  <a:noFill/>
                </a:ln>
                <a:solidFill>
                  <a:srgbClr val="008200"/>
                </a:solidFill>
                <a:effectLst/>
                <a:uLnTx/>
                <a:uFillTx/>
                <a:latin typeface="Times New Roman" panose="02020603050405020304" pitchFamily="18" charset="0"/>
                <a:ea typeface="+mn-ea"/>
                <a:cs typeface="Times New Roman" panose="02020603050405020304" pitchFamily="18" charset="0"/>
              </a:rPr>
              <a:t>Nhìn tranh, nói tên đồ vật và nêu công dụng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8200"/>
                </a:solidFill>
                <a:effectLst/>
                <a:uLnTx/>
                <a:uFillTx/>
                <a:latin typeface="Times New Roman" panose="02020603050405020304" pitchFamily="18" charset="0"/>
                <a:ea typeface="+mn-ea"/>
                <a:cs typeface="Times New Roman" panose="02020603050405020304" pitchFamily="18" charset="0"/>
              </a:rPr>
              <a:t>của chúng.</a:t>
            </a:r>
            <a:endParaRPr kumimoji="0" lang="vi-VN" sz="3200" b="1" i="0" u="none" strike="noStrike" kern="1200" cap="none" spc="0" normalizeH="0" baseline="0" noProof="0" dirty="0">
              <a:ln>
                <a:noFill/>
              </a:ln>
              <a:solidFill>
                <a:srgbClr val="008200"/>
              </a:solidFill>
              <a:effectLst/>
              <a:uLnTx/>
              <a:uFillTx/>
              <a:latin typeface="Times New Roman" panose="02020603050405020304" pitchFamily="18" charset="0"/>
              <a:ea typeface="+mn-ea"/>
              <a:cs typeface="Times New Roman" panose="02020603050405020304" pitchFamily="18" charset="0"/>
            </a:endParaRPr>
          </a:p>
        </p:txBody>
      </p:sp>
      <p:pic>
        <p:nvPicPr>
          <p:cNvPr id="19" name="Picture 18">
            <a:extLst>
              <a:ext uri="{FF2B5EF4-FFF2-40B4-BE49-F238E27FC236}">
                <a16:creationId xmlns:a16="http://schemas.microsoft.com/office/drawing/2014/main" id="{2C420FFC-E3B7-3412-04A0-EEED8ABC93CD}"/>
              </a:ext>
            </a:extLst>
          </p:cNvPr>
          <p:cNvPicPr>
            <a:picLocks noChangeAspect="1"/>
          </p:cNvPicPr>
          <p:nvPr/>
        </p:nvPicPr>
        <p:blipFill>
          <a:blip r:embed="rId2"/>
          <a:stretch>
            <a:fillRect/>
          </a:stretch>
        </p:blipFill>
        <p:spPr>
          <a:xfrm>
            <a:off x="2348144" y="1198759"/>
            <a:ext cx="999970" cy="3015753"/>
          </a:xfrm>
          <a:prstGeom prst="rect">
            <a:avLst/>
          </a:prstGeom>
        </p:spPr>
      </p:pic>
      <p:sp>
        <p:nvSpPr>
          <p:cNvPr id="2" name="TextBox 1">
            <a:extLst>
              <a:ext uri="{FF2B5EF4-FFF2-40B4-BE49-F238E27FC236}">
                <a16:creationId xmlns:a16="http://schemas.microsoft.com/office/drawing/2014/main" id="{221ADA55-51F8-14DD-6D7F-FC2B68B62A93}"/>
              </a:ext>
            </a:extLst>
          </p:cNvPr>
          <p:cNvSpPr txBox="1"/>
          <p:nvPr/>
        </p:nvSpPr>
        <p:spPr>
          <a:xfrm>
            <a:off x="439436" y="1364581"/>
            <a:ext cx="1954248" cy="4031873"/>
          </a:xfrm>
          <a:prstGeom prst="rect">
            <a:avLst/>
          </a:prstGeom>
          <a:noFill/>
          <a:ln w="19050">
            <a:solidFill>
              <a:srgbClr val="002060"/>
            </a:solidFill>
          </a:ln>
        </p:spPr>
        <p:txBody>
          <a:bodyPr wrap="square" rtlCol="0">
            <a:spAutoFit/>
          </a:bodyPr>
          <a:lstStyle/>
          <a:p>
            <a:r>
              <a:rPr lang="en-US" sz="3200" b="1">
                <a:solidFill>
                  <a:srgbClr val="008200"/>
                </a:solidFill>
                <a:latin typeface="Times New Roman" panose="02020603050405020304" pitchFamily="18" charset="0"/>
                <a:ea typeface="Arial-Rounded" pitchFamily="34" charset="0"/>
                <a:cs typeface="Times New Roman" panose="02020603050405020304" pitchFamily="18" charset="0"/>
              </a:rPr>
              <a:t>Hoạt động đó diễn ra ở đâu? Có những bạn nào cùng tham gia?</a:t>
            </a:r>
            <a:endParaRPr lang="en-US" sz="3200" b="1" dirty="0">
              <a:solidFill>
                <a:srgbClr val="008200"/>
              </a:solidFill>
              <a:latin typeface="Times New Roman" panose="02020603050405020304" pitchFamily="18" charset="0"/>
              <a:ea typeface="Arial-Rounded"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0F0013C-DDAF-3D01-9C16-BCBC3B72B85D}"/>
              </a:ext>
            </a:extLst>
          </p:cNvPr>
          <p:cNvSpPr txBox="1"/>
          <p:nvPr/>
        </p:nvSpPr>
        <p:spPr>
          <a:xfrm>
            <a:off x="3348113" y="825995"/>
            <a:ext cx="5005384" cy="1077218"/>
          </a:xfrm>
          <a:prstGeom prst="rect">
            <a:avLst/>
          </a:prstGeom>
          <a:noFill/>
          <a:ln w="19050">
            <a:solidFill>
              <a:srgbClr val="002060"/>
            </a:solidFill>
          </a:ln>
        </p:spPr>
        <p:txBody>
          <a:bodyPr wrap="square" rtlCol="0">
            <a:spAutoFit/>
          </a:bodyPr>
          <a:lstStyle/>
          <a:p>
            <a:r>
              <a:rPr lang="en-US" sz="3200" b="1">
                <a:solidFill>
                  <a:srgbClr val="002060"/>
                </a:solidFill>
                <a:latin typeface="Times New Roman" panose="02020603050405020304" pitchFamily="18" charset="0"/>
                <a:ea typeface="Arial-Rounded" pitchFamily="34" charset="0"/>
                <a:cs typeface="Times New Roman" panose="02020603050405020304" pitchFamily="18" charset="0"/>
              </a:rPr>
              <a:t>Hôm qua; Hôm nay;Thứ sáu tuần trước</a:t>
            </a:r>
            <a:endParaRPr lang="en-US" sz="3200" b="1">
              <a:solidFill>
                <a:srgbClr val="008200"/>
              </a:solidFill>
              <a:latin typeface="Times New Roman" panose="02020603050405020304" pitchFamily="18" charset="0"/>
              <a:ea typeface="Arial-Rounded"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D926219-FE71-BD82-72E0-259CC1D2D532}"/>
              </a:ext>
            </a:extLst>
          </p:cNvPr>
          <p:cNvSpPr txBox="1"/>
          <p:nvPr/>
        </p:nvSpPr>
        <p:spPr>
          <a:xfrm>
            <a:off x="3390649" y="2303299"/>
            <a:ext cx="5005384" cy="1077218"/>
          </a:xfrm>
          <a:prstGeom prst="rect">
            <a:avLst/>
          </a:prstGeom>
          <a:noFill/>
          <a:ln w="19050">
            <a:solidFill>
              <a:srgbClr val="002060"/>
            </a:solidFill>
          </a:ln>
        </p:spPr>
        <p:txBody>
          <a:bodyPr wrap="square" rtlCol="0">
            <a:spAutoFit/>
          </a:bodyPr>
          <a:lstStyle/>
          <a:p>
            <a:r>
              <a:rPr lang="en-US" sz="3200" b="1">
                <a:solidFill>
                  <a:srgbClr val="002060"/>
                </a:solidFill>
                <a:latin typeface="Times New Roman" panose="02020603050405020304" pitchFamily="18" charset="0"/>
                <a:ea typeface="Arial-Rounded" pitchFamily="34" charset="0"/>
                <a:cs typeface="Times New Roman" panose="02020603050405020304" pitchFamily="18" charset="0"/>
              </a:rPr>
              <a:t>Hưởng ứng ngày Nhà giáo Việt Nam 20-11; …</a:t>
            </a:r>
            <a:endParaRPr lang="en-US" sz="3200" b="1" dirty="0">
              <a:solidFill>
                <a:srgbClr val="008200"/>
              </a:solidFill>
              <a:latin typeface="Times New Roman" panose="02020603050405020304" pitchFamily="18" charset="0"/>
              <a:ea typeface="Arial-Rounded"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0E9E48F-F4A4-C9A7-72D1-5C93CC00DAFE}"/>
              </a:ext>
            </a:extLst>
          </p:cNvPr>
          <p:cNvSpPr txBox="1"/>
          <p:nvPr/>
        </p:nvSpPr>
        <p:spPr>
          <a:xfrm>
            <a:off x="3348113" y="3675903"/>
            <a:ext cx="5005384" cy="1077218"/>
          </a:xfrm>
          <a:prstGeom prst="rect">
            <a:avLst/>
          </a:prstGeom>
          <a:noFill/>
          <a:ln w="19050">
            <a:solidFill>
              <a:srgbClr val="002060"/>
            </a:solidFill>
          </a:ln>
        </p:spPr>
        <p:txBody>
          <a:bodyPr wrap="square" rtlCol="0">
            <a:spAutoFit/>
          </a:bodyPr>
          <a:lstStyle/>
          <a:p>
            <a:r>
              <a:rPr lang="en-US" sz="3200" b="1">
                <a:solidFill>
                  <a:srgbClr val="FF0000"/>
                </a:solidFill>
                <a:latin typeface="Times New Roman" panose="02020603050405020304" pitchFamily="18" charset="0"/>
                <a:ea typeface="Arial-Rounded" pitchFamily="34" charset="0"/>
                <a:cs typeface="Times New Roman" panose="02020603050405020304" pitchFamily="18" charset="0"/>
              </a:rPr>
              <a:t>Em và các bạn nữ; Cả lớp em; …</a:t>
            </a:r>
            <a:endPar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6664301E-04F8-2EE9-843A-4DB445BA6019}"/>
              </a:ext>
            </a:extLst>
          </p:cNvPr>
          <p:cNvCxnSpPr>
            <a:cxnSpLocks/>
          </p:cNvCxnSpPr>
          <p:nvPr/>
        </p:nvCxnSpPr>
        <p:spPr>
          <a:xfrm>
            <a:off x="2897945" y="4017712"/>
            <a:ext cx="0" cy="1641528"/>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3F1C8705-8C5F-AD6A-DCD5-1C53927B06E1}"/>
              </a:ext>
            </a:extLst>
          </p:cNvPr>
          <p:cNvCxnSpPr/>
          <p:nvPr/>
        </p:nvCxnSpPr>
        <p:spPr>
          <a:xfrm>
            <a:off x="2897945" y="5659231"/>
            <a:ext cx="451857"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EDC33A3-044B-15AD-1432-896CE55D954F}"/>
              </a:ext>
            </a:extLst>
          </p:cNvPr>
          <p:cNvSpPr txBox="1"/>
          <p:nvPr/>
        </p:nvSpPr>
        <p:spPr>
          <a:xfrm>
            <a:off x="3348113" y="5077775"/>
            <a:ext cx="5005384" cy="584775"/>
          </a:xfrm>
          <a:prstGeom prst="rect">
            <a:avLst/>
          </a:prstGeom>
          <a:noFill/>
          <a:ln w="19050">
            <a:solidFill>
              <a:srgbClr val="002060"/>
            </a:solidFill>
          </a:ln>
        </p:spPr>
        <p:txBody>
          <a:bodyPr wrap="square" rtlCol="0">
            <a:spAutoFit/>
          </a:bodyPr>
          <a:lstStyle/>
          <a:p>
            <a:r>
              <a:rPr lang="en-US" sz="3200" b="1">
                <a:solidFill>
                  <a:srgbClr val="002060"/>
                </a:solidFill>
                <a:latin typeface="Times New Roman" panose="02020603050405020304" pitchFamily="18" charset="0"/>
                <a:ea typeface="Arial-Rounded" pitchFamily="34" charset="0"/>
                <a:cs typeface="Times New Roman" panose="02020603050405020304" pitchFamily="18" charset="0"/>
              </a:rPr>
              <a:t>Em và bạn ……</a:t>
            </a:r>
            <a:endPar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spTree>
    <p:extLst>
      <p:ext uri="{BB962C8B-B14F-4D97-AF65-F5344CB8AC3E}">
        <p14:creationId xmlns:p14="http://schemas.microsoft.com/office/powerpoint/2010/main" val="376545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par>
                                <p:cTn id="11" presetID="22" presetClass="entr" presetSubtype="8"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91979" y="11096457"/>
            <a:ext cx="8350524"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82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a:ln>
                  <a:noFill/>
                </a:ln>
                <a:solidFill>
                  <a:srgbClr val="008200"/>
                </a:solidFill>
                <a:effectLst/>
                <a:uLnTx/>
                <a:uFillTx/>
                <a:latin typeface="Times New Roman" panose="02020603050405020304" pitchFamily="18" charset="0"/>
                <a:ea typeface="+mn-ea"/>
                <a:cs typeface="Times New Roman" panose="02020603050405020304" pitchFamily="18" charset="0"/>
              </a:rPr>
              <a:t>Nhìn tranh, nói tên đồ vật và nêu công dụng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8200"/>
                </a:solidFill>
                <a:effectLst/>
                <a:uLnTx/>
                <a:uFillTx/>
                <a:latin typeface="Times New Roman" panose="02020603050405020304" pitchFamily="18" charset="0"/>
                <a:ea typeface="+mn-ea"/>
                <a:cs typeface="Times New Roman" panose="02020603050405020304" pitchFamily="18" charset="0"/>
              </a:rPr>
              <a:t>của chúng.</a:t>
            </a:r>
            <a:endParaRPr kumimoji="0" lang="vi-VN" sz="3200" b="1" i="0" u="none" strike="noStrike" kern="1200" cap="none" spc="0" normalizeH="0" baseline="0" noProof="0" dirty="0">
              <a:ln>
                <a:noFill/>
              </a:ln>
              <a:solidFill>
                <a:srgbClr val="008200"/>
              </a:solidFill>
              <a:effectLst/>
              <a:uLnTx/>
              <a:uFillTx/>
              <a:latin typeface="Times New Roman" panose="02020603050405020304" pitchFamily="18" charset="0"/>
              <a:ea typeface="+mn-ea"/>
              <a:cs typeface="Times New Roman" panose="02020603050405020304" pitchFamily="18" charset="0"/>
            </a:endParaRPr>
          </a:p>
        </p:txBody>
      </p:sp>
      <p:pic>
        <p:nvPicPr>
          <p:cNvPr id="19" name="Picture 18">
            <a:extLst>
              <a:ext uri="{FF2B5EF4-FFF2-40B4-BE49-F238E27FC236}">
                <a16:creationId xmlns:a16="http://schemas.microsoft.com/office/drawing/2014/main" id="{2C420FFC-E3B7-3412-04A0-EEED8ABC93CD}"/>
              </a:ext>
            </a:extLst>
          </p:cNvPr>
          <p:cNvPicPr>
            <a:picLocks noChangeAspect="1"/>
          </p:cNvPicPr>
          <p:nvPr/>
        </p:nvPicPr>
        <p:blipFill>
          <a:blip r:embed="rId2"/>
          <a:stretch>
            <a:fillRect/>
          </a:stretch>
        </p:blipFill>
        <p:spPr>
          <a:xfrm>
            <a:off x="2348144" y="323557"/>
            <a:ext cx="999970" cy="5486400"/>
          </a:xfrm>
          <a:prstGeom prst="rect">
            <a:avLst/>
          </a:prstGeom>
        </p:spPr>
      </p:pic>
      <p:sp>
        <p:nvSpPr>
          <p:cNvPr id="2" name="TextBox 1">
            <a:extLst>
              <a:ext uri="{FF2B5EF4-FFF2-40B4-BE49-F238E27FC236}">
                <a16:creationId xmlns:a16="http://schemas.microsoft.com/office/drawing/2014/main" id="{221ADA55-51F8-14DD-6D7F-FC2B68B62A93}"/>
              </a:ext>
            </a:extLst>
          </p:cNvPr>
          <p:cNvSpPr txBox="1"/>
          <p:nvPr/>
        </p:nvSpPr>
        <p:spPr>
          <a:xfrm>
            <a:off x="393896" y="1429362"/>
            <a:ext cx="1954248" cy="2554545"/>
          </a:xfrm>
          <a:prstGeom prst="rect">
            <a:avLst/>
          </a:prstGeom>
          <a:noFill/>
          <a:ln w="19050">
            <a:solidFill>
              <a:srgbClr val="002060"/>
            </a:solidFill>
          </a:ln>
        </p:spPr>
        <p:txBody>
          <a:bodyPr wrap="square" rtlCol="0">
            <a:spAutoFit/>
          </a:bodyPr>
          <a:lstStyle/>
          <a:p>
            <a:r>
              <a:rPr lang="en-US" sz="3200" b="1">
                <a:solidFill>
                  <a:srgbClr val="FF0000"/>
                </a:solidFill>
                <a:latin typeface="Times New Roman" panose="02020603050405020304" pitchFamily="18" charset="0"/>
                <a:ea typeface="Arial-Rounded" pitchFamily="34" charset="0"/>
                <a:cs typeface="Times New Roman" panose="02020603050405020304" pitchFamily="18" charset="0"/>
              </a:rPr>
              <a:t>Em và các bạn đã làm những việc gì?</a:t>
            </a:r>
            <a:endPar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0F0013C-DDAF-3D01-9C16-BCBC3B72B85D}"/>
              </a:ext>
            </a:extLst>
          </p:cNvPr>
          <p:cNvSpPr txBox="1"/>
          <p:nvPr/>
        </p:nvSpPr>
        <p:spPr>
          <a:xfrm>
            <a:off x="3293196" y="247823"/>
            <a:ext cx="5005384" cy="1569660"/>
          </a:xfrm>
          <a:prstGeom prst="rect">
            <a:avLst/>
          </a:prstGeom>
          <a:noFill/>
          <a:ln w="19050">
            <a:solidFill>
              <a:srgbClr val="002060"/>
            </a:solidFill>
          </a:ln>
        </p:spPr>
        <p:txBody>
          <a:bodyPr wrap="square" rtlCol="0">
            <a:spAutoFit/>
          </a:bodyPr>
          <a:lstStyle/>
          <a:p>
            <a:r>
              <a:rPr lang="en-US" sz="3200" b="1">
                <a:solidFill>
                  <a:srgbClr val="002060"/>
                </a:solidFill>
                <a:latin typeface="Times New Roman" panose="02020603050405020304" pitchFamily="18" charset="0"/>
                <a:ea typeface="Arial-Rounded" pitchFamily="34" charset="0"/>
                <a:cs typeface="Times New Roman" panose="02020603050405020304" pitchFamily="18" charset="0"/>
              </a:rPr>
              <a:t>Lau dọn bàn ghế; quét lớp;  Lau cửa sổ; Kê bàn ghế cho ngay ngắn</a:t>
            </a:r>
            <a:endParaRPr lang="en-US" sz="3200" b="1">
              <a:solidFill>
                <a:srgbClr val="008200"/>
              </a:solidFill>
              <a:latin typeface="Times New Roman" panose="02020603050405020304" pitchFamily="18" charset="0"/>
              <a:ea typeface="Arial-Rounded"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D926219-FE71-BD82-72E0-259CC1D2D532}"/>
              </a:ext>
            </a:extLst>
          </p:cNvPr>
          <p:cNvSpPr txBox="1"/>
          <p:nvPr/>
        </p:nvSpPr>
        <p:spPr>
          <a:xfrm>
            <a:off x="3348113" y="2706634"/>
            <a:ext cx="5005384" cy="1077218"/>
          </a:xfrm>
          <a:prstGeom prst="rect">
            <a:avLst/>
          </a:prstGeom>
          <a:noFill/>
          <a:ln w="19050">
            <a:solidFill>
              <a:srgbClr val="002060"/>
            </a:solidFill>
          </a:ln>
        </p:spPr>
        <p:txBody>
          <a:bodyPr wrap="square" rtlCol="0">
            <a:spAutoFit/>
          </a:bodyPr>
          <a:lstStyle/>
          <a:p>
            <a:r>
              <a:rPr lang="en-US" sz="3200" b="1">
                <a:solidFill>
                  <a:srgbClr val="002060"/>
                </a:solidFill>
                <a:latin typeface="Times New Roman" panose="02020603050405020304" pitchFamily="18" charset="0"/>
                <a:ea typeface="Arial-Rounded" pitchFamily="34" charset="0"/>
                <a:cs typeface="Times New Roman" panose="02020603050405020304" pitchFamily="18" charset="0"/>
              </a:rPr>
              <a:t>Cùng nhau tập luyện; Múa hát kết hợp với nhảy; </a:t>
            </a:r>
            <a:endParaRPr lang="en-US" sz="3200" b="1" dirty="0">
              <a:solidFill>
                <a:srgbClr val="008200"/>
              </a:solidFill>
              <a:latin typeface="Times New Roman" panose="02020603050405020304" pitchFamily="18" charset="0"/>
              <a:ea typeface="Arial-Rounded"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0E9E48F-F4A4-C9A7-72D1-5C93CC00DAFE}"/>
              </a:ext>
            </a:extLst>
          </p:cNvPr>
          <p:cNvSpPr txBox="1"/>
          <p:nvPr/>
        </p:nvSpPr>
        <p:spPr>
          <a:xfrm>
            <a:off x="3348113" y="4624009"/>
            <a:ext cx="5005384" cy="1569660"/>
          </a:xfrm>
          <a:prstGeom prst="rect">
            <a:avLst/>
          </a:prstGeom>
          <a:noFill/>
          <a:ln w="19050">
            <a:solidFill>
              <a:srgbClr val="002060"/>
            </a:solidFill>
          </a:ln>
        </p:spPr>
        <p:txBody>
          <a:bodyPr wrap="square" rtlCol="0">
            <a:spAutoFit/>
          </a:bodyPr>
          <a:lstStyle/>
          <a:p>
            <a:r>
              <a:rPr lang="en-US" sz="3200" b="1">
                <a:solidFill>
                  <a:srgbClr val="FF0000"/>
                </a:solidFill>
                <a:latin typeface="Times New Roman" panose="02020603050405020304" pitchFamily="18" charset="0"/>
                <a:ea typeface="Arial-Rounded" pitchFamily="34" charset="0"/>
                <a:cs typeface="Times New Roman" panose="02020603050405020304" pitchFamily="18" charset="0"/>
              </a:rPr>
              <a:t>Động viên, giúp đỡ nhau tập luyện trong mỗi giờ ra chơi</a:t>
            </a:r>
            <a:endPar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endParaRPr>
          </a:p>
        </p:txBody>
      </p:sp>
    </p:spTree>
    <p:extLst>
      <p:ext uri="{BB962C8B-B14F-4D97-AF65-F5344CB8AC3E}">
        <p14:creationId xmlns:p14="http://schemas.microsoft.com/office/powerpoint/2010/main" val="291645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91979" y="11096457"/>
            <a:ext cx="8350524"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82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a:ln>
                  <a:noFill/>
                </a:ln>
                <a:solidFill>
                  <a:srgbClr val="008200"/>
                </a:solidFill>
                <a:effectLst/>
                <a:uLnTx/>
                <a:uFillTx/>
                <a:latin typeface="Times New Roman" panose="02020603050405020304" pitchFamily="18" charset="0"/>
                <a:ea typeface="+mn-ea"/>
                <a:cs typeface="Times New Roman" panose="02020603050405020304" pitchFamily="18" charset="0"/>
              </a:rPr>
              <a:t>Nhìn tranh, nói tên đồ vật và nêu công dụng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8200"/>
                </a:solidFill>
                <a:effectLst/>
                <a:uLnTx/>
                <a:uFillTx/>
                <a:latin typeface="Times New Roman" panose="02020603050405020304" pitchFamily="18" charset="0"/>
                <a:ea typeface="+mn-ea"/>
                <a:cs typeface="Times New Roman" panose="02020603050405020304" pitchFamily="18" charset="0"/>
              </a:rPr>
              <a:t>của chúng.</a:t>
            </a:r>
            <a:endParaRPr kumimoji="0" lang="vi-VN" sz="3200" b="1" i="0" u="none" strike="noStrike" kern="1200" cap="none" spc="0" normalizeH="0" baseline="0" noProof="0" dirty="0">
              <a:ln>
                <a:noFill/>
              </a:ln>
              <a:solidFill>
                <a:srgbClr val="008200"/>
              </a:solidFill>
              <a:effectLst/>
              <a:uLnTx/>
              <a:uFillTx/>
              <a:latin typeface="Times New Roman" panose="02020603050405020304" pitchFamily="18" charset="0"/>
              <a:ea typeface="+mn-ea"/>
              <a:cs typeface="Times New Roman" panose="02020603050405020304" pitchFamily="18" charset="0"/>
            </a:endParaRPr>
          </a:p>
        </p:txBody>
      </p:sp>
      <p:pic>
        <p:nvPicPr>
          <p:cNvPr id="19" name="Picture 18">
            <a:extLst>
              <a:ext uri="{FF2B5EF4-FFF2-40B4-BE49-F238E27FC236}">
                <a16:creationId xmlns:a16="http://schemas.microsoft.com/office/drawing/2014/main" id="{2C420FFC-E3B7-3412-04A0-EEED8ABC93CD}"/>
              </a:ext>
            </a:extLst>
          </p:cNvPr>
          <p:cNvPicPr>
            <a:picLocks noChangeAspect="1"/>
          </p:cNvPicPr>
          <p:nvPr/>
        </p:nvPicPr>
        <p:blipFill>
          <a:blip r:embed="rId2"/>
          <a:stretch>
            <a:fillRect/>
          </a:stretch>
        </p:blipFill>
        <p:spPr>
          <a:xfrm>
            <a:off x="2348144" y="323557"/>
            <a:ext cx="999970" cy="5486400"/>
          </a:xfrm>
          <a:prstGeom prst="rect">
            <a:avLst/>
          </a:prstGeom>
        </p:spPr>
      </p:pic>
      <p:sp>
        <p:nvSpPr>
          <p:cNvPr id="2" name="TextBox 1">
            <a:extLst>
              <a:ext uri="{FF2B5EF4-FFF2-40B4-BE49-F238E27FC236}">
                <a16:creationId xmlns:a16="http://schemas.microsoft.com/office/drawing/2014/main" id="{221ADA55-51F8-14DD-6D7F-FC2B68B62A93}"/>
              </a:ext>
            </a:extLst>
          </p:cNvPr>
          <p:cNvSpPr txBox="1"/>
          <p:nvPr/>
        </p:nvSpPr>
        <p:spPr>
          <a:xfrm>
            <a:off x="393896" y="1429362"/>
            <a:ext cx="1954248" cy="3046988"/>
          </a:xfrm>
          <a:prstGeom prst="rect">
            <a:avLst/>
          </a:prstGeom>
          <a:noFill/>
          <a:ln w="19050">
            <a:solidFill>
              <a:srgbClr val="002060"/>
            </a:solidFill>
          </a:ln>
        </p:spPr>
        <p:txBody>
          <a:bodyPr wrap="square" rtlCol="0">
            <a:spAutoFit/>
          </a:bodyPr>
          <a:lstStyle/>
          <a:p>
            <a:pPr algn="ctr"/>
            <a:r>
              <a:rPr lang="en-US" sz="3200" b="1">
                <a:solidFill>
                  <a:srgbClr val="002060"/>
                </a:solidFill>
                <a:latin typeface="Times New Roman" panose="02020603050405020304" pitchFamily="18" charset="0"/>
                <a:ea typeface="Arial-Rounded" pitchFamily="34" charset="0"/>
                <a:cs typeface="Times New Roman" panose="02020603050405020304" pitchFamily="18" charset="0"/>
              </a:rPr>
              <a:t>Em cảm thấy thế nào khi tham gia hoạt động đó?</a:t>
            </a:r>
            <a:endPar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0F0013C-DDAF-3D01-9C16-BCBC3B72B85D}"/>
              </a:ext>
            </a:extLst>
          </p:cNvPr>
          <p:cNvSpPr txBox="1"/>
          <p:nvPr/>
        </p:nvSpPr>
        <p:spPr>
          <a:xfrm>
            <a:off x="3293196" y="729180"/>
            <a:ext cx="3276416" cy="584775"/>
          </a:xfrm>
          <a:prstGeom prst="rect">
            <a:avLst/>
          </a:prstGeom>
          <a:noFill/>
          <a:ln w="19050">
            <a:solidFill>
              <a:srgbClr val="002060"/>
            </a:solidFill>
          </a:ln>
        </p:spPr>
        <p:txBody>
          <a:bodyPr wrap="square" rtlCol="0">
            <a:spAutoFit/>
          </a:bodyPr>
          <a:lstStyle/>
          <a:p>
            <a:r>
              <a:rPr lang="en-US" sz="3200" b="1">
                <a:solidFill>
                  <a:srgbClr val="002060"/>
                </a:solidFill>
                <a:latin typeface="Times New Roman" panose="02020603050405020304" pitchFamily="18" charset="0"/>
                <a:ea typeface="Arial-Rounded" pitchFamily="34" charset="0"/>
                <a:cs typeface="Times New Roman" panose="02020603050405020304" pitchFamily="18" charset="0"/>
              </a:rPr>
              <a:t>Vui vẻ; hăng say; </a:t>
            </a:r>
            <a:endParaRPr lang="en-US" sz="3200" b="1">
              <a:solidFill>
                <a:srgbClr val="008200"/>
              </a:solidFill>
              <a:latin typeface="Times New Roman" panose="02020603050405020304" pitchFamily="18" charset="0"/>
              <a:ea typeface="Arial-Rounded"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D926219-FE71-BD82-72E0-259CC1D2D532}"/>
              </a:ext>
            </a:extLst>
          </p:cNvPr>
          <p:cNvSpPr txBox="1"/>
          <p:nvPr/>
        </p:nvSpPr>
        <p:spPr>
          <a:xfrm>
            <a:off x="3348113" y="2706634"/>
            <a:ext cx="5005384" cy="584775"/>
          </a:xfrm>
          <a:prstGeom prst="rect">
            <a:avLst/>
          </a:prstGeom>
          <a:noFill/>
          <a:ln w="19050">
            <a:solidFill>
              <a:srgbClr val="002060"/>
            </a:solidFill>
          </a:ln>
        </p:spPr>
        <p:txBody>
          <a:bodyPr wrap="square" rtlCol="0">
            <a:spAutoFit/>
          </a:bodyPr>
          <a:lstStyle/>
          <a:p>
            <a:r>
              <a:rPr lang="en-US" sz="3200" b="1">
                <a:solidFill>
                  <a:srgbClr val="002060"/>
                </a:solidFill>
                <a:latin typeface="Times New Roman" panose="02020603050405020304" pitchFamily="18" charset="0"/>
                <a:ea typeface="Arial-Rounded" pitchFamily="34" charset="0"/>
                <a:cs typeface="Times New Roman" panose="02020603050405020304" pitchFamily="18" charset="0"/>
              </a:rPr>
              <a:t>Làm được một việc bổ ích; </a:t>
            </a:r>
            <a:endParaRPr lang="en-US" sz="3200" b="1" dirty="0">
              <a:solidFill>
                <a:srgbClr val="008200"/>
              </a:solidFill>
              <a:latin typeface="Times New Roman" panose="02020603050405020304" pitchFamily="18" charset="0"/>
              <a:ea typeface="Arial-Rounded"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0E9E48F-F4A4-C9A7-72D1-5C93CC00DAFE}"/>
              </a:ext>
            </a:extLst>
          </p:cNvPr>
          <p:cNvSpPr txBox="1"/>
          <p:nvPr/>
        </p:nvSpPr>
        <p:spPr>
          <a:xfrm>
            <a:off x="3348113" y="4624009"/>
            <a:ext cx="4410432" cy="1077218"/>
          </a:xfrm>
          <a:prstGeom prst="rect">
            <a:avLst/>
          </a:prstGeom>
          <a:noFill/>
          <a:ln w="19050">
            <a:solidFill>
              <a:srgbClr val="002060"/>
            </a:solidFill>
          </a:ln>
        </p:spPr>
        <p:txBody>
          <a:bodyPr wrap="square" rtlCol="0">
            <a:spAutoFit/>
          </a:bodyPr>
          <a:lstStyle/>
          <a:p>
            <a:r>
              <a:rPr lang="en-US" sz="3200" b="1">
                <a:solidFill>
                  <a:srgbClr val="FF0000"/>
                </a:solidFill>
                <a:latin typeface="Times New Roman" panose="02020603050405020304" pitchFamily="18" charset="0"/>
                <a:ea typeface="Arial-Rounded" pitchFamily="34" charset="0"/>
                <a:cs typeface="Times New Roman" panose="02020603050405020304" pitchFamily="18" charset="0"/>
              </a:rPr>
              <a:t>Hiểu nhau, gắn kết với nhau hơn, </a:t>
            </a:r>
            <a:endPar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endParaRPr>
          </a:p>
        </p:txBody>
      </p:sp>
    </p:spTree>
    <p:extLst>
      <p:ext uri="{BB962C8B-B14F-4D97-AF65-F5344CB8AC3E}">
        <p14:creationId xmlns:p14="http://schemas.microsoft.com/office/powerpoint/2010/main" val="61883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76981" y="685387"/>
            <a:ext cx="9173496" cy="1077218"/>
            <a:chOff x="238537" y="232458"/>
            <a:chExt cx="10873685" cy="1077218"/>
          </a:xfrm>
        </p:grpSpPr>
        <p:sp>
          <p:nvSpPr>
            <p:cNvPr id="16" name="TextBox 15"/>
            <p:cNvSpPr txBox="1"/>
            <p:nvPr/>
          </p:nvSpPr>
          <p:spPr>
            <a:xfrm>
              <a:off x="818532" y="232458"/>
              <a:ext cx="10293690" cy="1077218"/>
            </a:xfrm>
            <a:prstGeom prst="rect">
              <a:avLst/>
            </a:prstGeom>
            <a:noFill/>
          </p:spPr>
          <p:txBody>
            <a:bodyPr wrap="square" rtlCol="0">
              <a:spAutoFit/>
            </a:bodyPr>
            <a:lstStyle/>
            <a:p>
              <a:r>
                <a:rPr lang="en-US" sz="3200" b="1" dirty="0">
                  <a:solidFill>
                    <a:srgbClr val="008200"/>
                  </a:solidFill>
                  <a:latin typeface="Times New Roman" panose="02020603050405020304" pitchFamily="18" charset="0"/>
                  <a:ea typeface="Arial-Rounded" pitchFamily="34" charset="0"/>
                  <a:cs typeface="Times New Roman" panose="02020603050405020304" pitchFamily="18" charset="0"/>
                </a:rPr>
                <a:t> Viết 3 – 4 câu kể về một hoạt động em tham gia </a:t>
              </a:r>
            </a:p>
            <a:p>
              <a:r>
                <a:rPr lang="en-US" sz="3200" b="1" dirty="0">
                  <a:solidFill>
                    <a:srgbClr val="008200"/>
                  </a:solidFill>
                  <a:latin typeface="Times New Roman" panose="02020603050405020304" pitchFamily="18" charset="0"/>
                  <a:ea typeface="Arial-Rounded" pitchFamily="34" charset="0"/>
                  <a:cs typeface="Times New Roman" panose="02020603050405020304" pitchFamily="18" charset="0"/>
                </a:rPr>
                <a:t>cùng các bạn.</a:t>
              </a:r>
              <a:endParaRPr lang="vi-VN" sz="3200" b="1" dirty="0">
                <a:solidFill>
                  <a:srgbClr val="008200"/>
                </a:solidFill>
                <a:latin typeface="Times New Roman" panose="02020603050405020304" pitchFamily="18" charset="0"/>
                <a:ea typeface="Arial-Rounded" pitchFamily="34" charset="0"/>
                <a:cs typeface="Times New Roman" panose="02020603050405020304" pitchFamily="18" charset="0"/>
              </a:endParaRPr>
            </a:p>
          </p:txBody>
        </p:sp>
        <p:sp>
          <p:nvSpPr>
            <p:cNvPr id="17" name="Oval 16"/>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grpSp>
      <p:pic>
        <p:nvPicPr>
          <p:cNvPr id="8"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44" y="2271252"/>
            <a:ext cx="9055509" cy="4586748"/>
          </a:xfrm>
          <a:prstGeom prst="rect">
            <a:avLst/>
          </a:prstGeom>
        </p:spPr>
      </p:pic>
      <p:sp>
        <p:nvSpPr>
          <p:cNvPr id="9" name="TextBox 8">
            <a:extLst>
              <a:ext uri="{FF2B5EF4-FFF2-40B4-BE49-F238E27FC236}">
                <a16:creationId xmlns:a16="http://schemas.microsoft.com/office/drawing/2014/main" id="{D4F928FB-968A-4666-9173-178A617D7C9E}"/>
              </a:ext>
            </a:extLst>
          </p:cNvPr>
          <p:cNvSpPr txBox="1"/>
          <p:nvPr/>
        </p:nvSpPr>
        <p:spPr>
          <a:xfrm>
            <a:off x="44244" y="2587016"/>
            <a:ext cx="8566201" cy="3046988"/>
          </a:xfrm>
          <a:prstGeom prst="rect">
            <a:avLst/>
          </a:prstGeom>
          <a:noFill/>
        </p:spPr>
        <p:txBody>
          <a:bodyPr wrap="square" rtlCol="0">
            <a:spAutoFit/>
          </a:bodyPr>
          <a:lstStyle/>
          <a:p>
            <a:pPr algn="ctr"/>
            <a:r>
              <a:rPr kumimoji="0" lang="en-US" sz="2400" b="1" i="0" u="none" strike="noStrike" kern="0" cap="none" spc="0" normalizeH="0" baseline="0" noProof="0" dirty="0">
                <a:ln>
                  <a:noFill/>
                </a:ln>
                <a:solidFill>
                  <a:srgbClr val="FF0000"/>
                </a:solidFill>
                <a:effectLst/>
                <a:uLnTx/>
                <a:uFillTx/>
                <a:latin typeface="Calibri" panose="020F0502020204030204"/>
                <a:ea typeface="+mn-ea"/>
                <a:cs typeface="+mn-cs"/>
              </a:rPr>
              <a:t>TIÊU CHÍ VIẾT ĐOẠN VĂN </a:t>
            </a:r>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 </a:t>
            </a:r>
          </a:p>
          <a:p>
            <a:pPr marL="457200" indent="-457200">
              <a:buFontTx/>
              <a:buChar char="-"/>
            </a:pP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Viết</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3, 4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câu</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về</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một hoạt động em tham gia cùng các bạn.</a:t>
            </a:r>
          </a:p>
          <a:p>
            <a:pPr marL="457200" indent="-457200">
              <a:buFontTx/>
              <a:buChar char="-"/>
            </a:pP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Câu</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văn</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ngắn</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gọn</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rõ</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ý</a:t>
            </a:r>
          </a:p>
          <a:p>
            <a:pPr marL="457200" indent="-457200">
              <a:buFontTx/>
              <a:buChar char="-"/>
            </a:pP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Đầu</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câu viết hoa, cuối câu sử dụng dấu câu thích hợp.</a:t>
            </a:r>
          </a:p>
        </p:txBody>
      </p:sp>
    </p:spTree>
    <p:extLst>
      <p:ext uri="{BB962C8B-B14F-4D97-AF65-F5344CB8AC3E}">
        <p14:creationId xmlns:p14="http://schemas.microsoft.com/office/powerpoint/2010/main" val="390579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729" y="1077130"/>
            <a:ext cx="8952271" cy="5174493"/>
          </a:xfrm>
          <a:prstGeom prst="rect">
            <a:avLst/>
          </a:prstGeom>
        </p:spPr>
        <p:txBody>
          <a:bodyPr wrap="square">
            <a:spAutoFit/>
          </a:bodyPr>
          <a:lstStyle/>
          <a:p>
            <a:pPr>
              <a:lnSpc>
                <a:spcPct val="150000"/>
              </a:lnSpc>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Sau mỗi giờ tan học, em và Tùng thường ở lại sân trường chơi đá cầu với nhau. Tùng chơi đá cầu rất giỏi. Những lần bạn tung cầu, tạo ra đường cầu vô cùng đẹp mắt. Chơi đá cầu giúp chúng em nâng cao sức khỏe, sự dẻo dai của đôi chân. Em rất vui vì hằng ngày có thể đá cầu cùng Tùng.</a:t>
            </a:r>
          </a:p>
        </p:txBody>
      </p:sp>
      <p:sp>
        <p:nvSpPr>
          <p:cNvPr id="2" name="TextBox 1">
            <a:extLst>
              <a:ext uri="{FF2B5EF4-FFF2-40B4-BE49-F238E27FC236}">
                <a16:creationId xmlns:a16="http://schemas.microsoft.com/office/drawing/2014/main" id="{F7B76CE6-EF5B-9E9C-D7D5-9F8141F26220}"/>
              </a:ext>
            </a:extLst>
          </p:cNvPr>
          <p:cNvSpPr txBox="1"/>
          <p:nvPr/>
        </p:nvSpPr>
        <p:spPr>
          <a:xfrm>
            <a:off x="2138516" y="606377"/>
            <a:ext cx="5427407" cy="584775"/>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ĐOẠN VĂN THAM KHẢO</a:t>
            </a:r>
          </a:p>
        </p:txBody>
      </p:sp>
    </p:spTree>
    <p:extLst>
      <p:ext uri="{BB962C8B-B14F-4D97-AF65-F5344CB8AC3E}">
        <p14:creationId xmlns:p14="http://schemas.microsoft.com/office/powerpoint/2010/main" val="1789834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484" y="944843"/>
            <a:ext cx="8996516" cy="5913157"/>
          </a:xfrm>
          <a:prstGeom prst="rect">
            <a:avLst/>
          </a:prstGeom>
        </p:spPr>
        <p:txBody>
          <a:bodyPr wrap="square">
            <a:spAutoFit/>
          </a:bodyPr>
          <a:lstStyle/>
          <a:p>
            <a:pPr>
              <a:lnSpc>
                <a:spcPct val="150000"/>
              </a:lnSpc>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Cứ vào giờ ra chơi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là</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itchFamily="34" charset="0"/>
                <a:cs typeface="Times New Roman" panose="02020603050405020304" pitchFamily="18" charset="0"/>
              </a:rPr>
              <a:t>nhóm</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em sẽ xuống sân trường chơi nhảy dây. Nhóm của em chơi thường có năm đến mười bạn, chia ra làm hai nhóm. Một nhóm sẽ đảm nhận nhiệm vụ quăng dây. Nhóm còn lại sẽ nhảy dây. Khi sợi dây thừng được quất lên sẽ tạo thành một vòng cung, các bạn sẽ lần lượt vào nhảy. Em rất vui khi chơi nhảy dây cùng các bạn.</a:t>
            </a:r>
          </a:p>
        </p:txBody>
      </p:sp>
      <p:sp>
        <p:nvSpPr>
          <p:cNvPr id="2" name="TextBox 1">
            <a:extLst>
              <a:ext uri="{FF2B5EF4-FFF2-40B4-BE49-F238E27FC236}">
                <a16:creationId xmlns:a16="http://schemas.microsoft.com/office/drawing/2014/main" id="{AC7FE98B-A811-C0C7-1AAF-34E856ACBF9C}"/>
              </a:ext>
            </a:extLst>
          </p:cNvPr>
          <p:cNvSpPr txBox="1"/>
          <p:nvPr/>
        </p:nvSpPr>
        <p:spPr>
          <a:xfrm>
            <a:off x="2153265" y="222919"/>
            <a:ext cx="5427407" cy="584775"/>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ĐOẠN VĂN THAM KHẢO</a:t>
            </a:r>
          </a:p>
        </p:txBody>
      </p:sp>
    </p:spTree>
    <p:extLst>
      <p:ext uri="{BB962C8B-B14F-4D97-AF65-F5344CB8AC3E}">
        <p14:creationId xmlns:p14="http://schemas.microsoft.com/office/powerpoint/2010/main" val="2442039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91979" y="11096457"/>
            <a:ext cx="8350524"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82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a:ln>
                  <a:noFill/>
                </a:ln>
                <a:solidFill>
                  <a:srgbClr val="008200"/>
                </a:solidFill>
                <a:effectLst/>
                <a:uLnTx/>
                <a:uFillTx/>
                <a:latin typeface="Times New Roman" panose="02020603050405020304" pitchFamily="18" charset="0"/>
                <a:ea typeface="+mn-ea"/>
                <a:cs typeface="Times New Roman" panose="02020603050405020304" pitchFamily="18" charset="0"/>
              </a:rPr>
              <a:t>Nhìn tranh, nói tên đồ vật và nêu công dụng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8200"/>
                </a:solidFill>
                <a:effectLst/>
                <a:uLnTx/>
                <a:uFillTx/>
                <a:latin typeface="Times New Roman" panose="02020603050405020304" pitchFamily="18" charset="0"/>
                <a:ea typeface="+mn-ea"/>
                <a:cs typeface="Times New Roman" panose="02020603050405020304" pitchFamily="18" charset="0"/>
              </a:rPr>
              <a:t>của chúng.</a:t>
            </a:r>
            <a:endParaRPr kumimoji="0" lang="vi-VN" sz="3200" b="1" i="0" u="none" strike="noStrike" kern="1200" cap="none" spc="0" normalizeH="0" baseline="0" noProof="0" dirty="0">
              <a:ln>
                <a:noFill/>
              </a:ln>
              <a:solidFill>
                <a:srgbClr val="008200"/>
              </a:solidFill>
              <a:effectLst/>
              <a:uLnTx/>
              <a:uFillTx/>
              <a:latin typeface="Times New Roman" panose="02020603050405020304" pitchFamily="18" charset="0"/>
              <a:ea typeface="+mn-ea"/>
              <a:cs typeface="Times New Roman" panose="02020603050405020304" pitchFamily="18" charset="0"/>
            </a:endParaRPr>
          </a:p>
        </p:txBody>
      </p:sp>
      <p:pic>
        <p:nvPicPr>
          <p:cNvPr id="19" name="Picture 18">
            <a:extLst>
              <a:ext uri="{FF2B5EF4-FFF2-40B4-BE49-F238E27FC236}">
                <a16:creationId xmlns:a16="http://schemas.microsoft.com/office/drawing/2014/main" id="{2C420FFC-E3B7-3412-04A0-EEED8ABC93CD}"/>
              </a:ext>
            </a:extLst>
          </p:cNvPr>
          <p:cNvPicPr>
            <a:picLocks noChangeAspect="1"/>
          </p:cNvPicPr>
          <p:nvPr/>
        </p:nvPicPr>
        <p:blipFill>
          <a:blip r:embed="rId2"/>
          <a:stretch>
            <a:fillRect/>
          </a:stretch>
        </p:blipFill>
        <p:spPr>
          <a:xfrm>
            <a:off x="2348143" y="488263"/>
            <a:ext cx="1002823" cy="4473666"/>
          </a:xfrm>
          <a:prstGeom prst="rect">
            <a:avLst/>
          </a:prstGeom>
        </p:spPr>
      </p:pic>
      <p:sp>
        <p:nvSpPr>
          <p:cNvPr id="2" name="TextBox 1">
            <a:extLst>
              <a:ext uri="{FF2B5EF4-FFF2-40B4-BE49-F238E27FC236}">
                <a16:creationId xmlns:a16="http://schemas.microsoft.com/office/drawing/2014/main" id="{221ADA55-51F8-14DD-6D7F-FC2B68B62A93}"/>
              </a:ext>
            </a:extLst>
          </p:cNvPr>
          <p:cNvSpPr txBox="1"/>
          <p:nvPr/>
        </p:nvSpPr>
        <p:spPr>
          <a:xfrm>
            <a:off x="393895" y="1139471"/>
            <a:ext cx="2053883" cy="3539430"/>
          </a:xfrm>
          <a:prstGeom prst="rect">
            <a:avLst/>
          </a:prstGeom>
          <a:noFill/>
          <a:ln w="19050">
            <a:solidFill>
              <a:srgbClr val="002060"/>
            </a:solidFill>
          </a:ln>
        </p:spPr>
        <p:txBody>
          <a:bodyPr wrap="square" rtlCol="0">
            <a:spAutoFit/>
          </a:bodyPr>
          <a:lstStyle/>
          <a:p>
            <a:r>
              <a:rPr lang="en-US" sz="3200" b="1">
                <a:solidFill>
                  <a:srgbClr val="008200"/>
                </a:solidFill>
                <a:latin typeface="Times New Roman" panose="02020603050405020304" pitchFamily="18" charset="0"/>
                <a:ea typeface="Arial-Rounded" pitchFamily="34" charset="0"/>
                <a:cs typeface="Times New Roman" panose="02020603050405020304" pitchFamily="18" charset="0"/>
              </a:rPr>
              <a:t>Viết 3 – 4 câu kể về một hoạt động em tham gia </a:t>
            </a:r>
          </a:p>
          <a:p>
            <a:r>
              <a:rPr lang="en-US" sz="3200" b="1">
                <a:solidFill>
                  <a:srgbClr val="008200"/>
                </a:solidFill>
                <a:latin typeface="Times New Roman" panose="02020603050405020304" pitchFamily="18" charset="0"/>
                <a:ea typeface="Arial-Rounded" pitchFamily="34" charset="0"/>
                <a:cs typeface="Times New Roman" panose="02020603050405020304" pitchFamily="18" charset="0"/>
              </a:rPr>
              <a:t>cùng các bạn.</a:t>
            </a:r>
            <a:endParaRPr lang="vi-VN" sz="3200" b="1" dirty="0">
              <a:solidFill>
                <a:srgbClr val="008200"/>
              </a:solidFill>
              <a:latin typeface="Times New Roman" panose="02020603050405020304" pitchFamily="18" charset="0"/>
              <a:ea typeface="Arial-Rounded"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0F0013C-DDAF-3D01-9C16-BCBC3B72B85D}"/>
              </a:ext>
            </a:extLst>
          </p:cNvPr>
          <p:cNvSpPr txBox="1"/>
          <p:nvPr/>
        </p:nvSpPr>
        <p:spPr>
          <a:xfrm>
            <a:off x="3377937" y="322962"/>
            <a:ext cx="5005384" cy="1569660"/>
          </a:xfrm>
          <a:prstGeom prst="rect">
            <a:avLst/>
          </a:prstGeom>
          <a:noFill/>
          <a:ln w="19050">
            <a:solidFill>
              <a:srgbClr val="002060"/>
            </a:solidFill>
          </a:ln>
        </p:spPr>
        <p:txBody>
          <a:bodyPr wrap="square" rtlCol="0">
            <a:spAutoFit/>
          </a:bodyPr>
          <a:lstStyle/>
          <a:p>
            <a:pPr marL="457200" indent="-457200">
              <a:buFontTx/>
              <a:buChar char="-"/>
            </a:pPr>
            <a:r>
              <a:rPr lang="en-US" sz="3200" b="1">
                <a:solidFill>
                  <a:srgbClr val="002060"/>
                </a:solidFill>
                <a:latin typeface="Times New Roman" panose="02020603050405020304" pitchFamily="18" charset="0"/>
                <a:ea typeface="Arial-Rounded" pitchFamily="34" charset="0"/>
                <a:cs typeface="Times New Roman" panose="02020603050405020304" pitchFamily="18" charset="0"/>
              </a:rPr>
              <a:t>Em đã tham gia hoạt động gì cùng các bạn? (học tập, vui chơi, ...)</a:t>
            </a:r>
          </a:p>
        </p:txBody>
      </p:sp>
      <p:sp>
        <p:nvSpPr>
          <p:cNvPr id="6" name="TextBox 5">
            <a:extLst>
              <a:ext uri="{FF2B5EF4-FFF2-40B4-BE49-F238E27FC236}">
                <a16:creationId xmlns:a16="http://schemas.microsoft.com/office/drawing/2014/main" id="{8D926219-FE71-BD82-72E0-259CC1D2D532}"/>
              </a:ext>
            </a:extLst>
          </p:cNvPr>
          <p:cNvSpPr txBox="1"/>
          <p:nvPr/>
        </p:nvSpPr>
        <p:spPr>
          <a:xfrm>
            <a:off x="3350966" y="2159297"/>
            <a:ext cx="5005384" cy="1569660"/>
          </a:xfrm>
          <a:prstGeom prst="rect">
            <a:avLst/>
          </a:prstGeom>
          <a:noFill/>
          <a:ln w="19050">
            <a:solidFill>
              <a:srgbClr val="002060"/>
            </a:solidFill>
          </a:ln>
        </p:spPr>
        <p:txBody>
          <a:bodyPr wrap="square" rtlCol="0">
            <a:spAutoFit/>
          </a:bodyPr>
          <a:lstStyle/>
          <a:p>
            <a:pPr marL="457200" indent="-457200">
              <a:buFontTx/>
              <a:buChar char="-"/>
            </a:pPr>
            <a:r>
              <a:rPr lang="en-US" sz="3200" b="1">
                <a:solidFill>
                  <a:srgbClr val="008200"/>
                </a:solidFill>
                <a:latin typeface="Times New Roman" panose="02020603050405020304" pitchFamily="18" charset="0"/>
                <a:ea typeface="Arial-Rounded" pitchFamily="34" charset="0"/>
                <a:cs typeface="Times New Roman" panose="02020603050405020304" pitchFamily="18" charset="0"/>
              </a:rPr>
              <a:t>Hoạt động đó diễn ra ở đâu? Có những bạn nào cùng tham gia?</a:t>
            </a:r>
            <a:endParaRPr lang="en-US" sz="3200" b="1" dirty="0">
              <a:solidFill>
                <a:srgbClr val="008200"/>
              </a:solidFill>
              <a:latin typeface="Times New Roman" panose="02020603050405020304" pitchFamily="18" charset="0"/>
              <a:ea typeface="Arial-Rounded"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0E9E48F-F4A4-C9A7-72D1-5C93CC00DAFE}"/>
              </a:ext>
            </a:extLst>
          </p:cNvPr>
          <p:cNvSpPr txBox="1"/>
          <p:nvPr/>
        </p:nvSpPr>
        <p:spPr>
          <a:xfrm>
            <a:off x="3350966" y="3936275"/>
            <a:ext cx="5005384" cy="1077218"/>
          </a:xfrm>
          <a:prstGeom prst="rect">
            <a:avLst/>
          </a:prstGeom>
          <a:noFill/>
          <a:ln w="19050">
            <a:solidFill>
              <a:srgbClr val="002060"/>
            </a:solidFill>
          </a:ln>
        </p:spPr>
        <p:txBody>
          <a:bodyPr wrap="square" rtlCol="0">
            <a:spAutoFit/>
          </a:bodyPr>
          <a:lstStyle/>
          <a:p>
            <a:pPr marL="457200" indent="-457200">
              <a:buFontTx/>
              <a:buChar char="-"/>
            </a:pPr>
            <a:r>
              <a:rPr lang="en-US" sz="3200" b="1">
                <a:solidFill>
                  <a:srgbClr val="FF0000"/>
                </a:solidFill>
                <a:latin typeface="Times New Roman" panose="02020603050405020304" pitchFamily="18" charset="0"/>
                <a:ea typeface="Arial-Rounded" pitchFamily="34" charset="0"/>
                <a:cs typeface="Times New Roman" panose="02020603050405020304" pitchFamily="18" charset="0"/>
              </a:rPr>
              <a:t>Em và các bạn đã làm những việc gì?</a:t>
            </a:r>
            <a:endPar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6664301E-04F8-2EE9-843A-4DB445BA6019}"/>
              </a:ext>
            </a:extLst>
          </p:cNvPr>
          <p:cNvCxnSpPr>
            <a:cxnSpLocks/>
          </p:cNvCxnSpPr>
          <p:nvPr/>
        </p:nvCxnSpPr>
        <p:spPr>
          <a:xfrm>
            <a:off x="2897945" y="4678901"/>
            <a:ext cx="0" cy="1074783"/>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3F1C8705-8C5F-AD6A-DCD5-1C53927B06E1}"/>
              </a:ext>
            </a:extLst>
          </p:cNvPr>
          <p:cNvCxnSpPr/>
          <p:nvPr/>
        </p:nvCxnSpPr>
        <p:spPr>
          <a:xfrm>
            <a:off x="2926080" y="5739616"/>
            <a:ext cx="451857"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EDC33A3-044B-15AD-1432-896CE55D954F}"/>
              </a:ext>
            </a:extLst>
          </p:cNvPr>
          <p:cNvSpPr txBox="1"/>
          <p:nvPr/>
        </p:nvSpPr>
        <p:spPr>
          <a:xfrm>
            <a:off x="3348113" y="5201007"/>
            <a:ext cx="5005384" cy="1077218"/>
          </a:xfrm>
          <a:prstGeom prst="rect">
            <a:avLst/>
          </a:prstGeom>
          <a:noFill/>
          <a:ln w="19050">
            <a:solidFill>
              <a:srgbClr val="002060"/>
            </a:solidFill>
          </a:ln>
        </p:spPr>
        <p:txBody>
          <a:bodyPr wrap="square" rtlCol="0">
            <a:spAutoFit/>
          </a:bodyPr>
          <a:lstStyle/>
          <a:p>
            <a:pPr marL="457200" indent="-457200">
              <a:buFontTx/>
              <a:buChar char="-"/>
            </a:pPr>
            <a:r>
              <a:rPr lang="en-US" sz="3200" b="1">
                <a:solidFill>
                  <a:srgbClr val="002060"/>
                </a:solidFill>
                <a:latin typeface="Times New Roman" panose="02020603050405020304" pitchFamily="18" charset="0"/>
                <a:ea typeface="Arial-Rounded" pitchFamily="34" charset="0"/>
                <a:cs typeface="Times New Roman" panose="02020603050405020304" pitchFamily="18" charset="0"/>
              </a:rPr>
              <a:t>Em cảm thấy thế nào khi tham gia hoạt động đó?</a:t>
            </a:r>
            <a:endPar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spTree>
    <p:extLst>
      <p:ext uri="{BB962C8B-B14F-4D97-AF65-F5344CB8AC3E}">
        <p14:creationId xmlns:p14="http://schemas.microsoft.com/office/powerpoint/2010/main" val="144297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22" presetClass="entr" presetSubtype="8"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par>
                                <p:cTn id="14" presetID="22" presetClass="entr" presetSubtype="8"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8"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6596848" y="653829"/>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6654205" y="171403"/>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8" name="五角星 35"/>
          <p:cNvSpPr/>
          <p:nvPr/>
        </p:nvSpPr>
        <p:spPr>
          <a:xfrm rot="19384917">
            <a:off x="7142399" y="6790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9" name="五角星 34"/>
          <p:cNvSpPr/>
          <p:nvPr/>
        </p:nvSpPr>
        <p:spPr>
          <a:xfrm rot="337835">
            <a:off x="8101666" y="192692"/>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30" name="五角星 36"/>
          <p:cNvSpPr/>
          <p:nvPr/>
        </p:nvSpPr>
        <p:spPr>
          <a:xfrm rot="20248740">
            <a:off x="8301518" y="1045519"/>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0" y="5753100"/>
            <a:ext cx="9144000" cy="1104900"/>
          </a:xfrm>
          <a:prstGeom prst="rect">
            <a:avLst/>
          </a:prstGeom>
        </p:spPr>
      </p:pic>
      <p:pic>
        <p:nvPicPr>
          <p:cNvPr id="32" name="图片 7"/>
          <p:cNvPicPr>
            <a:picLocks noChangeAspect="1"/>
          </p:cNvPicPr>
          <p:nvPr/>
        </p:nvPicPr>
        <p:blipFill>
          <a:blip r:embed="rId4"/>
          <a:stretch>
            <a:fillRect/>
          </a:stretch>
        </p:blipFill>
        <p:spPr>
          <a:xfrm>
            <a:off x="265007" y="5155841"/>
            <a:ext cx="1330854" cy="1737834"/>
          </a:xfrm>
          <a:prstGeom prst="rect">
            <a:avLst/>
          </a:prstGeom>
          <a:noFill/>
          <a:ln w="9525">
            <a:noFill/>
          </a:ln>
        </p:spPr>
      </p:pic>
      <p:pic>
        <p:nvPicPr>
          <p:cNvPr id="33" name="图片 8"/>
          <p:cNvPicPr>
            <a:picLocks noChangeAspect="1"/>
          </p:cNvPicPr>
          <p:nvPr/>
        </p:nvPicPr>
        <p:blipFill>
          <a:blip r:embed="rId5"/>
          <a:stretch>
            <a:fillRect/>
          </a:stretch>
        </p:blipFill>
        <p:spPr>
          <a:xfrm>
            <a:off x="7887451" y="5127749"/>
            <a:ext cx="1151915" cy="1591557"/>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1226245" y="277886"/>
            <a:ext cx="5240709" cy="923330"/>
          </a:xfrm>
          <a:prstGeom prst="rect">
            <a:avLst/>
          </a:prstGeom>
          <a:noFill/>
        </p:spPr>
        <p:txBody>
          <a:bodyPr wrap="square" rtlCol="0">
            <a:spAutoFit/>
          </a:bodyPr>
          <a:lstStyle/>
          <a:p>
            <a:r>
              <a:rPr lang="en-US" altLang="zh-CN" sz="54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a:t>
            </a:r>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54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cầu</a:t>
            </a:r>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54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cần</a:t>
            </a:r>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54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đạt</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0" y="1234743"/>
            <a:ext cx="9047600" cy="1158955"/>
            <a:chOff x="774356" y="888444"/>
            <a:chExt cx="10187293" cy="1158955"/>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954107"/>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Học sinh viết được 3, 4 câu kể về một hoạt động em tham gia cùng các bạn.</a:t>
              </a: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788524" y="2788063"/>
            <a:ext cx="8092211" cy="1186373"/>
            <a:chOff x="752655" y="2065203"/>
            <a:chExt cx="9225470" cy="1186373"/>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56576" y="2297469"/>
              <a:ext cx="7921549" cy="954107"/>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Góp phần phát triển năng lực sử dụng ngôn ngữ cho học sinh.</a:t>
              </a:r>
            </a:p>
          </p:txBody>
        </p:sp>
      </p:grpSp>
      <p:grpSp>
        <p:nvGrpSpPr>
          <p:cNvPr id="4" name="Group 3">
            <a:extLst>
              <a:ext uri="{FF2B5EF4-FFF2-40B4-BE49-F238E27FC236}">
                <a16:creationId xmlns:a16="http://schemas.microsoft.com/office/drawing/2014/main" id="{24926BE0-6FEB-4035-95CC-8282BD1C87A0}"/>
              </a:ext>
            </a:extLst>
          </p:cNvPr>
          <p:cNvGrpSpPr/>
          <p:nvPr/>
        </p:nvGrpSpPr>
        <p:grpSpPr>
          <a:xfrm>
            <a:off x="1091623" y="4464303"/>
            <a:ext cx="7354190" cy="1140500"/>
            <a:chOff x="778314" y="3315253"/>
            <a:chExt cx="7354190" cy="1140500"/>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a:extLst>
                <a:ext uri="{FF2B5EF4-FFF2-40B4-BE49-F238E27FC236}">
                  <a16:creationId xmlns:a16="http://schemas.microsoft.com/office/drawing/2014/main" id="{4EB37731-1288-4647-AC02-0AF79C340C8B}"/>
                </a:ext>
              </a:extLst>
            </p:cNvPr>
            <p:cNvSpPr txBox="1"/>
            <p:nvPr/>
          </p:nvSpPr>
          <p:spPr>
            <a:xfrm>
              <a:off x="2083605" y="3501646"/>
              <a:ext cx="6048899" cy="954107"/>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Giáo dục học sinh biết trân trọng, gìn </a:t>
              </a:r>
            </a:p>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giữ tình cảm bạn bè.</a:t>
              </a:r>
            </a:p>
          </p:txBody>
        </p:sp>
      </p:grpSp>
    </p:spTree>
    <p:extLst>
      <p:ext uri="{BB962C8B-B14F-4D97-AF65-F5344CB8AC3E}">
        <p14:creationId xmlns:p14="http://schemas.microsoft.com/office/powerpoint/2010/main" val="274020285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par>
                          <p:cTn id="77" fill="hold">
                            <p:stCondLst>
                              <p:cond delay="1000"/>
                            </p:stCondLst>
                            <p:childTnLst>
                              <p:par>
                                <p:cTn id="78" presetID="22" presetClass="entr" presetSubtype="8" fill="hold"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left)">
                                      <p:cBhvr>
                                        <p:cTn id="8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6696" y="1209090"/>
            <a:ext cx="8407921" cy="2219838"/>
          </a:xfrm>
          <a:prstGeom prst="rect">
            <a:avLst/>
          </a:prstGeom>
        </p:spPr>
        <p:txBody>
          <a:bodyPr wrap="square">
            <a:spAutoFit/>
          </a:bodyPr>
          <a:lstStyle/>
          <a:p>
            <a:pPr algn="ctr">
              <a:lnSpc>
                <a:spcPct val="150000"/>
              </a:lnSpc>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VẬN DỤNG</a:t>
            </a:r>
          </a:p>
          <a:p>
            <a:pPr>
              <a:lnSpc>
                <a:spcPct val="150000"/>
              </a:lnSpc>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Chuẩn bị bài sau: viết 3, 4 câu giới thiệu một đồ chơi mà trẻ em yêu thích</a:t>
            </a:r>
          </a:p>
        </p:txBody>
      </p:sp>
    </p:spTree>
    <p:extLst>
      <p:ext uri="{BB962C8B-B14F-4D97-AF65-F5344CB8AC3E}">
        <p14:creationId xmlns:p14="http://schemas.microsoft.com/office/powerpoint/2010/main" val="3225361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6420" y="-25305"/>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171" y="-59430"/>
            <a:ext cx="2368725" cy="2379759"/>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5">
            <a:extLst>
              <a:ext uri="{28A0092B-C50C-407E-A947-70E740481C1C}">
                <a14:useLocalDpi xmlns:a14="http://schemas.microsoft.com/office/drawing/2010/main" val="0"/>
              </a:ext>
            </a:extLst>
          </a:blip>
          <a:srcRect b="15181"/>
          <a:stretch/>
        </p:blipFill>
        <p:spPr>
          <a:xfrm>
            <a:off x="511193" y="4761372"/>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0909" y="4333986"/>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117987" y="3698573"/>
            <a:ext cx="8908026" cy="3159428"/>
            <a:chOff x="270510" y="3698571"/>
            <a:chExt cx="1192845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9">
              <a:extLst>
                <a:ext uri="{28A0092B-C50C-407E-A947-70E740481C1C}">
                  <a14:useLocalDpi xmlns:a14="http://schemas.microsoft.com/office/drawing/2010/main" val="0"/>
                </a:ext>
              </a:extLst>
            </a:blip>
            <a:srcRect t="82569" b="8666"/>
            <a:stretch/>
          </p:blipFill>
          <p:spPr>
            <a:xfrm>
              <a:off x="1524000" y="6308726"/>
              <a:ext cx="9144000" cy="549274"/>
            </a:xfrm>
            <a:prstGeom prst="rect">
              <a:avLst/>
            </a:prstGeom>
          </p:spPr>
        </p:pic>
      </p:grpSp>
      <p:sp>
        <p:nvSpPr>
          <p:cNvPr id="16" name="TextBox 15">
            <a:extLst>
              <a:ext uri="{FF2B5EF4-FFF2-40B4-BE49-F238E27FC236}">
                <a16:creationId xmlns:a16="http://schemas.microsoft.com/office/drawing/2014/main" id="{305C553B-76D6-40C2-9444-290FF0CAAE6A}"/>
              </a:ext>
            </a:extLst>
          </p:cNvPr>
          <p:cNvSpPr txBox="1"/>
          <p:nvPr/>
        </p:nvSpPr>
        <p:spPr>
          <a:xfrm>
            <a:off x="755189" y="2495263"/>
            <a:ext cx="7633146" cy="1481175"/>
          </a:xfrm>
          <a:prstGeom prst="rect">
            <a:avLst/>
          </a:prstGeom>
          <a:noFill/>
        </p:spPr>
        <p:txBody>
          <a:bodyPr wrap="square" rtlCol="0">
            <a:spAutoFit/>
          </a:bodyPr>
          <a:lstStyle/>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Tạm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biệt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hẹn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gặp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lại</a:t>
            </a:r>
            <a:r>
              <a:rPr lang="en-US" sz="3200" dirty="0">
                <a:solidFill>
                  <a:srgbClr val="FF0000"/>
                </a:solidFill>
                <a:latin typeface="Times New Roman" panose="02020603050405020304" pitchFamily="18" charset="0"/>
                <a:cs typeface="Times New Roman" panose="02020603050405020304" pitchFamily="18" charset="0"/>
              </a:rPr>
              <a:t> </a:t>
            </a:r>
          </a:p>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con </a:t>
            </a:r>
            <a:r>
              <a:rPr lang="en-US" sz="3200" dirty="0" err="1">
                <a:solidFill>
                  <a:srgbClr val="FF0000"/>
                </a:solidFill>
                <a:latin typeface="Times New Roman" panose="02020603050405020304" pitchFamily="18" charset="0"/>
                <a:cs typeface="Times New Roman" panose="02020603050405020304" pitchFamily="18" charset="0"/>
              </a:rPr>
              <a:t>vào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tiết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sau</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3000"/>
                            </p:stCondLst>
                            <p:childTnLst>
                              <p:par>
                                <p:cTn id="35" presetID="6" presetClass="entr" presetSubtype="16"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8654705" y="1067927"/>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8451605" y="116092"/>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8" name="五角星 35"/>
          <p:cNvSpPr/>
          <p:nvPr/>
        </p:nvSpPr>
        <p:spPr>
          <a:xfrm rot="19384917">
            <a:off x="7373448" y="84080"/>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9" name="五角星 34"/>
          <p:cNvSpPr/>
          <p:nvPr/>
        </p:nvSpPr>
        <p:spPr>
          <a:xfrm rot="337835">
            <a:off x="7988505" y="428887"/>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30" name="五角星 36"/>
          <p:cNvSpPr/>
          <p:nvPr/>
        </p:nvSpPr>
        <p:spPr>
          <a:xfrm rot="20248740">
            <a:off x="7289718" y="1017378"/>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0" y="5753100"/>
            <a:ext cx="9144000" cy="1104900"/>
          </a:xfrm>
          <a:prstGeom prst="rect">
            <a:avLst/>
          </a:prstGeom>
        </p:spPr>
      </p:pic>
      <p:pic>
        <p:nvPicPr>
          <p:cNvPr id="32" name="图片 7"/>
          <p:cNvPicPr>
            <a:picLocks noChangeAspect="1"/>
          </p:cNvPicPr>
          <p:nvPr/>
        </p:nvPicPr>
        <p:blipFill>
          <a:blip r:embed="rId4"/>
          <a:stretch>
            <a:fillRect/>
          </a:stretch>
        </p:blipFill>
        <p:spPr>
          <a:xfrm>
            <a:off x="-103907" y="4718688"/>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7850902" y="5309420"/>
            <a:ext cx="1193545" cy="1491698"/>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810830" y="433107"/>
            <a:ext cx="7645340" cy="923330"/>
          </a:xfrm>
          <a:prstGeom prst="rect">
            <a:avLst/>
          </a:prstGeom>
          <a:noFill/>
        </p:spPr>
        <p:txBody>
          <a:bodyPr wrap="square" rtlCol="0">
            <a:spAutoFit/>
          </a:bodyPr>
          <a:lstStyle/>
          <a:p>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172241" y="1514802"/>
            <a:ext cx="8875359" cy="1158955"/>
            <a:chOff x="774356" y="888444"/>
            <a:chExt cx="10187293" cy="1158955"/>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954107"/>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Học sinh viết được 3, 4 câu kể về một hoạt động em tham gia cùng các bạn.</a:t>
              </a: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788524" y="2788063"/>
            <a:ext cx="8259076" cy="1186373"/>
            <a:chOff x="752655" y="2065203"/>
            <a:chExt cx="9225470" cy="1186373"/>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56576" y="2297469"/>
              <a:ext cx="7921549" cy="954107"/>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Góp phần phát triển năng lực sử dụng ngôn ngữ cho học sinh.</a:t>
              </a:r>
            </a:p>
          </p:txBody>
        </p:sp>
      </p:grpSp>
      <p:grpSp>
        <p:nvGrpSpPr>
          <p:cNvPr id="4" name="Group 3">
            <a:extLst>
              <a:ext uri="{FF2B5EF4-FFF2-40B4-BE49-F238E27FC236}">
                <a16:creationId xmlns:a16="http://schemas.microsoft.com/office/drawing/2014/main" id="{24926BE0-6FEB-4035-95CC-8282BD1C87A0}"/>
              </a:ext>
            </a:extLst>
          </p:cNvPr>
          <p:cNvGrpSpPr/>
          <p:nvPr/>
        </p:nvGrpSpPr>
        <p:grpSpPr>
          <a:xfrm>
            <a:off x="1249189" y="4309813"/>
            <a:ext cx="7354190" cy="1140500"/>
            <a:chOff x="778314" y="3315253"/>
            <a:chExt cx="7354190" cy="1140500"/>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a:extLst>
                <a:ext uri="{FF2B5EF4-FFF2-40B4-BE49-F238E27FC236}">
                  <a16:creationId xmlns:a16="http://schemas.microsoft.com/office/drawing/2014/main" id="{4EB37731-1288-4647-AC02-0AF79C340C8B}"/>
                </a:ext>
              </a:extLst>
            </p:cNvPr>
            <p:cNvSpPr txBox="1"/>
            <p:nvPr/>
          </p:nvSpPr>
          <p:spPr>
            <a:xfrm>
              <a:off x="2083605" y="3501646"/>
              <a:ext cx="6048899" cy="954107"/>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Giáo dục học sinh biết trân trọng, gìn </a:t>
              </a:r>
            </a:p>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giữ tình cảm bạn bè.</a:t>
              </a:r>
            </a:p>
          </p:txBody>
        </p:sp>
      </p:grpSp>
    </p:spTree>
    <p:extLst>
      <p:ext uri="{BB962C8B-B14F-4D97-AF65-F5344CB8AC3E}">
        <p14:creationId xmlns:p14="http://schemas.microsoft.com/office/powerpoint/2010/main" val="28124104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par>
                          <p:cTn id="77" fill="hold">
                            <p:stCondLst>
                              <p:cond delay="1000"/>
                            </p:stCondLst>
                            <p:childTnLst>
                              <p:par>
                                <p:cTn id="78" presetID="22" presetClass="entr" presetSubtype="8" fill="hold"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left)">
                                      <p:cBhvr>
                                        <p:cTn id="8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415DC0-72F4-0426-9202-5638AC874DBB}"/>
              </a:ext>
            </a:extLst>
          </p:cNvPr>
          <p:cNvSpPr txBox="1"/>
          <p:nvPr/>
        </p:nvSpPr>
        <p:spPr>
          <a:xfrm>
            <a:off x="344775" y="914400"/>
            <a:ext cx="8634334" cy="5078313"/>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nhật</a:t>
            </a: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tung </a:t>
            </a:r>
            <a:r>
              <a:rPr lang="en-US" sz="3600" dirty="0" err="1">
                <a:solidFill>
                  <a:srgbClr val="FF0000"/>
                </a:solidFill>
                <a:latin typeface="Times New Roman" panose="02020603050405020304" pitchFamily="18" charset="0"/>
                <a:cs typeface="Times New Roman" panose="02020603050405020304" pitchFamily="18" charset="0"/>
              </a:rPr>
              <a:t>tăng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a:solidFill>
                  <a:srgbClr val="002060"/>
                </a:solidFill>
                <a:latin typeface="Times New Roman" panose="02020603050405020304" pitchFamily="18" charset="0"/>
                <a:cs typeface="Times New Roman" panose="02020603050405020304" pitchFamily="18" charset="0"/>
              </a:rPr>
              <a:t>say </a:t>
            </a:r>
            <a:r>
              <a:rPr lang="en-US" sz="3600" dirty="0" err="1">
                <a:solidFill>
                  <a:srgbClr val="002060"/>
                </a:solidFill>
                <a:latin typeface="Times New Roman" panose="02020603050405020304" pitchFamily="18" charset="0"/>
                <a:cs typeface="Times New Roman" panose="02020603050405020304" pitchFamily="18" charset="0"/>
              </a:rPr>
              <a:t>sưa</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trang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trí</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bóng</a:t>
            </a:r>
            <a:r>
              <a:rPr lang="en-US" sz="3600" dirty="0">
                <a:latin typeface="Times New Roman" panose="02020603050405020304" pitchFamily="18" charset="0"/>
                <a:cs typeface="Times New Roman" panose="02020603050405020304" pitchFamily="18" charset="0"/>
              </a:rPr>
              <a:t> bay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phòng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bóng</a:t>
            </a:r>
            <a:r>
              <a:rPr lang="en-US" sz="3600" dirty="0">
                <a:latin typeface="Times New Roman" panose="02020603050405020304" pitchFamily="18" charset="0"/>
                <a:cs typeface="Times New Roman" panose="02020603050405020304" pitchFamily="18" charset="0"/>
              </a:rPr>
              <a:t> bay </a:t>
            </a:r>
            <a:r>
              <a:rPr lang="en-US" sz="3600" dirty="0" err="1">
                <a:solidFill>
                  <a:srgbClr val="FF0000"/>
                </a:solidFill>
                <a:latin typeface="Times New Roman" panose="02020603050405020304" pitchFamily="18" charset="0"/>
                <a:cs typeface="Times New Roman" panose="02020603050405020304" pitchFamily="18" charset="0"/>
              </a:rPr>
              <a:t>căng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tròn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đủ</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màu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sắc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thật</a:t>
            </a:r>
            <a:r>
              <a:rPr lang="en-US" sz="3600" dirty="0">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đẹp</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mắt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xung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tặng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mừng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Buổi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rất</a:t>
            </a:r>
            <a:r>
              <a:rPr lang="en-US" sz="3600" dirty="0">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vui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đầm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ấm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sẽ</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giúp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yêu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quý</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hơn</a:t>
            </a:r>
            <a:r>
              <a:rPr lang="en-US" sz="3600" dirty="0">
                <a:latin typeface="Times New Roman" panose="02020603050405020304" pitchFamily="18" charset="0"/>
                <a:cs typeface="Times New Roman" panose="02020603050405020304" pitchFamily="18" charset="0"/>
              </a:rPr>
              <a:t>. </a:t>
            </a:r>
            <a:endParaRPr lang="vi-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5030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4A206C5-32CE-2853-B610-0414ACD6EE52}"/>
              </a:ext>
            </a:extLst>
          </p:cNvPr>
          <p:cNvSpPr txBox="1"/>
          <p:nvPr/>
        </p:nvSpPr>
        <p:spPr>
          <a:xfrm>
            <a:off x="554636" y="359764"/>
            <a:ext cx="8589364" cy="8402300"/>
          </a:xfrm>
          <a:prstGeom prst="rect">
            <a:avLst/>
          </a:prstGeom>
          <a:noFill/>
        </p:spPr>
        <p:txBody>
          <a:bodyPr wrap="square" rtlCol="0">
            <a:spAutoFit/>
          </a:bodyPr>
          <a:lstStyle/>
          <a:p>
            <a:pPr algn="ctr"/>
            <a:r>
              <a:rPr lang="en-US" sz="3600" dirty="0" err="1">
                <a:latin typeface="Times New Roman" panose="02020603050405020304" pitchFamily="18" charset="0"/>
                <a:cs typeface="Times New Roman" panose="02020603050405020304" pitchFamily="18" charset="0"/>
              </a:rPr>
              <a:t>Thảo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luận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nhóm</a:t>
            </a:r>
            <a:endParaRPr lang="en-US" sz="3600" dirty="0">
              <a:latin typeface="Times New Roman" panose="02020603050405020304" pitchFamily="18" charset="0"/>
              <a:cs typeface="Times New Roman" panose="02020603050405020304" pitchFamily="18" charset="0"/>
            </a:endParaRPr>
          </a:p>
          <a:p>
            <a:pPr algn="just"/>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Stem, </a:t>
            </a:r>
            <a:r>
              <a:rPr lang="en-US" sz="3600" dirty="0" err="1">
                <a:latin typeface="Times New Roman" panose="02020603050405020304" pitchFamily="18" charset="0"/>
                <a:cs typeface="Times New Roman" panose="02020603050405020304" pitchFamily="18" charset="0"/>
              </a:rPr>
              <a:t>chúng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say </a:t>
            </a:r>
            <a:r>
              <a:rPr lang="en-US" sz="3600" dirty="0" err="1">
                <a:latin typeface="Times New Roman" panose="02020603050405020304" pitchFamily="18" charset="0"/>
                <a:cs typeface="Times New Roman" panose="02020603050405020304" pitchFamily="18" charset="0"/>
              </a:rPr>
              <a:t>mê</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xem</a:t>
            </a:r>
            <a:r>
              <a:rPr lang="en-US" sz="3600" dirty="0">
                <a:latin typeface="Times New Roman" panose="02020603050405020304" pitchFamily="18" charset="0"/>
                <a:cs typeface="Times New Roman" panose="02020603050405020304" pitchFamily="18" charset="0"/>
              </a:rPr>
              <a:t> video </a:t>
            </a:r>
            <a:r>
              <a:rPr lang="en-US" sz="3600" dirty="0" err="1">
                <a:latin typeface="Times New Roman" panose="02020603050405020304" pitchFamily="18" charset="0"/>
                <a:cs typeface="Times New Roman" panose="02020603050405020304" pitchFamily="18" charset="0"/>
              </a:rPr>
              <a:t>hướng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dẫn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phòng</a:t>
            </a:r>
            <a:r>
              <a:rPr lang="en-US" sz="3600" dirty="0">
                <a:latin typeface="Times New Roman" panose="02020603050405020304" pitchFamily="18" charset="0"/>
                <a:cs typeface="Times New Roman" panose="02020603050405020304" pitchFamily="18" charset="0"/>
              </a:rPr>
              <a:t>. Sau </a:t>
            </a:r>
            <a:r>
              <a:rPr lang="en-US" sz="3600" dirty="0" err="1">
                <a:latin typeface="Times New Roman" panose="02020603050405020304" pitchFamily="18" charset="0"/>
                <a:cs typeface="Times New Roman" panose="02020603050405020304" pitchFamily="18" charset="0"/>
              </a:rPr>
              <a:t>đó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cô</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nguyên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liệu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nhóm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đổ</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nguyên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liệu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thủy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rồi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hòa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nhẹ</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nhàng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dùng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đũa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khuấy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chăm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theo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dõi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Hiền</a:t>
            </a:r>
            <a:r>
              <a:rPr lang="en-US" sz="3600" dirty="0">
                <a:latin typeface="Times New Roman" panose="02020603050405020304" pitchFamily="18" charset="0"/>
                <a:cs typeface="Times New Roman" panose="02020603050405020304" pitchFamily="18" charset="0"/>
              </a:rPr>
              <a:t> Anh </a:t>
            </a:r>
            <a:r>
              <a:rPr lang="en-US" sz="3600" dirty="0" err="1">
                <a:latin typeface="Times New Roman" panose="02020603050405020304" pitchFamily="18" charset="0"/>
                <a:cs typeface="Times New Roman" panose="02020603050405020304" pitchFamily="18" charset="0"/>
              </a:rPr>
              <a:t>pha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dầu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dừa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nhỏ</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giọt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màu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dầu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thơm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tiếng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nguyên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liệu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sẽ</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phòng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sẽ</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bổ</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ích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vui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vẻ</a:t>
            </a:r>
            <a:r>
              <a:rPr lang="en-US" sz="3600" dirty="0">
                <a:latin typeface="Times New Roman" panose="02020603050405020304" pitchFamily="18" charset="0"/>
                <a:cs typeface="Times New Roman" panose="02020603050405020304" pitchFamily="18" charset="0"/>
              </a:rPr>
              <a:t>.</a:t>
            </a:r>
          </a:p>
          <a:p>
            <a:pPr algn="just"/>
            <a:endParaRPr lang="en-US" sz="3600" dirty="0">
              <a:latin typeface="Times New Roman" panose="02020603050405020304" pitchFamily="18" charset="0"/>
              <a:cs typeface="Times New Roman" panose="02020603050405020304" pitchFamily="18" charset="0"/>
            </a:endParaRPr>
          </a:p>
          <a:p>
            <a:pPr algn="just"/>
            <a:endParaRPr lang="en-US" sz="3600" dirty="0">
              <a:latin typeface="Times New Roman" panose="02020603050405020304" pitchFamily="18" charset="0"/>
              <a:cs typeface="Times New Roman" panose="02020603050405020304" pitchFamily="18" charset="0"/>
            </a:endParaRPr>
          </a:p>
          <a:p>
            <a:pPr algn="just"/>
            <a:endParaRPr lang="en-US" sz="3600" dirty="0">
              <a:latin typeface="Times New Roman" panose="02020603050405020304" pitchFamily="18" charset="0"/>
              <a:cs typeface="Times New Roman" panose="02020603050405020304" pitchFamily="18" charset="0"/>
            </a:endParaRPr>
          </a:p>
          <a:p>
            <a:pPr algn="just"/>
            <a:r>
              <a:rPr lang="en-US" sz="3600" dirty="0" err="1">
                <a:latin typeface="Times New Roman" panose="02020603050405020304" pitchFamily="18" charset="0"/>
                <a:cs typeface="Times New Roman" panose="02020603050405020304" pitchFamily="18" charset="0"/>
              </a:rPr>
              <a:t>Tiết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vui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thích</a:t>
            </a:r>
            <a:r>
              <a:rPr lang="en-US" sz="3600" dirty="0">
                <a:latin typeface="Times New Roman" panose="02020603050405020304" pitchFamily="18" charset="0"/>
                <a:cs typeface="Times New Roman" panose="02020603050405020304" pitchFamily="18" charset="0"/>
              </a:rPr>
              <a:t>.</a:t>
            </a:r>
            <a:endParaRPr lang="vi-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2787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11C061-1207-9F38-3BB0-7865F7241022}"/>
              </a:ext>
            </a:extLst>
          </p:cNvPr>
          <p:cNvSpPr txBox="1"/>
          <p:nvPr/>
        </p:nvSpPr>
        <p:spPr>
          <a:xfrm>
            <a:off x="547141" y="419725"/>
            <a:ext cx="8049718" cy="6001643"/>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HDH                                 </a:t>
            </a:r>
          </a:p>
          <a:p>
            <a:pPr algn="ct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cầu</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trường</a:t>
            </a:r>
            <a:r>
              <a:rPr lang="en-US" sz="3200" b="1" dirty="0">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rộng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rãi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cùng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cầu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cầu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Phong</a:t>
            </a:r>
            <a:r>
              <a:rPr lang="en-US" sz="3200" b="1" dirty="0">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nhanh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nhẹn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lấy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chuyển</a:t>
            </a:r>
            <a:r>
              <a:rPr lang="en-US" sz="3200" b="1" dirty="0">
                <a:latin typeface="Times New Roman" panose="02020603050405020304" pitchFamily="18" charset="0"/>
                <a:cs typeface="Times New Roman" panose="02020603050405020304" pitchFamily="18" charset="0"/>
              </a:rPr>
              <a:t> sang </a:t>
            </a:r>
            <a:r>
              <a:rPr lang="en-US" sz="3200" b="1" dirty="0" err="1">
                <a:latin typeface="Times New Roman" panose="02020603050405020304" pitchFamily="18" charset="0"/>
                <a:cs typeface="Times New Roman" panose="02020603050405020304" pitchFamily="18" charset="0"/>
              </a:rPr>
              <a:t>cho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cầu</a:t>
            </a:r>
            <a:r>
              <a:rPr lang="en-US" sz="3200" b="1" dirty="0">
                <a:latin typeface="Times New Roman" panose="02020603050405020304" pitchFamily="18" charset="0"/>
                <a:cs typeface="Times New Roman" panose="02020603050405020304" pitchFamily="18" charset="0"/>
              </a:rPr>
              <a:t> bay </a:t>
            </a:r>
            <a:r>
              <a:rPr lang="en-US" sz="3200" b="1" dirty="0" err="1">
                <a:latin typeface="Times New Roman" panose="02020603050405020304" pitchFamily="18" charset="0"/>
                <a:cs typeface="Times New Roman" panose="02020603050405020304" pitchFamily="18" charset="0"/>
              </a:rPr>
              <a:t>lên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cao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Chúng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rất</a:t>
            </a:r>
            <a:r>
              <a:rPr lang="en-US" sz="3200" b="1" dirty="0">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vui</a:t>
            </a:r>
            <a:r>
              <a:rPr lang="en-US" sz="3200" b="1" dirty="0">
                <a:latin typeface="Times New Roman" panose="02020603050405020304" pitchFamily="18" charset="0"/>
                <a:cs typeface="Times New Roman" panose="02020603050405020304" pitchFamily="18" charset="0"/>
              </a:rPr>
              <a:t>. Em </a:t>
            </a:r>
            <a:r>
              <a:rPr lang="en-US" sz="3200" b="1" dirty="0" err="1">
                <a:latin typeface="Times New Roman" panose="02020603050405020304" pitchFamily="18" charset="0"/>
                <a:cs typeface="Times New Roman" panose="02020603050405020304" pitchFamily="18" charset="0"/>
              </a:rPr>
              <a:t>rất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thích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cầu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cầu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giúp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cho</a:t>
            </a:r>
            <a:r>
              <a:rPr lang="en-US" sz="3200" b="1" dirty="0">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mắt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đôi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chân</a:t>
            </a:r>
            <a:r>
              <a:rPr lang="en-US" sz="3200" b="1" dirty="0">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dẻo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dai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Nhờ</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trò</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cầu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chúng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đoàn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kết</a:t>
            </a:r>
            <a:r>
              <a:rPr lang="en-US" sz="3200" b="1" dirty="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gắn </a:t>
            </a:r>
            <a:r>
              <a:rPr lang="en-US" sz="3200" b="1" dirty="0" err="1">
                <a:latin typeface="Times New Roman" panose="02020603050405020304" pitchFamily="18" charset="0"/>
                <a:cs typeface="Times New Roman" panose="02020603050405020304" pitchFamily="18" charset="0"/>
              </a:rPr>
              <a:t>bó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nhau</a:t>
            </a:r>
            <a:r>
              <a:rPr lang="en-US" sz="3200" b="1" dirty="0">
                <a:latin typeface="Times New Roman" panose="02020603050405020304" pitchFamily="18" charset="0"/>
                <a:cs typeface="Times New Roman" panose="02020603050405020304" pitchFamily="18" charset="0"/>
              </a:rPr>
              <a:t>.</a:t>
            </a:r>
          </a:p>
          <a:p>
            <a:pPr algn="ct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4736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34261" y="206955"/>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Times New Roman" panose="02020603050405020304" pitchFamily="18" charset="0"/>
                  <a:ea typeface="Arial-Rounded" pitchFamily="34" charset="0"/>
                  <a:cs typeface="Times New Roman" panose="02020603050405020304" pitchFamily="18" charset="0"/>
                </a:rPr>
                <a:t> </a:t>
              </a:r>
              <a:r>
                <a:rPr lang="en-US" sz="3200" b="1" dirty="0">
                  <a:solidFill>
                    <a:srgbClr val="008200"/>
                  </a:solidFill>
                  <a:latin typeface="Times New Roman" panose="02020603050405020304" pitchFamily="18" charset="0"/>
                  <a:ea typeface="Arial-Rounded" pitchFamily="34" charset="0"/>
                  <a:cs typeface="Times New Roman" panose="02020603050405020304" pitchFamily="18" charset="0"/>
                </a:rPr>
                <a:t>Nói về việc làm của các bạn trong mỗi tranh.</a:t>
              </a:r>
              <a:endParaRPr lang="vi-VN" sz="3200" b="1" dirty="0">
                <a:solidFill>
                  <a:srgbClr val="008200"/>
                </a:solidFill>
                <a:latin typeface="Times New Roman" panose="02020603050405020304" pitchFamily="18" charset="0"/>
                <a:ea typeface="Arial-Rounded" pitchFamily="34" charset="0"/>
                <a:cs typeface="Times New Roman" panose="02020603050405020304" pitchFamily="18"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a:t>
              </a:r>
            </a:p>
          </p:txBody>
        </p:sp>
      </p:gr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442" t="32675" r="24459" b="39035"/>
          <a:stretch/>
        </p:blipFill>
        <p:spPr bwMode="auto">
          <a:xfrm>
            <a:off x="5992414" y="1611119"/>
            <a:ext cx="3206754" cy="252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6013476" y="4140836"/>
            <a:ext cx="2482090" cy="1257985"/>
            <a:chOff x="3759267" y="334167"/>
            <a:chExt cx="5621970" cy="1403180"/>
          </a:xfrm>
        </p:grpSpPr>
        <p:sp>
          <p:nvSpPr>
            <p:cNvPr id="10" name="Cloud Callout 9"/>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4110641" y="503641"/>
              <a:ext cx="4919222" cy="1064229"/>
            </a:xfrm>
            <a:prstGeom prst="rect">
              <a:avLst/>
            </a:prstGeom>
            <a:noFill/>
            <a:ln>
              <a:noFill/>
            </a:ln>
          </p:spPr>
          <p:txBody>
            <a:bodyPr wrap="square" rtlCol="0">
              <a:spAutoFit/>
            </a:bodyPr>
            <a:lstStyle/>
            <a:p>
              <a:pPr algn="ctr"/>
              <a:r>
                <a:rPr 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Thảo luận nhóm</a:t>
              </a:r>
            </a:p>
          </p:txBody>
        </p:sp>
      </p:grpSp>
      <p:pic>
        <p:nvPicPr>
          <p:cNvPr id="16" name="Picture 15"/>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9978" y1="52652" x2="15401" y2="87121"/>
                        <a14:foregroundMark x1="24729" y1="89394" x2="31020" y2="95833"/>
                        <a14:foregroundMark x1="55315" y1="78409" x2="61388" y2="81061"/>
                        <a14:foregroundMark x1="65510" y1="92424" x2="94143" y2="90909"/>
                        <a14:foregroundMark x1="62907" y1="20833" x2="79393" y2="34091"/>
                        <a14:foregroundMark x1="51193" y1="21591" x2="52495" y2="33333"/>
                        <a14:foregroundMark x1="48590" y1="30303" x2="52495" y2="31818"/>
                        <a14:foregroundMark x1="9111" y1="25379" x2="16269" y2="34848"/>
                        <a14:foregroundMark x1="9544" y1="37121" x2="19089" y2="26136"/>
                        <a14:foregroundMark x1="6941" y1="30303" x2="19089" y2="28788"/>
                        <a14:foregroundMark x1="12798" y1="26136" x2="17570" y2="20076"/>
                        <a14:foregroundMark x1="10629" y1="51894" x2="17570" y2="56818"/>
                        <a14:foregroundMark x1="65076" y1="57576" x2="67245" y2="73864"/>
                      </a14:backgroundRemoval>
                    </a14:imgEffect>
                  </a14:imgLayer>
                </a14:imgProps>
              </a:ext>
              <a:ext uri="{28A0092B-C50C-407E-A947-70E740481C1C}">
                <a14:useLocalDpi xmlns:a14="http://schemas.microsoft.com/office/drawing/2010/main" val="0"/>
              </a:ext>
            </a:extLst>
          </a:blip>
          <a:stretch>
            <a:fillRect/>
          </a:stretch>
        </p:blipFill>
        <p:spPr>
          <a:xfrm>
            <a:off x="2975394" y="4822591"/>
            <a:ext cx="3246872" cy="1484157"/>
          </a:xfrm>
          <a:prstGeom prst="rect">
            <a:avLst/>
          </a:prstGeom>
        </p:spPr>
      </p:pic>
      <p:pic>
        <p:nvPicPr>
          <p:cNvPr id="1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350" t="32675" r="40555" b="39035"/>
          <a:stretch/>
        </p:blipFill>
        <p:spPr bwMode="auto">
          <a:xfrm>
            <a:off x="3151585" y="1481883"/>
            <a:ext cx="2840829" cy="2658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377" t="32675" r="56279" b="39035"/>
          <a:stretch/>
        </p:blipFill>
        <p:spPr bwMode="auto">
          <a:xfrm>
            <a:off x="6662" y="1387437"/>
            <a:ext cx="3206754" cy="2759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a:extLst>
              <a:ext uri="{FF2B5EF4-FFF2-40B4-BE49-F238E27FC236}">
                <a16:creationId xmlns:a16="http://schemas.microsoft.com/office/drawing/2014/main" id="{D0076AC5-81F1-1758-7DAD-4BF69655BE9C}"/>
              </a:ext>
            </a:extLst>
          </p:cNvPr>
          <p:cNvCxnSpPr/>
          <p:nvPr/>
        </p:nvCxnSpPr>
        <p:spPr>
          <a:xfrm>
            <a:off x="989814" y="933254"/>
            <a:ext cx="7418895"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81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par>
                                <p:cTn id="23" presetID="53" presetClass="entr" presetSubtype="16"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Effect transition="in" filter="fade">
                                      <p:cBhvr>
                                        <p:cTn id="27" dur="500"/>
                                        <p:tgtEl>
                                          <p:spTgt spid="18"/>
                                        </p:tgtEl>
                                      </p:cBhvr>
                                    </p:animEffect>
                                  </p:childTnLst>
                                </p:cTn>
                              </p:par>
                              <p:par>
                                <p:cTn id="28" presetID="53" presetClass="entr" presetSubtype="16" fill="hold" nodeType="withEffect">
                                  <p:stCondLst>
                                    <p:cond delay="0"/>
                                  </p:stCondLst>
                                  <p:childTnLst>
                                    <p:set>
                                      <p:cBhvr>
                                        <p:cTn id="29" dur="1" fill="hold">
                                          <p:stCondLst>
                                            <p:cond delay="0"/>
                                          </p:stCondLst>
                                        </p:cTn>
                                        <p:tgtEl>
                                          <p:spTgt spid="1026"/>
                                        </p:tgtEl>
                                        <p:attrNameLst>
                                          <p:attrName>style.visibility</p:attrName>
                                        </p:attrNameLst>
                                      </p:cBhvr>
                                      <p:to>
                                        <p:strVal val="visible"/>
                                      </p:to>
                                    </p:set>
                                    <p:anim calcmode="lin" valueType="num">
                                      <p:cBhvr>
                                        <p:cTn id="30" dur="500" fill="hold"/>
                                        <p:tgtEl>
                                          <p:spTgt spid="1026"/>
                                        </p:tgtEl>
                                        <p:attrNameLst>
                                          <p:attrName>ppt_w</p:attrName>
                                        </p:attrNameLst>
                                      </p:cBhvr>
                                      <p:tavLst>
                                        <p:tav tm="0">
                                          <p:val>
                                            <p:fltVal val="0"/>
                                          </p:val>
                                        </p:tav>
                                        <p:tav tm="100000">
                                          <p:val>
                                            <p:strVal val="#ppt_w"/>
                                          </p:val>
                                        </p:tav>
                                      </p:tavLst>
                                    </p:anim>
                                    <p:anim calcmode="lin" valueType="num">
                                      <p:cBhvr>
                                        <p:cTn id="31" dur="500" fill="hold"/>
                                        <p:tgtEl>
                                          <p:spTgt spid="1026"/>
                                        </p:tgtEl>
                                        <p:attrNameLst>
                                          <p:attrName>ppt_h</p:attrName>
                                        </p:attrNameLst>
                                      </p:cBhvr>
                                      <p:tavLst>
                                        <p:tav tm="0">
                                          <p:val>
                                            <p:fltVal val="0"/>
                                          </p:val>
                                        </p:tav>
                                        <p:tav tm="100000">
                                          <p:val>
                                            <p:strVal val="#ppt_h"/>
                                          </p:val>
                                        </p:tav>
                                      </p:tavLst>
                                    </p:anim>
                                    <p:animEffect transition="in" filter="fade">
                                      <p:cBhvr>
                                        <p:cTn id="32" dur="500"/>
                                        <p:tgtEl>
                                          <p:spTgt spid="1026"/>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heel(1)">
                                      <p:cBhvr>
                                        <p:cTn id="37" dur="2000"/>
                                        <p:tgtEl>
                                          <p:spTgt spid="16"/>
                                        </p:tgtEl>
                                      </p:cBhvr>
                                    </p:animEffect>
                                  </p:childTnLst>
                                </p:cTn>
                              </p:par>
                              <p:par>
                                <p:cTn id="38" presetID="21" presetClass="entr" presetSubtype="1"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heel(1)">
                                      <p:cBhvr>
                                        <p:cTn id="4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22752" y="96965"/>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Times New Roman" panose="02020603050405020304" pitchFamily="18" charset="0"/>
                  <a:ea typeface="Arial-Rounded" pitchFamily="34" charset="0"/>
                  <a:cs typeface="Times New Roman" panose="02020603050405020304" pitchFamily="18" charset="0"/>
                </a:rPr>
                <a:t> </a:t>
              </a:r>
              <a:r>
                <a:rPr lang="en-US" sz="3200" b="1" dirty="0">
                  <a:solidFill>
                    <a:srgbClr val="008200"/>
                  </a:solidFill>
                  <a:latin typeface="Times New Roman" panose="02020603050405020304" pitchFamily="18" charset="0"/>
                  <a:ea typeface="Arial-Rounded" pitchFamily="34" charset="0"/>
                  <a:cs typeface="Times New Roman" panose="02020603050405020304" pitchFamily="18" charset="0"/>
                </a:rPr>
                <a:t>Nói về việc làm của các bạn trong mỗi tranh.</a:t>
              </a:r>
              <a:endParaRPr lang="vi-VN" sz="3200" b="1" dirty="0">
                <a:solidFill>
                  <a:srgbClr val="008200"/>
                </a:solidFill>
                <a:latin typeface="Times New Roman" panose="02020603050405020304" pitchFamily="18" charset="0"/>
                <a:ea typeface="Arial-Rounded" pitchFamily="34" charset="0"/>
                <a:cs typeface="Times New Roman" panose="02020603050405020304" pitchFamily="18"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a:t>
              </a:r>
            </a:p>
          </p:txBody>
        </p:sp>
      </p:gr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377" t="32675" r="56279" b="39035"/>
          <a:stretch/>
        </p:blipFill>
        <p:spPr bwMode="auto">
          <a:xfrm>
            <a:off x="113631" y="1152712"/>
            <a:ext cx="3641977" cy="4344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172286" y="1152712"/>
            <a:ext cx="4971714" cy="5078313"/>
          </a:xfrm>
          <a:prstGeom prst="rect">
            <a:avLst/>
          </a:prstGeom>
          <a:noFill/>
        </p:spPr>
        <p:txBody>
          <a:bodyPr wrap="square" rtlCol="0">
            <a:spAutoFit/>
          </a:bodyPr>
          <a:lstStyle/>
          <a:p>
            <a:r>
              <a:rPr lang="en-US" sz="3600" b="1" dirty="0">
                <a:solidFill>
                  <a:srgbClr val="002060"/>
                </a:solidFill>
                <a:latin typeface="Times New Roman" panose="02020603050405020304" pitchFamily="18" charset="0"/>
                <a:ea typeface="Arial-Rounded" pitchFamily="34" charset="0"/>
                <a:cs typeface="Times New Roman" panose="02020603050405020304" pitchFamily="18" charset="0"/>
              </a:rPr>
              <a:t> - Bức tranh nói về hai bạn học sinh đang nói chuyện ríu rít, trên vai khoác chiếc cặp nhỏ tung tăng đến trường.</a:t>
            </a:r>
          </a:p>
          <a:p>
            <a:r>
              <a:rPr lang="en-US" sz="3600" b="1" dirty="0">
                <a:solidFill>
                  <a:srgbClr val="002060"/>
                </a:solidFill>
                <a:latin typeface="Times New Roman" panose="02020603050405020304" pitchFamily="18" charset="0"/>
                <a:ea typeface="Arial-Rounded" pitchFamily="34" charset="0"/>
                <a:cs typeface="Times New Roman" panose="02020603050405020304" pitchFamily="18" charset="0"/>
              </a:rPr>
              <a:t>- Phía xa xa, mẹ dắt con cùng đến trường, vừa đi vừa kể chuyện cho nhau nghe.</a:t>
            </a:r>
            <a:endParaRPr lang="vi-VN" sz="32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sp>
        <p:nvSpPr>
          <p:cNvPr id="10" name="Rounded Rectangle 9"/>
          <p:cNvSpPr/>
          <p:nvPr/>
        </p:nvSpPr>
        <p:spPr>
          <a:xfrm>
            <a:off x="4058654" y="899653"/>
            <a:ext cx="4971714" cy="5861382"/>
          </a:xfrm>
          <a:prstGeom prst="round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C25AF4A9-4CDF-C606-F1F1-EA630B38B09E}"/>
              </a:ext>
            </a:extLst>
          </p:cNvPr>
          <p:cNvSpPr/>
          <p:nvPr/>
        </p:nvSpPr>
        <p:spPr>
          <a:xfrm>
            <a:off x="282960" y="5772523"/>
            <a:ext cx="3303317" cy="7987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b="1" dirty="0" err="1">
                <a:latin typeface="Times New Roman" panose="02020603050405020304" pitchFamily="18" charset="0"/>
                <a:cs typeface="Times New Roman" panose="02020603050405020304" pitchFamily="18" charset="0"/>
              </a:rPr>
              <a:t>Bức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vẽ</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gì</a:t>
            </a:r>
            <a:r>
              <a:rPr lang="en-US" sz="2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1712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Effect transition="in" filter="fade">
                                      <p:cBhvr>
                                        <p:cTn id="28" dur="1000"/>
                                        <p:tgtEl>
                                          <p:spTgt spid="2">
                                            <p:txEl>
                                              <p:pRg st="0" end="0"/>
                                            </p:txEl>
                                          </p:spTgt>
                                        </p:tgtEl>
                                      </p:cBhvr>
                                    </p:animEffect>
                                    <p:anim calcmode="lin" valueType="num">
                                      <p:cBhvr>
                                        <p:cTn id="29"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fade">
                                      <p:cBhvr>
                                        <p:cTn id="35" dur="500"/>
                                        <p:tgtEl>
                                          <p:spTgt spid="9">
                                            <p:txEl>
                                              <p:pRg st="0" end="0"/>
                                            </p:txEl>
                                          </p:spTgt>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par>
                                <p:cTn id="41" presetID="10" presetClass="entr" presetSubtype="0" fill="hold" nodeType="with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animEffect transition="in" filter="fade">
                                      <p:cBhvr>
                                        <p:cTn id="43"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90016" y="223703"/>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Times New Roman" panose="02020603050405020304" pitchFamily="18" charset="0"/>
                  <a:ea typeface="Arial-Rounded" pitchFamily="34" charset="0"/>
                  <a:cs typeface="Times New Roman" panose="02020603050405020304" pitchFamily="18" charset="0"/>
                </a:rPr>
                <a:t> </a:t>
              </a:r>
              <a:r>
                <a:rPr lang="en-US" sz="3200" b="1" dirty="0">
                  <a:solidFill>
                    <a:srgbClr val="008200"/>
                  </a:solidFill>
                  <a:latin typeface="Times New Roman" panose="02020603050405020304" pitchFamily="18" charset="0"/>
                  <a:ea typeface="Arial-Rounded" pitchFamily="34" charset="0"/>
                  <a:cs typeface="Times New Roman" panose="02020603050405020304" pitchFamily="18" charset="0"/>
                </a:rPr>
                <a:t>Nói về việc làm của các bạn trong mỗi tranh.</a:t>
              </a:r>
              <a:endParaRPr lang="vi-VN" sz="3200" b="1" dirty="0">
                <a:solidFill>
                  <a:srgbClr val="008200"/>
                </a:solidFill>
                <a:latin typeface="Times New Roman" panose="02020603050405020304" pitchFamily="18" charset="0"/>
                <a:ea typeface="Arial-Rounded" pitchFamily="34" charset="0"/>
                <a:cs typeface="Times New Roman" panose="02020603050405020304" pitchFamily="18"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a:t>
              </a:r>
            </a:p>
          </p:txBody>
        </p:sp>
      </p:grpSp>
      <p:sp>
        <p:nvSpPr>
          <p:cNvPr id="9" name="TextBox 8"/>
          <p:cNvSpPr txBox="1"/>
          <p:nvPr/>
        </p:nvSpPr>
        <p:spPr>
          <a:xfrm>
            <a:off x="4305020" y="1443841"/>
            <a:ext cx="4592614" cy="3416320"/>
          </a:xfrm>
          <a:prstGeom prst="rect">
            <a:avLst/>
          </a:prstGeom>
          <a:noFill/>
        </p:spPr>
        <p:txBody>
          <a:bodyPr wrap="square" rtlCol="0">
            <a:spAutoFit/>
          </a:bodyPr>
          <a:lstStyle/>
          <a:p>
            <a:r>
              <a:rPr lang="en-US" sz="3600" b="1" dirty="0">
                <a:solidFill>
                  <a:srgbClr val="002060"/>
                </a:solidFill>
                <a:latin typeface="Times New Roman" panose="02020603050405020304" pitchFamily="18" charset="0"/>
                <a:ea typeface="Arial-Rounded" pitchFamily="34" charset="0"/>
                <a:cs typeface="Times New Roman" panose="02020603050405020304" pitchFamily="18" charset="0"/>
              </a:rPr>
              <a:t> Ba bạn nhỏ đang thảo luận nhóm về một bài tập với nhau rất sôi nổi. Mỗi bạn đều chỉ ra những ý kiến của riêng mình. </a:t>
            </a:r>
            <a:endParaRPr lang="vi-VN" sz="32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350" t="32675" r="40555" b="39035"/>
          <a:stretch/>
        </p:blipFill>
        <p:spPr bwMode="auto">
          <a:xfrm>
            <a:off x="-1" y="1193200"/>
            <a:ext cx="3937819" cy="4552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4058654" y="1082947"/>
            <a:ext cx="4838980" cy="4860653"/>
          </a:xfrm>
          <a:prstGeom prst="round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34D7ABB3-DA30-6D82-1978-B74602A88054}"/>
              </a:ext>
            </a:extLst>
          </p:cNvPr>
          <p:cNvSpPr/>
          <p:nvPr/>
        </p:nvSpPr>
        <p:spPr>
          <a:xfrm>
            <a:off x="256934" y="6007187"/>
            <a:ext cx="5563670" cy="6463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b="1" dirty="0">
                <a:latin typeface="Times New Roman" panose="02020603050405020304" pitchFamily="18" charset="0"/>
                <a:cs typeface="Times New Roman" panose="02020603050405020304" pitchFamily="18" charset="0"/>
              </a:rPr>
              <a:t>Ba </a:t>
            </a:r>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nhỏ</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đang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gì</a:t>
            </a:r>
            <a:r>
              <a:rPr lang="en-US" sz="2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1600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66996" y="226505"/>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Times New Roman" panose="02020603050405020304" pitchFamily="18" charset="0"/>
                  <a:ea typeface="Arial-Rounded" pitchFamily="34" charset="0"/>
                  <a:cs typeface="Times New Roman" panose="02020603050405020304" pitchFamily="18" charset="0"/>
                </a:rPr>
                <a:t> </a:t>
              </a:r>
              <a:r>
                <a:rPr lang="en-US" sz="3200" b="1" dirty="0">
                  <a:solidFill>
                    <a:srgbClr val="008200"/>
                  </a:solidFill>
                  <a:latin typeface="Times New Roman" panose="02020603050405020304" pitchFamily="18" charset="0"/>
                  <a:ea typeface="Arial-Rounded" pitchFamily="34" charset="0"/>
                  <a:cs typeface="Times New Roman" panose="02020603050405020304" pitchFamily="18" charset="0"/>
                </a:rPr>
                <a:t>Nói về việc làm của các bạn trong mỗi tranh.</a:t>
              </a:r>
              <a:endParaRPr lang="vi-VN" sz="3200" b="1" dirty="0">
                <a:solidFill>
                  <a:srgbClr val="008200"/>
                </a:solidFill>
                <a:latin typeface="Times New Roman" panose="02020603050405020304" pitchFamily="18" charset="0"/>
                <a:ea typeface="Arial-Rounded" pitchFamily="34" charset="0"/>
                <a:cs typeface="Times New Roman" panose="02020603050405020304" pitchFamily="18"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a:t>
              </a:r>
            </a:p>
          </p:txBody>
        </p:sp>
      </p:grpSp>
      <p:sp>
        <p:nvSpPr>
          <p:cNvPr id="9" name="TextBox 8"/>
          <p:cNvSpPr txBox="1"/>
          <p:nvPr/>
        </p:nvSpPr>
        <p:spPr>
          <a:xfrm>
            <a:off x="4164037" y="1150221"/>
            <a:ext cx="4722343" cy="4585871"/>
          </a:xfrm>
          <a:prstGeom prst="rect">
            <a:avLst/>
          </a:prstGeom>
          <a:noFill/>
        </p:spPr>
        <p:txBody>
          <a:bodyPr wrap="square" rtlCol="0">
            <a:spAutoFit/>
          </a:bodyPr>
          <a:lstStyle/>
          <a:p>
            <a:r>
              <a:rPr lang="en-US" sz="36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Bức tranh nói về một giờ học thể dục hoặc giờ ra chơi của các bạn học sinh.</a:t>
            </a:r>
          </a:p>
          <a:p>
            <a:pPr marL="571500" indent="-571500">
              <a:buFontTx/>
              <a:buChar char="-"/>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Một nhóm đang chơi đá cầu.</a:t>
            </a:r>
          </a:p>
          <a:p>
            <a:pPr marL="571500" indent="-571500">
              <a:buFontTx/>
              <a:buChar char="-"/>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Xa xa có 2 bạn nữ đang chơi nhảy dây.</a:t>
            </a:r>
          </a:p>
          <a:p>
            <a:endParaRPr lang="vi-VN" sz="32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442" t="32675" r="24459" b="39035"/>
          <a:stretch/>
        </p:blipFill>
        <p:spPr bwMode="auto">
          <a:xfrm>
            <a:off x="132735" y="1232994"/>
            <a:ext cx="3518183" cy="4473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le 9"/>
          <p:cNvSpPr/>
          <p:nvPr/>
        </p:nvSpPr>
        <p:spPr>
          <a:xfrm>
            <a:off x="4043949" y="1026586"/>
            <a:ext cx="4967316" cy="4473159"/>
          </a:xfrm>
          <a:prstGeom prst="roundRect">
            <a:avLst/>
          </a:prstGeom>
          <a:noFill/>
          <a:ln w="28575">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4A8DD8B1-646D-08C1-E372-EFFBB5B6BC3A}"/>
              </a:ext>
            </a:extLst>
          </p:cNvPr>
          <p:cNvSpPr/>
          <p:nvPr/>
        </p:nvSpPr>
        <p:spPr>
          <a:xfrm>
            <a:off x="366996" y="5936566"/>
            <a:ext cx="5583638" cy="8199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b="1" dirty="0">
                <a:latin typeface="Times New Roman" panose="02020603050405020304" pitchFamily="18" charset="0"/>
                <a:cs typeface="Times New Roman" panose="02020603050405020304" pitchFamily="18" charset="0"/>
              </a:rPr>
              <a:t>Trong </a:t>
            </a:r>
            <a:r>
              <a:rPr lang="en-US" sz="2400" b="1" dirty="0" err="1">
                <a:latin typeface="Times New Roman" panose="02020603050405020304" pitchFamily="18" charset="0"/>
                <a:cs typeface="Times New Roman" panose="02020603050405020304" pitchFamily="18" charset="0"/>
              </a:rPr>
              <a:t>tranh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thấy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đang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trò</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gì</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đâu</a:t>
            </a:r>
            <a:r>
              <a:rPr lang="en-US" sz="2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9337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192466"/>
            <a:ext cx="9144002" cy="1077218"/>
            <a:chOff x="238537" y="232458"/>
            <a:chExt cx="9439976" cy="1077218"/>
          </a:xfrm>
        </p:grpSpPr>
        <p:sp>
          <p:nvSpPr>
            <p:cNvPr id="16" name="TextBox 15"/>
            <p:cNvSpPr txBox="1"/>
            <p:nvPr/>
          </p:nvSpPr>
          <p:spPr>
            <a:xfrm>
              <a:off x="818533" y="232458"/>
              <a:ext cx="8859980" cy="1077218"/>
            </a:xfrm>
            <a:prstGeom prst="rect">
              <a:avLst/>
            </a:prstGeom>
            <a:noFill/>
          </p:spPr>
          <p:txBody>
            <a:bodyPr wrap="square" rtlCol="0">
              <a:spAutoFit/>
            </a:bodyPr>
            <a:lstStyle/>
            <a:p>
              <a:r>
                <a:rPr lang="en-US" sz="3200" b="1" dirty="0">
                  <a:solidFill>
                    <a:srgbClr val="008200"/>
                  </a:solidFill>
                  <a:latin typeface="Times New Roman" panose="02020603050405020304" pitchFamily="18" charset="0"/>
                  <a:ea typeface="Arial-Rounded" pitchFamily="34" charset="0"/>
                  <a:cs typeface="Times New Roman" panose="02020603050405020304" pitchFamily="18" charset="0"/>
                </a:rPr>
                <a:t> Viết 3 – 4 câu kể về một hoạt động em tham gia </a:t>
              </a:r>
            </a:p>
            <a:p>
              <a:r>
                <a:rPr lang="en-US" sz="3200" b="1" dirty="0">
                  <a:solidFill>
                    <a:srgbClr val="008200"/>
                  </a:solidFill>
                  <a:latin typeface="Times New Roman" panose="02020603050405020304" pitchFamily="18" charset="0"/>
                  <a:ea typeface="Arial-Rounded" pitchFamily="34" charset="0"/>
                  <a:cs typeface="Times New Roman" panose="02020603050405020304" pitchFamily="18" charset="0"/>
                </a:rPr>
                <a:t>cùng các bạn.</a:t>
              </a:r>
              <a:endParaRPr lang="vi-VN" sz="3200" b="1" dirty="0">
                <a:solidFill>
                  <a:srgbClr val="008200"/>
                </a:solidFill>
                <a:latin typeface="Times New Roman" panose="02020603050405020304" pitchFamily="18" charset="0"/>
                <a:ea typeface="Arial-Rounded" pitchFamily="34" charset="0"/>
                <a:cs typeface="Times New Roman" panose="02020603050405020304" pitchFamily="18" charset="0"/>
              </a:endParaRPr>
            </a:p>
          </p:txBody>
        </p:sp>
        <p:sp>
          <p:nvSpPr>
            <p:cNvPr id="17" name="Oval 16"/>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grpSp>
      <p:pic>
        <p:nvPicPr>
          <p:cNvPr id="8"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484" y="1629731"/>
            <a:ext cx="8996516" cy="4286161"/>
          </a:xfrm>
          <a:prstGeom prst="rect">
            <a:avLst/>
          </a:prstGeom>
        </p:spPr>
      </p:pic>
      <p:sp>
        <p:nvSpPr>
          <p:cNvPr id="9" name="TextBox 8">
            <a:extLst>
              <a:ext uri="{FF2B5EF4-FFF2-40B4-BE49-F238E27FC236}">
                <a16:creationId xmlns:a16="http://schemas.microsoft.com/office/drawing/2014/main" id="{D4F928FB-968A-4666-9173-178A617D7C9E}"/>
              </a:ext>
            </a:extLst>
          </p:cNvPr>
          <p:cNvSpPr txBox="1"/>
          <p:nvPr/>
        </p:nvSpPr>
        <p:spPr>
          <a:xfrm>
            <a:off x="383458" y="1908712"/>
            <a:ext cx="8613058" cy="3539430"/>
          </a:xfrm>
          <a:prstGeom prst="rect">
            <a:avLst/>
          </a:prstGeom>
          <a:noFill/>
        </p:spPr>
        <p:txBody>
          <a:bodyPr wrap="square" rtlCol="0">
            <a:spAutoFit/>
          </a:bodyPr>
          <a:lstStyle/>
          <a:p>
            <a:pPr marL="457200" indent="-457200">
              <a:buFontTx/>
              <a:buChar char="-"/>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Em đã tham gia hoạt động gì cùng các bạn? (học tập, vui chơi, ...)</a:t>
            </a:r>
          </a:p>
          <a:p>
            <a:pPr marL="457200" indent="-457200">
              <a:buFontTx/>
              <a:buChar char="-"/>
            </a:pPr>
            <a:r>
              <a:rPr lang="en-US" sz="3200" b="1" dirty="0">
                <a:solidFill>
                  <a:srgbClr val="008200"/>
                </a:solidFill>
                <a:latin typeface="Times New Roman" panose="02020603050405020304" pitchFamily="18" charset="0"/>
                <a:ea typeface="Arial-Rounded" pitchFamily="34" charset="0"/>
                <a:cs typeface="Times New Roman" panose="02020603050405020304" pitchFamily="18" charset="0"/>
              </a:rPr>
              <a:t>Hoạt động đó diễn ra ở đâu? Có những bạn nào cùng tham gia?</a:t>
            </a:r>
          </a:p>
          <a:p>
            <a:pPr marL="457200" indent="-457200">
              <a:buFontTx/>
              <a:buChar char="-"/>
            </a:pPr>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Em và các bạn đã làm những việc gì?</a:t>
            </a:r>
          </a:p>
          <a:p>
            <a:pPr marL="457200" indent="-457200">
              <a:buFontTx/>
              <a:buChar char="-"/>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Em cảm thấy thế nào khi tham gia hoạt động đó?</a:t>
            </a:r>
          </a:p>
        </p:txBody>
      </p:sp>
      <p:cxnSp>
        <p:nvCxnSpPr>
          <p:cNvPr id="3" name="Straight Connector 2">
            <a:extLst>
              <a:ext uri="{FF2B5EF4-FFF2-40B4-BE49-F238E27FC236}">
                <a16:creationId xmlns:a16="http://schemas.microsoft.com/office/drawing/2014/main" id="{D17B5A3E-898F-836D-87E5-703D28320689}"/>
              </a:ext>
            </a:extLst>
          </p:cNvPr>
          <p:cNvCxnSpPr/>
          <p:nvPr/>
        </p:nvCxnSpPr>
        <p:spPr>
          <a:xfrm>
            <a:off x="857839" y="741106"/>
            <a:ext cx="789966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ADF5062-4542-9665-CC51-A588595EF3F2}"/>
              </a:ext>
            </a:extLst>
          </p:cNvPr>
          <p:cNvCxnSpPr/>
          <p:nvPr/>
        </p:nvCxnSpPr>
        <p:spPr>
          <a:xfrm>
            <a:off x="754144" y="1269684"/>
            <a:ext cx="213045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15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barn(inVertical)">
                                      <p:cBhvr>
                                        <p:cTn id="28" dur="500"/>
                                        <p:tgtEl>
                                          <p:spTgt spid="9">
                                            <p:txEl>
                                              <p:pRg st="0" end="0"/>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animEffect transition="in" filter="barn(inVertical)">
                                      <p:cBhvr>
                                        <p:cTn id="31" dur="500"/>
                                        <p:tgtEl>
                                          <p:spTgt spid="9">
                                            <p:txEl>
                                              <p:pRg st="1" end="1"/>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9">
                                            <p:txEl>
                                              <p:pRg st="2" end="2"/>
                                            </p:txEl>
                                          </p:spTgt>
                                        </p:tgtEl>
                                        <p:attrNameLst>
                                          <p:attrName>style.visibility</p:attrName>
                                        </p:attrNameLst>
                                      </p:cBhvr>
                                      <p:to>
                                        <p:strVal val="visible"/>
                                      </p:to>
                                    </p:set>
                                    <p:animEffect transition="in" filter="barn(inVertical)">
                                      <p:cBhvr>
                                        <p:cTn id="34" dur="500"/>
                                        <p:tgtEl>
                                          <p:spTgt spid="9">
                                            <p:txEl>
                                              <p:pRg st="2" end="2"/>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Effect transition="in" filter="barn(inVertical)">
                                      <p:cBhvr>
                                        <p:cTn id="3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91979" y="11096457"/>
            <a:ext cx="8350524"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82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a:ln>
                  <a:noFill/>
                </a:ln>
                <a:solidFill>
                  <a:srgbClr val="008200"/>
                </a:solidFill>
                <a:effectLst/>
                <a:uLnTx/>
                <a:uFillTx/>
                <a:latin typeface="Times New Roman" panose="02020603050405020304" pitchFamily="18" charset="0"/>
                <a:ea typeface="+mn-ea"/>
                <a:cs typeface="Times New Roman" panose="02020603050405020304" pitchFamily="18" charset="0"/>
              </a:rPr>
              <a:t>Nhìn tranh, nói tên đồ vật và nêu công dụng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8200"/>
                </a:solidFill>
                <a:effectLst/>
                <a:uLnTx/>
                <a:uFillTx/>
                <a:latin typeface="Times New Roman" panose="02020603050405020304" pitchFamily="18" charset="0"/>
                <a:ea typeface="+mn-ea"/>
                <a:cs typeface="Times New Roman" panose="02020603050405020304" pitchFamily="18" charset="0"/>
              </a:rPr>
              <a:t>của chúng.</a:t>
            </a:r>
            <a:endParaRPr kumimoji="0" lang="vi-VN" sz="3200" b="1" i="0" u="none" strike="noStrike" kern="1200" cap="none" spc="0" normalizeH="0" baseline="0" noProof="0" dirty="0">
              <a:ln>
                <a:noFill/>
              </a:ln>
              <a:solidFill>
                <a:srgbClr val="008200"/>
              </a:solidFill>
              <a:effectLst/>
              <a:uLnTx/>
              <a:uFillTx/>
              <a:latin typeface="Times New Roman" panose="02020603050405020304" pitchFamily="18" charset="0"/>
              <a:ea typeface="+mn-ea"/>
              <a:cs typeface="Times New Roman" panose="02020603050405020304" pitchFamily="18" charset="0"/>
            </a:endParaRPr>
          </a:p>
        </p:txBody>
      </p:sp>
      <p:pic>
        <p:nvPicPr>
          <p:cNvPr id="19" name="Picture 18">
            <a:extLst>
              <a:ext uri="{FF2B5EF4-FFF2-40B4-BE49-F238E27FC236}">
                <a16:creationId xmlns:a16="http://schemas.microsoft.com/office/drawing/2014/main" id="{2C420FFC-E3B7-3412-04A0-EEED8ABC93CD}"/>
              </a:ext>
            </a:extLst>
          </p:cNvPr>
          <p:cNvPicPr>
            <a:picLocks noChangeAspect="1"/>
          </p:cNvPicPr>
          <p:nvPr/>
        </p:nvPicPr>
        <p:blipFill>
          <a:blip r:embed="rId2"/>
          <a:stretch>
            <a:fillRect/>
          </a:stretch>
        </p:blipFill>
        <p:spPr>
          <a:xfrm>
            <a:off x="2348143" y="488263"/>
            <a:ext cx="1002823" cy="4473666"/>
          </a:xfrm>
          <a:prstGeom prst="rect">
            <a:avLst/>
          </a:prstGeom>
        </p:spPr>
      </p:pic>
      <p:sp>
        <p:nvSpPr>
          <p:cNvPr id="2" name="TextBox 1">
            <a:extLst>
              <a:ext uri="{FF2B5EF4-FFF2-40B4-BE49-F238E27FC236}">
                <a16:creationId xmlns:a16="http://schemas.microsoft.com/office/drawing/2014/main" id="{221ADA55-51F8-14DD-6D7F-FC2B68B62A93}"/>
              </a:ext>
            </a:extLst>
          </p:cNvPr>
          <p:cNvSpPr txBox="1"/>
          <p:nvPr/>
        </p:nvSpPr>
        <p:spPr>
          <a:xfrm>
            <a:off x="393895" y="1139471"/>
            <a:ext cx="2053883" cy="3539430"/>
          </a:xfrm>
          <a:prstGeom prst="rect">
            <a:avLst/>
          </a:prstGeom>
          <a:noFill/>
          <a:ln w="19050">
            <a:solidFill>
              <a:srgbClr val="002060"/>
            </a:solidFill>
          </a:ln>
        </p:spPr>
        <p:txBody>
          <a:bodyPr wrap="square" rtlCol="0">
            <a:spAutoFit/>
          </a:bodyPr>
          <a:lstStyle/>
          <a:p>
            <a:r>
              <a:rPr lang="en-US" sz="3200" b="1">
                <a:solidFill>
                  <a:srgbClr val="008200"/>
                </a:solidFill>
                <a:latin typeface="Times New Roman" panose="02020603050405020304" pitchFamily="18" charset="0"/>
                <a:ea typeface="Arial-Rounded" pitchFamily="34" charset="0"/>
                <a:cs typeface="Times New Roman" panose="02020603050405020304" pitchFamily="18" charset="0"/>
              </a:rPr>
              <a:t>Viết 3 – 4 câu kể về một hoạt động em tham gia </a:t>
            </a:r>
          </a:p>
          <a:p>
            <a:r>
              <a:rPr lang="en-US" sz="3200" b="1">
                <a:solidFill>
                  <a:srgbClr val="008200"/>
                </a:solidFill>
                <a:latin typeface="Times New Roman" panose="02020603050405020304" pitchFamily="18" charset="0"/>
                <a:ea typeface="Arial-Rounded" pitchFamily="34" charset="0"/>
                <a:cs typeface="Times New Roman" panose="02020603050405020304" pitchFamily="18" charset="0"/>
              </a:rPr>
              <a:t>cùng các bạn.</a:t>
            </a:r>
            <a:endParaRPr lang="vi-VN" sz="3200" b="1" dirty="0">
              <a:solidFill>
                <a:srgbClr val="008200"/>
              </a:solidFill>
              <a:latin typeface="Times New Roman" panose="02020603050405020304" pitchFamily="18" charset="0"/>
              <a:ea typeface="Arial-Rounded"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0F0013C-DDAF-3D01-9C16-BCBC3B72B85D}"/>
              </a:ext>
            </a:extLst>
          </p:cNvPr>
          <p:cNvSpPr txBox="1"/>
          <p:nvPr/>
        </p:nvSpPr>
        <p:spPr>
          <a:xfrm>
            <a:off x="3377937" y="322962"/>
            <a:ext cx="5005384" cy="1569660"/>
          </a:xfrm>
          <a:prstGeom prst="rect">
            <a:avLst/>
          </a:prstGeom>
          <a:noFill/>
          <a:ln w="19050">
            <a:solidFill>
              <a:srgbClr val="002060"/>
            </a:solidFill>
          </a:ln>
        </p:spPr>
        <p:txBody>
          <a:bodyPr wrap="square" rtlCol="0">
            <a:spAutoFit/>
          </a:bodyPr>
          <a:lstStyle/>
          <a:p>
            <a:pPr marL="457200" indent="-457200">
              <a:buFontTx/>
              <a:buChar char="-"/>
            </a:pPr>
            <a:r>
              <a:rPr lang="en-US" sz="3200" b="1">
                <a:solidFill>
                  <a:srgbClr val="002060"/>
                </a:solidFill>
                <a:latin typeface="Times New Roman" panose="02020603050405020304" pitchFamily="18" charset="0"/>
                <a:ea typeface="Arial-Rounded" pitchFamily="34" charset="0"/>
                <a:cs typeface="Times New Roman" panose="02020603050405020304" pitchFamily="18" charset="0"/>
              </a:rPr>
              <a:t>Em đã tham gia hoạt động gì cùng các bạn? (học tập, vui chơi, ...)</a:t>
            </a:r>
          </a:p>
        </p:txBody>
      </p:sp>
      <p:sp>
        <p:nvSpPr>
          <p:cNvPr id="6" name="TextBox 5">
            <a:extLst>
              <a:ext uri="{FF2B5EF4-FFF2-40B4-BE49-F238E27FC236}">
                <a16:creationId xmlns:a16="http://schemas.microsoft.com/office/drawing/2014/main" id="{8D926219-FE71-BD82-72E0-259CC1D2D532}"/>
              </a:ext>
            </a:extLst>
          </p:cNvPr>
          <p:cNvSpPr txBox="1"/>
          <p:nvPr/>
        </p:nvSpPr>
        <p:spPr>
          <a:xfrm>
            <a:off x="3350966" y="2159297"/>
            <a:ext cx="5005384" cy="1569660"/>
          </a:xfrm>
          <a:prstGeom prst="rect">
            <a:avLst/>
          </a:prstGeom>
          <a:noFill/>
          <a:ln w="19050">
            <a:solidFill>
              <a:srgbClr val="002060"/>
            </a:solidFill>
          </a:ln>
        </p:spPr>
        <p:txBody>
          <a:bodyPr wrap="square" rtlCol="0">
            <a:spAutoFit/>
          </a:bodyPr>
          <a:lstStyle/>
          <a:p>
            <a:pPr marL="457200" indent="-457200">
              <a:buFontTx/>
              <a:buChar char="-"/>
            </a:pPr>
            <a:r>
              <a:rPr lang="en-US" sz="3200" b="1">
                <a:solidFill>
                  <a:srgbClr val="008200"/>
                </a:solidFill>
                <a:latin typeface="Times New Roman" panose="02020603050405020304" pitchFamily="18" charset="0"/>
                <a:ea typeface="Arial-Rounded" pitchFamily="34" charset="0"/>
                <a:cs typeface="Times New Roman" panose="02020603050405020304" pitchFamily="18" charset="0"/>
              </a:rPr>
              <a:t>Hoạt động đó diễn ra ở đâu? Có những bạn nào cùng tham gia?</a:t>
            </a:r>
            <a:endParaRPr lang="en-US" sz="3200" b="1" dirty="0">
              <a:solidFill>
                <a:srgbClr val="008200"/>
              </a:solidFill>
              <a:latin typeface="Times New Roman" panose="02020603050405020304" pitchFamily="18" charset="0"/>
              <a:ea typeface="Arial-Rounded"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0E9E48F-F4A4-C9A7-72D1-5C93CC00DAFE}"/>
              </a:ext>
            </a:extLst>
          </p:cNvPr>
          <p:cNvSpPr txBox="1"/>
          <p:nvPr/>
        </p:nvSpPr>
        <p:spPr>
          <a:xfrm>
            <a:off x="3350966" y="3936275"/>
            <a:ext cx="5005384" cy="1077218"/>
          </a:xfrm>
          <a:prstGeom prst="rect">
            <a:avLst/>
          </a:prstGeom>
          <a:noFill/>
          <a:ln w="19050">
            <a:solidFill>
              <a:srgbClr val="002060"/>
            </a:solidFill>
          </a:ln>
        </p:spPr>
        <p:txBody>
          <a:bodyPr wrap="square" rtlCol="0">
            <a:spAutoFit/>
          </a:bodyPr>
          <a:lstStyle/>
          <a:p>
            <a:pPr marL="457200" indent="-457200">
              <a:buFontTx/>
              <a:buChar char="-"/>
            </a:pPr>
            <a:r>
              <a:rPr lang="en-US" sz="3200" b="1">
                <a:solidFill>
                  <a:srgbClr val="FF0000"/>
                </a:solidFill>
                <a:latin typeface="Times New Roman" panose="02020603050405020304" pitchFamily="18" charset="0"/>
                <a:ea typeface="Arial-Rounded" pitchFamily="34" charset="0"/>
                <a:cs typeface="Times New Roman" panose="02020603050405020304" pitchFamily="18" charset="0"/>
              </a:rPr>
              <a:t>Em và các bạn đã làm những việc gì?</a:t>
            </a:r>
            <a:endPar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6664301E-04F8-2EE9-843A-4DB445BA6019}"/>
              </a:ext>
            </a:extLst>
          </p:cNvPr>
          <p:cNvCxnSpPr>
            <a:cxnSpLocks/>
          </p:cNvCxnSpPr>
          <p:nvPr/>
        </p:nvCxnSpPr>
        <p:spPr>
          <a:xfrm>
            <a:off x="2897945" y="4678901"/>
            <a:ext cx="0" cy="1074783"/>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3F1C8705-8C5F-AD6A-DCD5-1C53927B06E1}"/>
              </a:ext>
            </a:extLst>
          </p:cNvPr>
          <p:cNvCxnSpPr/>
          <p:nvPr/>
        </p:nvCxnSpPr>
        <p:spPr>
          <a:xfrm>
            <a:off x="2926080" y="5739616"/>
            <a:ext cx="451857"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EDC33A3-044B-15AD-1432-896CE55D954F}"/>
              </a:ext>
            </a:extLst>
          </p:cNvPr>
          <p:cNvSpPr txBox="1"/>
          <p:nvPr/>
        </p:nvSpPr>
        <p:spPr>
          <a:xfrm>
            <a:off x="3348113" y="5201007"/>
            <a:ext cx="5005384" cy="1077218"/>
          </a:xfrm>
          <a:prstGeom prst="rect">
            <a:avLst/>
          </a:prstGeom>
          <a:noFill/>
          <a:ln w="19050">
            <a:solidFill>
              <a:srgbClr val="002060"/>
            </a:solidFill>
          </a:ln>
        </p:spPr>
        <p:txBody>
          <a:bodyPr wrap="square" rtlCol="0">
            <a:spAutoFit/>
          </a:bodyPr>
          <a:lstStyle/>
          <a:p>
            <a:pPr marL="457200" indent="-457200">
              <a:buFontTx/>
              <a:buChar char="-"/>
            </a:pPr>
            <a:r>
              <a:rPr lang="en-US" sz="3200" b="1">
                <a:solidFill>
                  <a:srgbClr val="002060"/>
                </a:solidFill>
                <a:latin typeface="Times New Roman" panose="02020603050405020304" pitchFamily="18" charset="0"/>
                <a:ea typeface="Arial-Rounded" pitchFamily="34" charset="0"/>
                <a:cs typeface="Times New Roman" panose="02020603050405020304" pitchFamily="18" charset="0"/>
              </a:rPr>
              <a:t>Em cảm thấy thế nào khi tham gia hoạt động đó?</a:t>
            </a:r>
            <a:endPar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spTree>
    <p:extLst>
      <p:ext uri="{BB962C8B-B14F-4D97-AF65-F5344CB8AC3E}">
        <p14:creationId xmlns:p14="http://schemas.microsoft.com/office/powerpoint/2010/main" val="51413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22" presetClass="entr" presetSubtype="8"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par>
                                <p:cTn id="14" presetID="22" presetClass="entr" presetSubtype="8"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8"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91979" y="11096457"/>
            <a:ext cx="8350524"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82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a:ln>
                  <a:noFill/>
                </a:ln>
                <a:solidFill>
                  <a:srgbClr val="008200"/>
                </a:solidFill>
                <a:effectLst/>
                <a:uLnTx/>
                <a:uFillTx/>
                <a:latin typeface="Times New Roman" panose="02020603050405020304" pitchFamily="18" charset="0"/>
                <a:ea typeface="+mn-ea"/>
                <a:cs typeface="Times New Roman" panose="02020603050405020304" pitchFamily="18" charset="0"/>
              </a:rPr>
              <a:t>Nhìn tranh, nói tên đồ vật và nêu công dụng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8200"/>
                </a:solidFill>
                <a:effectLst/>
                <a:uLnTx/>
                <a:uFillTx/>
                <a:latin typeface="Times New Roman" panose="02020603050405020304" pitchFamily="18" charset="0"/>
                <a:ea typeface="+mn-ea"/>
                <a:cs typeface="Times New Roman" panose="02020603050405020304" pitchFamily="18" charset="0"/>
              </a:rPr>
              <a:t>của chúng.</a:t>
            </a:r>
            <a:endParaRPr kumimoji="0" lang="vi-VN" sz="3200" b="1" i="0" u="none" strike="noStrike" kern="1200" cap="none" spc="0" normalizeH="0" baseline="0" noProof="0" dirty="0">
              <a:ln>
                <a:noFill/>
              </a:ln>
              <a:solidFill>
                <a:srgbClr val="008200"/>
              </a:solidFill>
              <a:effectLst/>
              <a:uLnTx/>
              <a:uFillTx/>
              <a:latin typeface="Times New Roman" panose="02020603050405020304" pitchFamily="18" charset="0"/>
              <a:ea typeface="+mn-ea"/>
              <a:cs typeface="Times New Roman" panose="02020603050405020304" pitchFamily="18" charset="0"/>
            </a:endParaRPr>
          </a:p>
        </p:txBody>
      </p:sp>
      <p:pic>
        <p:nvPicPr>
          <p:cNvPr id="19" name="Picture 18">
            <a:extLst>
              <a:ext uri="{FF2B5EF4-FFF2-40B4-BE49-F238E27FC236}">
                <a16:creationId xmlns:a16="http://schemas.microsoft.com/office/drawing/2014/main" id="{2C420FFC-E3B7-3412-04A0-EEED8ABC93CD}"/>
              </a:ext>
            </a:extLst>
          </p:cNvPr>
          <p:cNvPicPr>
            <a:picLocks noChangeAspect="1"/>
          </p:cNvPicPr>
          <p:nvPr/>
        </p:nvPicPr>
        <p:blipFill>
          <a:blip r:embed="rId2"/>
          <a:stretch>
            <a:fillRect/>
          </a:stretch>
        </p:blipFill>
        <p:spPr>
          <a:xfrm>
            <a:off x="2348143" y="488263"/>
            <a:ext cx="1002823" cy="3726250"/>
          </a:xfrm>
          <a:prstGeom prst="rect">
            <a:avLst/>
          </a:prstGeom>
        </p:spPr>
      </p:pic>
      <p:sp>
        <p:nvSpPr>
          <p:cNvPr id="2" name="TextBox 1">
            <a:extLst>
              <a:ext uri="{FF2B5EF4-FFF2-40B4-BE49-F238E27FC236}">
                <a16:creationId xmlns:a16="http://schemas.microsoft.com/office/drawing/2014/main" id="{221ADA55-51F8-14DD-6D7F-FC2B68B62A93}"/>
              </a:ext>
            </a:extLst>
          </p:cNvPr>
          <p:cNvSpPr txBox="1"/>
          <p:nvPr/>
        </p:nvSpPr>
        <p:spPr>
          <a:xfrm>
            <a:off x="450994" y="1903213"/>
            <a:ext cx="1954248" cy="2554545"/>
          </a:xfrm>
          <a:prstGeom prst="rect">
            <a:avLst/>
          </a:prstGeom>
          <a:noFill/>
          <a:ln w="19050">
            <a:solidFill>
              <a:srgbClr val="002060"/>
            </a:solidFill>
          </a:ln>
        </p:spPr>
        <p:txBody>
          <a:bodyPr wrap="square" rtlCol="0">
            <a:spAutoFit/>
          </a:bodyPr>
          <a:lstStyle/>
          <a:p>
            <a:pPr algn="ctr"/>
            <a:r>
              <a:rPr lang="en-US" sz="3200" b="1">
                <a:solidFill>
                  <a:srgbClr val="002060"/>
                </a:solidFill>
                <a:latin typeface="Times New Roman" panose="02020603050405020304" pitchFamily="18" charset="0"/>
                <a:ea typeface="Arial-Rounded" pitchFamily="34" charset="0"/>
                <a:cs typeface="Times New Roman" panose="02020603050405020304" pitchFamily="18" charset="0"/>
              </a:rPr>
              <a:t>Em đã tham gia hoạt động gì cùng các bạn? </a:t>
            </a:r>
          </a:p>
        </p:txBody>
      </p:sp>
      <p:sp>
        <p:nvSpPr>
          <p:cNvPr id="4" name="TextBox 3">
            <a:extLst>
              <a:ext uri="{FF2B5EF4-FFF2-40B4-BE49-F238E27FC236}">
                <a16:creationId xmlns:a16="http://schemas.microsoft.com/office/drawing/2014/main" id="{20F0013C-DDAF-3D01-9C16-BCBC3B72B85D}"/>
              </a:ext>
            </a:extLst>
          </p:cNvPr>
          <p:cNvSpPr txBox="1"/>
          <p:nvPr/>
        </p:nvSpPr>
        <p:spPr>
          <a:xfrm>
            <a:off x="3348113" y="506339"/>
            <a:ext cx="5005384" cy="1077218"/>
          </a:xfrm>
          <a:prstGeom prst="rect">
            <a:avLst/>
          </a:prstGeom>
          <a:noFill/>
          <a:ln w="19050">
            <a:solidFill>
              <a:srgbClr val="002060"/>
            </a:solidFill>
          </a:ln>
        </p:spPr>
        <p:txBody>
          <a:bodyPr wrap="square" rtlCol="0">
            <a:spAutoFit/>
          </a:bodyPr>
          <a:lstStyle/>
          <a:p>
            <a:r>
              <a:rPr lang="en-US" sz="3200" b="1">
                <a:solidFill>
                  <a:srgbClr val="0070C0"/>
                </a:solidFill>
                <a:latin typeface="Times New Roman" panose="02020603050405020304" pitchFamily="18" charset="0"/>
                <a:ea typeface="Arial-Rounded" pitchFamily="34" charset="0"/>
                <a:cs typeface="Times New Roman" panose="02020603050405020304" pitchFamily="18" charset="0"/>
              </a:rPr>
              <a:t>Chơi đá cầu; Chơi nhảy dây; Đánh cầu lông</a:t>
            </a:r>
          </a:p>
        </p:txBody>
      </p:sp>
      <p:sp>
        <p:nvSpPr>
          <p:cNvPr id="6" name="TextBox 5">
            <a:extLst>
              <a:ext uri="{FF2B5EF4-FFF2-40B4-BE49-F238E27FC236}">
                <a16:creationId xmlns:a16="http://schemas.microsoft.com/office/drawing/2014/main" id="{8D926219-FE71-BD82-72E0-259CC1D2D532}"/>
              </a:ext>
            </a:extLst>
          </p:cNvPr>
          <p:cNvSpPr txBox="1"/>
          <p:nvPr/>
        </p:nvSpPr>
        <p:spPr>
          <a:xfrm>
            <a:off x="3350966" y="2159297"/>
            <a:ext cx="5005384" cy="584775"/>
          </a:xfrm>
          <a:prstGeom prst="rect">
            <a:avLst/>
          </a:prstGeom>
          <a:noFill/>
          <a:ln w="19050">
            <a:solidFill>
              <a:srgbClr val="002060"/>
            </a:solidFill>
          </a:ln>
        </p:spPr>
        <p:txBody>
          <a:bodyPr wrap="square" rtlCol="0">
            <a:spAutoFit/>
          </a:bodyPr>
          <a:lstStyle/>
          <a:p>
            <a:r>
              <a:rPr lang="en-US" sz="3200" b="1">
                <a:solidFill>
                  <a:srgbClr val="008200"/>
                </a:solidFill>
                <a:latin typeface="Times New Roman" panose="02020603050405020304" pitchFamily="18" charset="0"/>
                <a:ea typeface="Arial-Rounded" pitchFamily="34" charset="0"/>
                <a:cs typeface="Times New Roman" panose="02020603050405020304" pitchFamily="18" charset="0"/>
              </a:rPr>
              <a:t>Học nhóm; Tập thể dục</a:t>
            </a:r>
            <a:endParaRPr lang="en-US" sz="3200" b="1" dirty="0">
              <a:solidFill>
                <a:srgbClr val="008200"/>
              </a:solidFill>
              <a:latin typeface="Times New Roman" panose="02020603050405020304" pitchFamily="18" charset="0"/>
              <a:ea typeface="Arial-Rounded"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0E9E48F-F4A4-C9A7-72D1-5C93CC00DAFE}"/>
              </a:ext>
            </a:extLst>
          </p:cNvPr>
          <p:cNvSpPr txBox="1"/>
          <p:nvPr/>
        </p:nvSpPr>
        <p:spPr>
          <a:xfrm>
            <a:off x="3390649" y="3424817"/>
            <a:ext cx="5005384" cy="1077218"/>
          </a:xfrm>
          <a:prstGeom prst="rect">
            <a:avLst/>
          </a:prstGeom>
          <a:noFill/>
          <a:ln w="19050">
            <a:solidFill>
              <a:srgbClr val="002060"/>
            </a:solidFill>
          </a:ln>
        </p:spPr>
        <p:txBody>
          <a:bodyPr wrap="square" rtlCol="0">
            <a:spAutoFit/>
          </a:bodyPr>
          <a:lstStyle/>
          <a:p>
            <a:r>
              <a:rPr lang="en-US" sz="3200" b="1">
                <a:solidFill>
                  <a:srgbClr val="FF0000"/>
                </a:solidFill>
                <a:latin typeface="Times New Roman" panose="02020603050405020304" pitchFamily="18" charset="0"/>
                <a:ea typeface="Arial-Rounded" pitchFamily="34" charset="0"/>
                <a:cs typeface="Times New Roman" panose="02020603050405020304" pitchFamily="18" charset="0"/>
              </a:rPr>
              <a:t>Vệ sinh lớp học; Đi tham quan; Đi xem phim</a:t>
            </a:r>
            <a:endPar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6664301E-04F8-2EE9-843A-4DB445BA6019}"/>
              </a:ext>
            </a:extLst>
          </p:cNvPr>
          <p:cNvCxnSpPr>
            <a:cxnSpLocks/>
          </p:cNvCxnSpPr>
          <p:nvPr/>
        </p:nvCxnSpPr>
        <p:spPr>
          <a:xfrm>
            <a:off x="2897945" y="4017712"/>
            <a:ext cx="0" cy="1641528"/>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3F1C8705-8C5F-AD6A-DCD5-1C53927B06E1}"/>
              </a:ext>
            </a:extLst>
          </p:cNvPr>
          <p:cNvCxnSpPr/>
          <p:nvPr/>
        </p:nvCxnSpPr>
        <p:spPr>
          <a:xfrm>
            <a:off x="2897945" y="5659231"/>
            <a:ext cx="451857"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EDC33A3-044B-15AD-1432-896CE55D954F}"/>
              </a:ext>
            </a:extLst>
          </p:cNvPr>
          <p:cNvSpPr txBox="1"/>
          <p:nvPr/>
        </p:nvSpPr>
        <p:spPr>
          <a:xfrm>
            <a:off x="3348113" y="5077775"/>
            <a:ext cx="5005384" cy="1077218"/>
          </a:xfrm>
          <a:prstGeom prst="rect">
            <a:avLst/>
          </a:prstGeom>
          <a:noFill/>
          <a:ln w="19050">
            <a:solidFill>
              <a:srgbClr val="002060"/>
            </a:solidFill>
          </a:ln>
        </p:spPr>
        <p:txBody>
          <a:bodyPr wrap="square" rtlCol="0">
            <a:spAutoFit/>
          </a:bodyPr>
          <a:lstStyle/>
          <a:p>
            <a:r>
              <a:rPr lang="en-US" sz="3200" b="1">
                <a:solidFill>
                  <a:srgbClr val="002060"/>
                </a:solidFill>
                <a:latin typeface="Times New Roman" panose="02020603050405020304" pitchFamily="18" charset="0"/>
                <a:ea typeface="Arial-Rounded" pitchFamily="34" charset="0"/>
                <a:cs typeface="Times New Roman" panose="02020603050405020304" pitchFamily="18" charset="0"/>
              </a:rPr>
              <a:t>Biểu diễn văn nghệ; Chơi cờ vua; …</a:t>
            </a:r>
            <a:endPar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spTree>
    <p:extLst>
      <p:ext uri="{BB962C8B-B14F-4D97-AF65-F5344CB8AC3E}">
        <p14:creationId xmlns:p14="http://schemas.microsoft.com/office/powerpoint/2010/main" val="207858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par>
                                <p:cTn id="13" presetID="22" presetClass="entr" presetSubtype="8"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par>
                                <p:cTn id="16" presetID="22" presetClass="entr" presetSubtype="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8" grpId="0" animBg="1"/>
      <p:bldP spid="21" grpId="0" animBg="1"/>
    </p:bldLst>
  </p:timing>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984</TotalTime>
  <Words>1385</Words>
  <Application>Microsoft Office PowerPoint</Application>
  <PresentationFormat>On-screen Show (4:3)</PresentationFormat>
  <Paragraphs>111</Paragraphs>
  <Slides>22</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Calibri</vt:lpstr>
      <vt:lpstr>Calibri Light</vt:lpstr>
      <vt:lpstr>Times New Roman</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PC</cp:lastModifiedBy>
  <cp:revision>220</cp:revision>
  <dcterms:created xsi:type="dcterms:W3CDTF">2021-05-29T04:05:18Z</dcterms:created>
  <dcterms:modified xsi:type="dcterms:W3CDTF">2024-11-12T13:40:32Z</dcterms:modified>
</cp:coreProperties>
</file>