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Lst>
  <p:notesMasterIdLst>
    <p:notesMasterId r:id="rId14"/>
  </p:notesMasterIdLst>
  <p:sldIdLst>
    <p:sldId id="302" r:id="rId3"/>
    <p:sldId id="264" r:id="rId4"/>
    <p:sldId id="286" r:id="rId5"/>
    <p:sldId id="309" r:id="rId6"/>
    <p:sldId id="311" r:id="rId7"/>
    <p:sldId id="310" r:id="rId8"/>
    <p:sldId id="308" r:id="rId9"/>
    <p:sldId id="304" r:id="rId10"/>
    <p:sldId id="312" r:id="rId11"/>
    <p:sldId id="305" r:id="rId12"/>
    <p:sldId id="301" r:id="rId13"/>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49" autoAdjust="0"/>
  </p:normalViewPr>
  <p:slideViewPr>
    <p:cSldViewPr>
      <p:cViewPr varScale="1">
        <p:scale>
          <a:sx n="49" d="100"/>
          <a:sy n="49" d="100"/>
        </p:scale>
        <p:origin x="1278" y="66"/>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13/11/2022</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658815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19811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620965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64509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177134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13/11/2022</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13/11/2022</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64796" y="19128"/>
            <a:ext cx="13780796"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90393" y="39488"/>
            <a:ext cx="3395735" cy="3455215"/>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latin typeface="Times New Roman" panose="02020603050405020304" pitchFamily="18" charset="0"/>
                <a:cs typeface="Times New Roman" panose="02020603050405020304" pitchFamily="18" charset="0"/>
              </a:endParaRPr>
            </a:p>
          </p:txBody>
        </p:sp>
      </p:grpSp>
      <p:sp>
        <p:nvSpPr>
          <p:cNvPr id="33" name="TextBox 32"/>
          <p:cNvSpPr txBox="1"/>
          <p:nvPr/>
        </p:nvSpPr>
        <p:spPr>
          <a:xfrm>
            <a:off x="2000228" y="3962400"/>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8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defTabSz="1097236"/>
            <a:r>
              <a:rPr lang="en-US" sz="5000" b="1" dirty="0">
                <a:solidFill>
                  <a:prstClr val="white"/>
                </a:solidFill>
                <a:latin typeface="Times New Roman" panose="02020603050405020304" pitchFamily="18" charset="0"/>
                <a:ea typeface="Arial-Rounded" pitchFamily="34" charset="0"/>
                <a:cs typeface="Times New Roman" panose="02020603050405020304" pitchFamily="18" charset="0"/>
              </a:rPr>
              <a:t>20</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915631" y="1092955"/>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Times New Roman" panose="02020603050405020304" pitchFamily="18" charset="0"/>
                <a:ea typeface="Arial-Rounded" pitchFamily="34" charset="0"/>
                <a:cs typeface="Times New Roman" panose="02020603050405020304" pitchFamily="18" charset="0"/>
              </a:rPr>
              <a:t>11</a:t>
            </a:r>
          </a:p>
        </p:txBody>
      </p:sp>
      <p:sp>
        <p:nvSpPr>
          <p:cNvPr id="30" name="TextBox 29"/>
          <p:cNvSpPr txBox="1"/>
          <p:nvPr/>
        </p:nvSpPr>
        <p:spPr>
          <a:xfrm>
            <a:off x="2514600" y="860260"/>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Times New Roman" panose="02020603050405020304" pitchFamily="18" charset="0"/>
                <a:ea typeface="Arial-Rounded" pitchFamily="34" charset="0"/>
                <a:cs typeface="Times New Roman" panose="02020603050405020304" pitchFamily="18" charset="0"/>
              </a:rPr>
              <a:t>NIỀM VUI TUỔI THƠ</a:t>
            </a:r>
          </a:p>
        </p:txBody>
      </p:sp>
      <p:sp>
        <p:nvSpPr>
          <p:cNvPr id="31" name="TextBox 30"/>
          <p:cNvSpPr txBox="1"/>
          <p:nvPr/>
        </p:nvSpPr>
        <p:spPr>
          <a:xfrm>
            <a:off x="3200400" y="4185231"/>
            <a:ext cx="8305800" cy="978635"/>
          </a:xfrm>
          <a:prstGeom prst="rect">
            <a:avLst/>
          </a:prstGeom>
          <a:noFill/>
        </p:spPr>
        <p:txBody>
          <a:bodyPr wrap="square" lIns="146208" tIns="73105" rIns="146208" bIns="73105" rtlCol="0">
            <a:spAutoFit/>
          </a:bodyPr>
          <a:lstStyle/>
          <a:p>
            <a:pPr algn="ctr"/>
            <a:r>
              <a:rPr lang="en-US" sz="5400" b="1" dirty="0">
                <a:solidFill>
                  <a:srgbClr val="0070C0"/>
                </a:solidFill>
                <a:latin typeface="Times New Roman" panose="02020603050405020304" pitchFamily="18" charset="0"/>
                <a:ea typeface="Arial-Rounded" pitchFamily="34" charset="0"/>
                <a:cs typeface="Times New Roman" panose="02020603050405020304" pitchFamily="18" charset="0"/>
              </a:rPr>
              <a:t>NHÍM NÂU KẾT BẠN</a:t>
            </a:r>
          </a:p>
        </p:txBody>
      </p:sp>
      <p:sp>
        <p:nvSpPr>
          <p:cNvPr id="34" name="Rectangle 33"/>
          <p:cNvSpPr/>
          <p:nvPr/>
        </p:nvSpPr>
        <p:spPr>
          <a:xfrm>
            <a:off x="4660452" y="5822698"/>
            <a:ext cx="5832202"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849463"/>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Vận dụng</a:t>
            </a: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505200"/>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hướng</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dẫn</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tổ</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chức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548640" indent="-548640">
              <a:lnSpc>
                <a:spcPct val="150000"/>
              </a:lnSpc>
              <a:buFontTx/>
              <a:buChar char="-"/>
            </a:pP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30020" y="1106093"/>
            <a:ext cx="7462137" cy="784830"/>
          </a:xfrm>
          <a:prstGeom prst="rect">
            <a:avLst/>
          </a:prstGeom>
          <a:noFill/>
        </p:spPr>
        <p:txBody>
          <a:bodyPr wrap="square" rtlCol="0">
            <a:spAutoFit/>
          </a:bodyPr>
          <a:lstStyle/>
          <a:p>
            <a:r>
              <a:rPr lang="vi-VN" altLang="zh-CN"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460705" cy="807535"/>
            <a:chOff x="774356" y="888444"/>
            <a:chExt cx="10187293" cy="71780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r>
                <a:rPr lang="vi-VN" sz="3150" b="1" dirty="0">
                  <a:solidFill>
                    <a:srgbClr val="002060"/>
                  </a:solidFill>
                  <a:latin typeface="Times New Roman" panose="02020603050405020304" pitchFamily="18" charset="0"/>
                  <a:cs typeface="Times New Roman" panose="02020603050405020304" pitchFamily="18" charset="0"/>
                </a:rPr>
                <a:t>Tìm đọc bài viết về hoạt động của học sinh ở trường</a:t>
              </a:r>
              <a:endParaRPr lang="en-US" sz="3150" b="1" dirty="0">
                <a:solidFill>
                  <a:srgbClr val="00206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921308" y="3967686"/>
            <a:ext cx="1220959" cy="804006"/>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360116" y="3951874"/>
            <a:ext cx="10018215" cy="594866"/>
          </a:xfrm>
          <a:prstGeom prst="rect">
            <a:avLst/>
          </a:prstGeom>
          <a:noFill/>
        </p:spPr>
        <p:txBody>
          <a:bodyPr wrap="square" rtlCol="0">
            <a:spAutoFit/>
          </a:bodyPr>
          <a:lstStyle/>
          <a:p>
            <a:r>
              <a:rPr lang="en-US" sz="3150" b="1" dirty="0" err="1">
                <a:solidFill>
                  <a:srgbClr val="002060"/>
                </a:solidFill>
                <a:latin typeface="Times New Roman" panose="02020603050405020304" pitchFamily="18" charset="0"/>
                <a:cs typeface="Times New Roman" panose="02020603050405020304" pitchFamily="18" charset="0"/>
              </a:rPr>
              <a:t>Trao</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đổi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với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bạn</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về</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hoạt</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động</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em</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yêu</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thích</a:t>
            </a:r>
            <a:endParaRPr lang="en-US" sz="315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20911" y="988654"/>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sinh</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trường</a:t>
            </a:r>
            <a:r>
              <a:rPr lang="en-US" sz="3600" dirty="0">
                <a:latin typeface="Times New Roman" panose="02020603050405020304" pitchFamily="18" charset="0"/>
                <a:cs typeface="Times New Roman" panose="02020603050405020304" pitchFamily="18" charset="0"/>
              </a:rPr>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sp>
        <p:nvSpPr>
          <p:cNvPr id="37" name="Oval 36"/>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800" b="1" dirty="0">
                <a:solidFill>
                  <a:schemeClr val="bg1"/>
                </a:solidFill>
                <a:latin typeface="Times New Roman" panose="02020603050405020304" pitchFamily="18" charset="0"/>
                <a:cs typeface="Times New Roman" panose="02020603050405020304"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10" name="TextBox 9">
            <a:extLst>
              <a:ext uri="{FF2B5EF4-FFF2-40B4-BE49-F238E27FC236}">
                <a16:creationId xmlns:a16="http://schemas.microsoft.com/office/drawing/2014/main" id="{FE41BC0A-A432-4A0D-BB65-C2EF0A41534A}"/>
              </a:ext>
            </a:extLst>
          </p:cNvPr>
          <p:cNvSpPr txBox="1"/>
          <p:nvPr/>
        </p:nvSpPr>
        <p:spPr>
          <a:xfrm>
            <a:off x="1905000" y="3230940"/>
            <a:ext cx="8915400" cy="1569660"/>
          </a:xfrm>
          <a:prstGeom prst="rect">
            <a:avLst/>
          </a:prstGeom>
          <a:noFill/>
        </p:spPr>
        <p:txBody>
          <a:bodyPr wrap="square" rtlCol="0">
            <a:spAutoFit/>
          </a:bodyPr>
          <a:lstStyle/>
          <a:p>
            <a:pPr marL="457200" indent="-457200">
              <a:buFontTx/>
              <a:buChar char="-"/>
            </a:pPr>
            <a:r>
              <a:rPr lang="vi-VN" sz="3200" dirty="0">
                <a:latin typeface="Times New Roman" panose="02020603050405020304" pitchFamily="18" charset="0"/>
                <a:cs typeface="Times New Roman" panose="02020603050405020304" pitchFamily="18" charset="0"/>
              </a:rPr>
              <a:t>Tên của hoạt động là gì?</a:t>
            </a:r>
          </a:p>
          <a:p>
            <a:pPr marL="457200" indent="-457200">
              <a:buFontTx/>
              <a:buChar char="-"/>
            </a:pPr>
            <a:r>
              <a:rPr lang="vi-VN" sz="3200" dirty="0">
                <a:latin typeface="Times New Roman" panose="02020603050405020304" pitchFamily="18" charset="0"/>
                <a:cs typeface="Times New Roman" panose="02020603050405020304" pitchFamily="18" charset="0"/>
              </a:rPr>
              <a:t>Những ai đã tham gia hoạt động đó?</a:t>
            </a:r>
          </a:p>
          <a:p>
            <a:pPr marL="457200" indent="-457200">
              <a:buFontTx/>
              <a:buChar char="-"/>
            </a:pPr>
            <a:r>
              <a:rPr lang="vi-VN" sz="3200" dirty="0">
                <a:latin typeface="Times New Roman" panose="02020603050405020304" pitchFamily="18" charset="0"/>
                <a:cs typeface="Times New Roman" panose="02020603050405020304" pitchFamily="18" charset="0"/>
              </a:rPr>
              <a:t>Điều bạn thích nhất ở hoạt động đó là gì?</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85FC044-5AC7-4BDC-A401-2027377D49B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2819400" y="5199228"/>
            <a:ext cx="5905501" cy="2997042"/>
          </a:xfrm>
          <a:prstGeom prst="rect">
            <a:avLst/>
          </a:prstGeom>
        </p:spPr>
      </p:pic>
      <p:sp>
        <p:nvSpPr>
          <p:cNvPr id="13" name="Oval 12">
            <a:extLst>
              <a:ext uri="{FF2B5EF4-FFF2-40B4-BE49-F238E27FC236}">
                <a16:creationId xmlns:a16="http://schemas.microsoft.com/office/drawing/2014/main" id="{7193E53E-CD94-4422-B6B4-F685A099153B}"/>
              </a:ext>
            </a:extLst>
          </p:cNvPr>
          <p:cNvSpPr/>
          <p:nvPr/>
        </p:nvSpPr>
        <p:spPr>
          <a:xfrm>
            <a:off x="342900" y="1984243"/>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vi-VN" sz="4800" b="1" dirty="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5037DE0-51EB-4114-87A2-5B40735CB0D0}"/>
              </a:ext>
            </a:extLst>
          </p:cNvPr>
          <p:cNvSpPr txBox="1"/>
          <p:nvPr/>
        </p:nvSpPr>
        <p:spPr>
          <a:xfrm>
            <a:off x="1520911" y="2001914"/>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vi-VN" sz="3600" dirty="0">
                <a:latin typeface="Times New Roman" panose="02020603050405020304" pitchFamily="18" charset="0"/>
                <a:cs typeface="Times New Roman" panose="02020603050405020304" pitchFamily="18" charset="0"/>
              </a:rPr>
              <a:t>Nói với bạn về hoạt động em yêu thích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10"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962400" y="419703"/>
            <a:ext cx="4914900" cy="960361"/>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4000" dirty="0">
                <a:latin typeface="Times New Roman" panose="02020603050405020304" pitchFamily="18" charset="0"/>
                <a:cs typeface="Times New Roman" panose="02020603050405020304" pitchFamily="18" charset="0"/>
              </a:rPr>
              <a:t>CÙNG VUI CHƠI</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graphicFrame>
        <p:nvGraphicFramePr>
          <p:cNvPr id="2" name="Table 2">
            <a:extLst>
              <a:ext uri="{FF2B5EF4-FFF2-40B4-BE49-F238E27FC236}">
                <a16:creationId xmlns:a16="http://schemas.microsoft.com/office/drawing/2014/main" id="{BE090840-3BD1-050E-32AD-E8A41AAC9310}"/>
              </a:ext>
            </a:extLst>
          </p:cNvPr>
          <p:cNvGraphicFramePr>
            <a:graphicFrameLocks noGrp="1"/>
          </p:cNvGraphicFramePr>
          <p:nvPr>
            <p:extLst>
              <p:ext uri="{D42A27DB-BD31-4B8C-83A1-F6EECF244321}">
                <p14:modId xmlns:p14="http://schemas.microsoft.com/office/powerpoint/2010/main" val="278373220"/>
              </p:ext>
            </p:extLst>
          </p:nvPr>
        </p:nvGraphicFramePr>
        <p:xfrm>
          <a:off x="1676400" y="1600200"/>
          <a:ext cx="11353800" cy="5577840"/>
        </p:xfrm>
        <a:graphic>
          <a:graphicData uri="http://schemas.openxmlformats.org/drawingml/2006/table">
            <a:tbl>
              <a:tblPr firstRow="1" bandRow="1">
                <a:tableStyleId>{5C22544A-7EE6-4342-B048-85BDC9FD1C3A}</a:tableStyleId>
              </a:tblPr>
              <a:tblGrid>
                <a:gridCol w="5777376">
                  <a:extLst>
                    <a:ext uri="{9D8B030D-6E8A-4147-A177-3AD203B41FA5}">
                      <a16:colId xmlns:a16="http://schemas.microsoft.com/office/drawing/2014/main" val="2340360418"/>
                    </a:ext>
                  </a:extLst>
                </a:gridCol>
                <a:gridCol w="5576424">
                  <a:extLst>
                    <a:ext uri="{9D8B030D-6E8A-4147-A177-3AD203B41FA5}">
                      <a16:colId xmlns:a16="http://schemas.microsoft.com/office/drawing/2014/main" val="1986476206"/>
                    </a:ext>
                  </a:extLst>
                </a:gridCol>
              </a:tblGrid>
              <a:tr h="5486400">
                <a:tc>
                  <a:txBody>
                    <a:bodyPr/>
                    <a:lstStyle/>
                    <a:p>
                      <a:pPr algn="just"/>
                      <a:r>
                        <a:rPr lang="vi-VN" sz="3600" b="0" dirty="0">
                          <a:solidFill>
                            <a:srgbClr val="000000"/>
                          </a:solidFill>
                          <a:latin typeface="+mj-lt"/>
                        </a:rPr>
                        <a:t>Ngày đẹp lắm bạn ơi</a:t>
                      </a:r>
                    </a:p>
                    <a:p>
                      <a:pPr algn="just"/>
                      <a:r>
                        <a:rPr lang="vi-VN" sz="3600" b="0" dirty="0">
                          <a:solidFill>
                            <a:srgbClr val="000000"/>
                          </a:solidFill>
                          <a:latin typeface="+mj-lt"/>
                        </a:rPr>
                        <a:t>Nắng vàng trải khắp nơi</a:t>
                      </a:r>
                    </a:p>
                    <a:p>
                      <a:pPr algn="just"/>
                      <a:r>
                        <a:rPr lang="vi-VN" sz="3600" b="0" dirty="0">
                          <a:solidFill>
                            <a:srgbClr val="000000"/>
                          </a:solidFill>
                          <a:latin typeface="+mj-lt"/>
                        </a:rPr>
                        <a:t>Chim ca trong bóng lá</a:t>
                      </a:r>
                    </a:p>
                    <a:p>
                      <a:pPr algn="just"/>
                      <a:r>
                        <a:rPr lang="vi-VN" sz="3600" b="0" dirty="0">
                          <a:solidFill>
                            <a:srgbClr val="000000"/>
                          </a:solidFill>
                          <a:latin typeface="+mj-lt"/>
                        </a:rPr>
                        <a:t>Ra sân ta cùng chơi.</a:t>
                      </a:r>
                    </a:p>
                    <a:p>
                      <a:pPr algn="just"/>
                      <a:r>
                        <a:rPr lang="vi-VN" sz="3600" b="0" dirty="0">
                          <a:solidFill>
                            <a:srgbClr val="000000"/>
                          </a:solidFill>
                          <a:latin typeface="+mj-lt"/>
                        </a:rPr>
                        <a:t> </a:t>
                      </a:r>
                    </a:p>
                    <a:p>
                      <a:pPr algn="just"/>
                      <a:r>
                        <a:rPr lang="vi-VN" sz="3600" b="0" dirty="0">
                          <a:solidFill>
                            <a:srgbClr val="000000"/>
                          </a:solidFill>
                          <a:latin typeface="+mj-lt"/>
                        </a:rPr>
                        <a:t>Quả cầu giấy xanh xanh</a:t>
                      </a:r>
                    </a:p>
                    <a:p>
                      <a:pPr algn="just"/>
                      <a:r>
                        <a:rPr lang="vi-VN" sz="3600" b="0" dirty="0">
                          <a:solidFill>
                            <a:srgbClr val="000000"/>
                          </a:solidFill>
                          <a:latin typeface="+mj-lt"/>
                        </a:rPr>
                        <a:t>Qua chân tôi, chân anh</a:t>
                      </a:r>
                    </a:p>
                    <a:p>
                      <a:pPr algn="just"/>
                      <a:r>
                        <a:rPr lang="vi-VN" sz="3600" b="0" dirty="0">
                          <a:solidFill>
                            <a:srgbClr val="000000"/>
                          </a:solidFill>
                          <a:latin typeface="+mj-lt"/>
                        </a:rPr>
                        <a:t>Bay lên rồi lộn xuống</a:t>
                      </a:r>
                    </a:p>
                    <a:p>
                      <a:pPr algn="just"/>
                      <a:r>
                        <a:rPr lang="vi-VN" sz="3600" b="0" dirty="0">
                          <a:solidFill>
                            <a:srgbClr val="000000"/>
                          </a:solidFill>
                          <a:latin typeface="+mj-lt"/>
                        </a:rPr>
                        <a:t>Đi từng vòng quanh quanh.</a:t>
                      </a:r>
                    </a:p>
                    <a:p>
                      <a:endParaRPr lang="en-US" sz="3600" b="0" dirty="0">
                        <a:latin typeface="+mj-lt"/>
                      </a:endParaRPr>
                    </a:p>
                  </a:txBody>
                  <a:tcPr>
                    <a:solidFill>
                      <a:schemeClr val="bg1"/>
                    </a:solidFill>
                  </a:tcPr>
                </a:tc>
                <a:tc>
                  <a:txBody>
                    <a:bodyPr/>
                    <a:lstStyle/>
                    <a:p>
                      <a:pPr algn="just"/>
                      <a:r>
                        <a:rPr lang="vi-VN" sz="3600" b="0" dirty="0">
                          <a:solidFill>
                            <a:srgbClr val="000000"/>
                          </a:solidFill>
                          <a:latin typeface="+mj-lt"/>
                        </a:rPr>
                        <a:t>Anh nhìn cho tinh mắt</a:t>
                      </a:r>
                    </a:p>
                    <a:p>
                      <a:pPr algn="just"/>
                      <a:r>
                        <a:rPr lang="vi-VN" sz="3600" b="0" dirty="0">
                          <a:solidFill>
                            <a:srgbClr val="000000"/>
                          </a:solidFill>
                          <a:latin typeface="+mj-lt"/>
                        </a:rPr>
                        <a:t>Tôi đá thật dẻo chân</a:t>
                      </a:r>
                    </a:p>
                    <a:p>
                      <a:pPr algn="just"/>
                      <a:r>
                        <a:rPr lang="vi-VN" sz="3600" b="0" dirty="0">
                          <a:solidFill>
                            <a:srgbClr val="000000"/>
                          </a:solidFill>
                          <a:latin typeface="+mj-lt"/>
                        </a:rPr>
                        <a:t>Cho cầu bay trên sân</a:t>
                      </a:r>
                    </a:p>
                    <a:p>
                      <a:pPr algn="just"/>
                      <a:r>
                        <a:rPr lang="vi-VN" sz="3600" b="0" dirty="0">
                          <a:solidFill>
                            <a:srgbClr val="000000"/>
                          </a:solidFill>
                          <a:latin typeface="+mj-lt"/>
                        </a:rPr>
                        <a:t>Đừng để rơi xuống đất.</a:t>
                      </a:r>
                    </a:p>
                    <a:p>
                      <a:pPr algn="just"/>
                      <a:r>
                        <a:rPr lang="vi-VN" sz="3600" b="0" dirty="0">
                          <a:solidFill>
                            <a:srgbClr val="000000"/>
                          </a:solidFill>
                          <a:latin typeface="+mj-lt"/>
                        </a:rPr>
                        <a:t> </a:t>
                      </a:r>
                    </a:p>
                    <a:p>
                      <a:pPr algn="just"/>
                      <a:r>
                        <a:rPr lang="vi-VN" sz="3600" b="0" dirty="0">
                          <a:solidFill>
                            <a:srgbClr val="000000"/>
                          </a:solidFill>
                          <a:latin typeface="+mj-lt"/>
                        </a:rPr>
                        <a:t>Trong nắng vàng tươi mát</a:t>
                      </a:r>
                    </a:p>
                    <a:p>
                      <a:pPr algn="just"/>
                      <a:r>
                        <a:rPr lang="vi-VN" sz="3600" b="0" dirty="0">
                          <a:solidFill>
                            <a:srgbClr val="000000"/>
                          </a:solidFill>
                          <a:latin typeface="+mj-lt"/>
                        </a:rPr>
                        <a:t>Cùng chơi cho khỏe người</a:t>
                      </a:r>
                    </a:p>
                    <a:p>
                      <a:pPr algn="just"/>
                      <a:r>
                        <a:rPr lang="vi-VN" sz="3600" b="0" dirty="0">
                          <a:solidFill>
                            <a:srgbClr val="000000"/>
                          </a:solidFill>
                          <a:latin typeface="+mj-lt"/>
                        </a:rPr>
                        <a:t>Tiếng cười xen tiếng hát</a:t>
                      </a:r>
                    </a:p>
                    <a:p>
                      <a:pPr algn="just"/>
                      <a:r>
                        <a:rPr lang="vi-VN" sz="3600" b="0" dirty="0">
                          <a:solidFill>
                            <a:srgbClr val="000000"/>
                          </a:solidFill>
                          <a:latin typeface="+mj-lt"/>
                        </a:rPr>
                        <a:t>Chơi vui học càng vui.</a:t>
                      </a:r>
                    </a:p>
                    <a:p>
                      <a:endParaRPr lang="en-US" sz="3600" b="0" dirty="0">
                        <a:latin typeface="+mj-lt"/>
                      </a:endParaRPr>
                    </a:p>
                  </a:txBody>
                  <a:tcPr>
                    <a:noFill/>
                  </a:tcPr>
                </a:tc>
                <a:extLst>
                  <a:ext uri="{0D108BD9-81ED-4DB2-BD59-A6C34878D82A}">
                    <a16:rowId xmlns:a16="http://schemas.microsoft.com/office/drawing/2014/main" val="1431128384"/>
                  </a:ext>
                </a:extLst>
              </a:tr>
            </a:tbl>
          </a:graphicData>
        </a:graphic>
      </p:graphicFrame>
    </p:spTree>
    <p:extLst>
      <p:ext uri="{BB962C8B-B14F-4D97-AF65-F5344CB8AC3E}">
        <p14:creationId xmlns:p14="http://schemas.microsoft.com/office/powerpoint/2010/main" val="196958557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4" name="TextBox 3">
            <a:extLst>
              <a:ext uri="{FF2B5EF4-FFF2-40B4-BE49-F238E27FC236}">
                <a16:creationId xmlns:a16="http://schemas.microsoft.com/office/drawing/2014/main" id="{238122BA-0FED-5355-CE96-73F674D80F42}"/>
              </a:ext>
            </a:extLst>
          </p:cNvPr>
          <p:cNvSpPr txBox="1"/>
          <p:nvPr/>
        </p:nvSpPr>
        <p:spPr>
          <a:xfrm>
            <a:off x="1066800" y="990600"/>
            <a:ext cx="11125200" cy="6247864"/>
          </a:xfrm>
          <a:prstGeom prst="rect">
            <a:avLst/>
          </a:prstGeom>
          <a:noFill/>
        </p:spPr>
        <p:txBody>
          <a:bodyPr wrap="square">
            <a:spAutoFit/>
          </a:bodyPr>
          <a:lstStyle/>
          <a:p>
            <a:r>
              <a:rPr lang="en-US" sz="4000" b="0" i="0" dirty="0">
                <a:effectLst/>
                <a:latin typeface="+mj-lt"/>
              </a:rPr>
              <a:t>      </a:t>
            </a:r>
            <a:r>
              <a:rPr lang="vi-VN" sz="4000" b="0" i="0" dirty="0">
                <a:solidFill>
                  <a:srgbClr val="002060"/>
                </a:solidFill>
                <a:effectLst/>
                <a:latin typeface="+mj-lt"/>
              </a:rPr>
              <a:t>Ngày 20/11 vừa qua, trường em đã tổ chức buổi mít tinh để tri ân các thầy cô giáo. Sau bài diễn văn của thầy giáo hiệu trưởng, có rất nhiều những tiết mục văn nghệ đặc sắc đã diễn ra. Bên cạnh hát, múa còn có rất nhiều những tiết mục biểu diễn ấn tượng khác như: đóng kịch, trình diễn thời trang. Buổi mít tinh kết thúc, chúng em đã mang những bó hoa tươi thắm để tặng các thầy cô. Em rất thích buổi mít tinh ngày 20/11 vừa qua vì chúng em có dịp tặng hoa, nói lời cảm ơn và lời chúc tốt đẹp đến thầy cô.</a:t>
            </a:r>
            <a:endParaRPr lang="en-US" sz="4000" dirty="0">
              <a:solidFill>
                <a:srgbClr val="002060"/>
              </a:solidFill>
              <a:latin typeface="+mj-lt"/>
            </a:endParaRPr>
          </a:p>
        </p:txBody>
      </p:sp>
    </p:spTree>
    <p:extLst>
      <p:ext uri="{BB962C8B-B14F-4D97-AF65-F5344CB8AC3E}">
        <p14:creationId xmlns:p14="http://schemas.microsoft.com/office/powerpoint/2010/main" val="205956797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4" name="TextBox 3">
            <a:extLst>
              <a:ext uri="{FF2B5EF4-FFF2-40B4-BE49-F238E27FC236}">
                <a16:creationId xmlns:a16="http://schemas.microsoft.com/office/drawing/2014/main" id="{DF95992A-2277-4225-93AF-30D98503E263}"/>
              </a:ext>
            </a:extLst>
          </p:cNvPr>
          <p:cNvSpPr txBox="1"/>
          <p:nvPr/>
        </p:nvSpPr>
        <p:spPr>
          <a:xfrm>
            <a:off x="1066800" y="899883"/>
            <a:ext cx="11582400" cy="6863417"/>
          </a:xfrm>
          <a:prstGeom prst="rect">
            <a:avLst/>
          </a:prstGeom>
          <a:noFill/>
        </p:spPr>
        <p:txBody>
          <a:bodyPr wrap="square">
            <a:spAutoFit/>
          </a:bodyPr>
          <a:lstStyle/>
          <a:p>
            <a:r>
              <a:rPr lang="en-US" sz="4000" b="0" i="0" dirty="0">
                <a:effectLst/>
                <a:latin typeface="+mj-lt"/>
              </a:rPr>
              <a:t>     </a:t>
            </a:r>
            <a:r>
              <a:rPr lang="en-US" sz="4000" b="0" i="0" dirty="0">
                <a:solidFill>
                  <a:srgbClr val="C00000"/>
                </a:solidFill>
                <a:effectLst/>
                <a:latin typeface="+mj-lt"/>
              </a:rPr>
              <a:t>“ </a:t>
            </a:r>
            <a:r>
              <a:rPr lang="vi-VN" sz="4000" b="0" i="0" dirty="0">
                <a:solidFill>
                  <a:srgbClr val="C00000"/>
                </a:solidFill>
                <a:effectLst/>
                <a:latin typeface="+mj-lt"/>
              </a:rPr>
              <a:t>Tùng...tùng....tùng</a:t>
            </a:r>
            <a:r>
              <a:rPr lang="en-US" sz="4000" dirty="0">
                <a:solidFill>
                  <a:srgbClr val="C00000"/>
                </a:solidFill>
                <a:latin typeface="+mj-lt"/>
              </a:rPr>
              <a:t>...”  </a:t>
            </a:r>
            <a:r>
              <a:rPr lang="en-US" sz="4000" dirty="0">
                <a:solidFill>
                  <a:srgbClr val="C00000"/>
                </a:solidFill>
                <a:latin typeface="Times New Roman" panose="02020603050405020304" pitchFamily="18" charset="0"/>
                <a:cs typeface="Times New Roman" panose="02020603050405020304" pitchFamily="18" charset="0"/>
              </a:rPr>
              <a:t>đ</a:t>
            </a:r>
            <a:r>
              <a:rPr lang="vi-VN" sz="4000" b="0" i="0" dirty="0">
                <a:solidFill>
                  <a:srgbClr val="C00000"/>
                </a:solidFill>
                <a:effectLst/>
                <a:latin typeface="+mj-lt"/>
              </a:rPr>
              <a:t>ó là tiếng trống báo hiệu giờ ra chơi. Các bạn học sinh từ các lớp chạy ùa ra sân chơ</a:t>
            </a:r>
            <a:r>
              <a:rPr lang="en-US" sz="4000" b="0" i="0" dirty="0" err="1">
                <a:solidFill>
                  <a:srgbClr val="C00000"/>
                </a:solidFill>
                <a:effectLst/>
                <a:latin typeface="+mj-lt"/>
              </a:rPr>
              <a:t>i</a:t>
            </a:r>
            <a:r>
              <a:rPr lang="en-US" sz="4000" b="0" i="0" dirty="0">
                <a:solidFill>
                  <a:srgbClr val="C00000"/>
                </a:solidFill>
                <a:effectLst/>
                <a:latin typeface="+mj-lt"/>
              </a:rPr>
              <a:t>. </a:t>
            </a:r>
            <a:r>
              <a:rPr lang="vi-VN" sz="4000" b="0" i="0" dirty="0">
                <a:solidFill>
                  <a:srgbClr val="C00000"/>
                </a:solidFill>
                <a:effectLst/>
                <a:latin typeface="+mj-lt"/>
              </a:rPr>
              <a:t>Mỗi bạn nhanh chóng tìm cho mình một góc sân để chơi các trò chơi lí thú và bổ ích. Giữa sân trường, các bạn nữ chơi trò bịt mắt bắt dê. Cuối sân trường, các bạn nam chơi đá cầu, các bạn nữ chơi nhảy dây. Dưới gốc bàng, một tốp học sinh đang xúm lại cùng nhau đọc quyển truyện còn dang dở. Riêng em, em thích chơi đánh chuyền. Bởi vậy, sau mỗi giờ ra chơi, em cùng các bạn nữ trong nhóm rủ nhau ra bóng râm của cây xà cừ chơi đánh chuyền....</a:t>
            </a:r>
            <a:endParaRPr lang="en-US" sz="4000" dirty="0">
              <a:solidFill>
                <a:srgbClr val="C00000"/>
              </a:solidFill>
              <a:latin typeface="+mj-lt"/>
            </a:endParaRPr>
          </a:p>
        </p:txBody>
      </p:sp>
    </p:spTree>
    <p:extLst>
      <p:ext uri="{BB962C8B-B14F-4D97-AF65-F5344CB8AC3E}">
        <p14:creationId xmlns:p14="http://schemas.microsoft.com/office/powerpoint/2010/main" val="177483764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485900" y="1001077"/>
            <a:ext cx="11772900" cy="879057"/>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vi-VN" sz="3600" dirty="0">
                <a:latin typeface="Times New Roman" panose="02020603050405020304" pitchFamily="18" charset="0"/>
                <a:cs typeface="Times New Roman" panose="02020603050405020304" pitchFamily="18" charset="0"/>
              </a:rPr>
              <a:t>Nói với bạn về hoạt động em yêu thích </a:t>
            </a:r>
            <a:endParaRPr lang="en-US" sz="3600" dirty="0">
              <a:latin typeface="Times New Roman" panose="02020603050405020304" pitchFamily="18" charset="0"/>
              <a:cs typeface="Times New Roman" panose="02020603050405020304" pitchFamily="18" charset="0"/>
            </a:endParaRP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anose="02020603050405020304" pitchFamily="18" charset="0"/>
                <a:cs typeface="Times New Roman" panose="02020603050405020304" pitchFamily="18" charset="0"/>
              </a:endParaRPr>
            </a:p>
          </p:txBody>
        </p:sp>
      </p:grpSp>
      <p:sp>
        <p:nvSpPr>
          <p:cNvPr id="37" name="Oval 36"/>
          <p:cNvSpPr/>
          <p:nvPr/>
        </p:nvSpPr>
        <p:spPr>
          <a:xfrm>
            <a:off x="342900" y="914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vi-VN" sz="4800" b="1" dirty="0">
                <a:solidFill>
                  <a:schemeClr val="bg1"/>
                </a:solidFill>
                <a:latin typeface="Times New Roman" panose="02020603050405020304" pitchFamily="18" charset="0"/>
                <a:cs typeface="Times New Roman" panose="02020603050405020304" pitchFamily="18" charset="0"/>
              </a:rPr>
              <a:t>2</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 name="TextBox 1">
            <a:extLst>
              <a:ext uri="{FF2B5EF4-FFF2-40B4-BE49-F238E27FC236}">
                <a16:creationId xmlns:a16="http://schemas.microsoft.com/office/drawing/2014/main" id="{77DD71F3-00D9-4635-8BC9-83E4253D6DDF}"/>
              </a:ext>
            </a:extLst>
          </p:cNvPr>
          <p:cNvSpPr txBox="1"/>
          <p:nvPr/>
        </p:nvSpPr>
        <p:spPr>
          <a:xfrm>
            <a:off x="1828800" y="2438400"/>
            <a:ext cx="8915400" cy="1569660"/>
          </a:xfrm>
          <a:prstGeom prst="rect">
            <a:avLst/>
          </a:prstGeom>
          <a:noFill/>
        </p:spPr>
        <p:txBody>
          <a:bodyPr wrap="square" rtlCol="0">
            <a:spAutoFit/>
          </a:bodyPr>
          <a:lstStyle/>
          <a:p>
            <a:pPr marL="457200" indent="-457200">
              <a:buFontTx/>
              <a:buChar char="-"/>
            </a:pPr>
            <a:r>
              <a:rPr lang="vi-VN" sz="3200" dirty="0">
                <a:latin typeface="Times New Roman" panose="02020603050405020304" pitchFamily="18" charset="0"/>
                <a:cs typeface="Times New Roman" panose="02020603050405020304" pitchFamily="18" charset="0"/>
              </a:rPr>
              <a:t>Tên của hoạt động là gì?</a:t>
            </a:r>
          </a:p>
          <a:p>
            <a:pPr marL="457200" indent="-457200">
              <a:buFontTx/>
              <a:buChar char="-"/>
            </a:pPr>
            <a:r>
              <a:rPr lang="vi-VN" sz="3200" dirty="0">
                <a:latin typeface="Times New Roman" panose="02020603050405020304" pitchFamily="18" charset="0"/>
                <a:cs typeface="Times New Roman" panose="02020603050405020304" pitchFamily="18" charset="0"/>
              </a:rPr>
              <a:t>Những ai đã tham gia hoạt động đó?</a:t>
            </a:r>
          </a:p>
          <a:p>
            <a:pPr marL="457200" indent="-457200">
              <a:buFontTx/>
              <a:buChar char="-"/>
            </a:pPr>
            <a:r>
              <a:rPr lang="vi-VN" sz="3200" dirty="0">
                <a:latin typeface="Times New Roman" panose="02020603050405020304" pitchFamily="18" charset="0"/>
                <a:cs typeface="Times New Roman" panose="02020603050405020304" pitchFamily="18" charset="0"/>
              </a:rPr>
              <a:t>Điều bạn thích nhất ở hoạt động đó là gì?</a:t>
            </a:r>
            <a:endParaRPr lang="en-US" sz="32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77B20305-A209-4312-8466-78EDB046D8E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768" l="125" r="100000">
                        <a14:foregroundMark x1="13125" y1="53202" x2="18250" y2="52463"/>
                        <a14:foregroundMark x1="26125" y1="60099" x2="38250" y2="38670"/>
                        <a14:foregroundMark x1="12125" y1="92857" x2="80125" y2="75369"/>
                        <a14:foregroundMark x1="79000" y1="91379" x2="90250" y2="98030"/>
                        <a14:foregroundMark x1="60500" y1="33990" x2="64875" y2="34729"/>
                        <a14:foregroundMark x1="58250" y1="47537" x2="73375" y2="45320"/>
                        <a14:foregroundMark x1="60625" y1="85222" x2="59250" y2="98030"/>
                      </a14:backgroundRemoval>
                    </a14:imgEffect>
                  </a14:imgLayer>
                </a14:imgProps>
              </a:ext>
              <a:ext uri="{28A0092B-C50C-407E-A947-70E740481C1C}">
                <a14:useLocalDpi xmlns:a14="http://schemas.microsoft.com/office/drawing/2010/main" val="0"/>
              </a:ext>
            </a:extLst>
          </a:blip>
          <a:stretch>
            <a:fillRect/>
          </a:stretch>
        </p:blipFill>
        <p:spPr>
          <a:xfrm>
            <a:off x="3905249" y="4800600"/>
            <a:ext cx="5905501" cy="2997042"/>
          </a:xfrm>
          <a:prstGeom prst="rect">
            <a:avLst/>
          </a:prstGeom>
        </p:spPr>
      </p:pic>
      <p:sp>
        <p:nvSpPr>
          <p:cNvPr id="14" name="Rounded Rectangular Callout 14">
            <a:extLst>
              <a:ext uri="{FF2B5EF4-FFF2-40B4-BE49-F238E27FC236}">
                <a16:creationId xmlns:a16="http://schemas.microsoft.com/office/drawing/2014/main" id="{28A47A95-3ABD-4758-863D-AA1954214584}"/>
              </a:ext>
            </a:extLst>
          </p:cNvPr>
          <p:cNvSpPr/>
          <p:nvPr/>
        </p:nvSpPr>
        <p:spPr>
          <a:xfrm>
            <a:off x="9144000" y="4532928"/>
            <a:ext cx="3657600" cy="907880"/>
          </a:xfrm>
          <a:prstGeom prst="wedgeRoundRectCallout">
            <a:avLst>
              <a:gd name="adj1" fmla="val -37951"/>
              <a:gd name="adj2" fmla="val 9184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Thảo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luận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1363318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P spid="2"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0" b="29531" l="16094" r="95156"/>
                    </a14:imgEffect>
                  </a14:imgLayer>
                </a14:imgProps>
              </a:ext>
              <a:ext uri="{28A0092B-C50C-407E-A947-70E740481C1C}">
                <a14:useLocalDpi xmlns:a14="http://schemas.microsoft.com/office/drawing/2010/main" val="0"/>
              </a:ext>
            </a:extLst>
          </a:blip>
          <a:srcRect l="15938" b="68750"/>
          <a:stretch/>
        </p:blipFill>
        <p:spPr>
          <a:xfrm>
            <a:off x="10316523" y="-230633"/>
            <a:ext cx="4492426" cy="1670047"/>
          </a:xfrm>
          <a:prstGeom prst="rect">
            <a:avLst/>
          </a:prstGeom>
        </p:spPr>
      </p:pic>
      <p:sp>
        <p:nvSpPr>
          <p:cNvPr id="5" name="AutoShape 2" descr="http://camxuyen.edu.vn/Portals/0/Thu%20vien%20anh/TH%20Cam%20Phuc%2020-11-2014(1).jpg"/>
          <p:cNvSpPr>
            <a:spLocks noChangeAspect="1" noChangeArrowheads="1"/>
          </p:cNvSpPr>
          <p:nvPr/>
        </p:nvSpPr>
        <p:spPr bwMode="auto">
          <a:xfrm>
            <a:off x="123825" y="228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http://camxuyen.edu.vn/Portals/0/Thu%20vien%20anh/TH%20Cam%20Phuc%2020-11-2014.jpg"/>
          <p:cNvSpPr>
            <a:spLocks noChangeAspect="1" noChangeArrowheads="1"/>
          </p:cNvSpPr>
          <p:nvPr/>
        </p:nvSpPr>
        <p:spPr bwMode="auto">
          <a:xfrm>
            <a:off x="123825" y="638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990600" y="1672025"/>
            <a:ext cx="11734800" cy="6863417"/>
          </a:xfrm>
          <a:prstGeom prst="rect">
            <a:avLst/>
          </a:prstGeom>
        </p:spPr>
        <p:txBody>
          <a:bodyPr wrap="square">
            <a:spAutoFit/>
          </a:bodyPr>
          <a:lstStyle/>
          <a:p>
            <a:pPr lvl="0" algn="just" defTabSz="914400" fontAlgn="base">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Trong tiết trời đã chuyển mình, trong hơi thở lành lạnh mùa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đông</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toàn thể cán bộ, giáo viên, nhân viên và học sinh trường Tiểu học Ngọc Lâm đã tổ chức ngày nhà giáo Việt Nam vào chiều ngày 19/11. Với chương trình giao lưu Ngày Nhà giáo Việt Nam 20/11 qua các phần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Văn nghệ</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Hái hoa dân chủ</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 trò </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 dân gian…Tất cả học sinh muốn gửi đến các thầy cô giáo những lời tri ân sâu sắc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nhất</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gây</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ấn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tượng</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xúc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phần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lvl="0" algn="just" defTabSz="914400" eaLnBrk="0" fontAlgn="base" hangingPunct="0">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buổi giao lưu các em được hiểu thêm về truyền thống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Tôn sư trọng đạo”</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của dân tộc ta. Qua đó các em được bày tỏ lòng biết ơn thầy cô giáo bằng những lời ca, tiếng hát, những câu hỏi hay về Ngày Nhà giáo Việt Nam. Sự sôi nổi, sự hào hứng, phấn khởi của các em trong buổi giao lưu đã thể hiện tấm lòng của mình đến mỗi thầy cô giáo. </a:t>
            </a:r>
          </a:p>
          <a:p>
            <a:pPr lvl="0" algn="just" defTabSz="914400" eaLnBrk="0" fontAlgn="base" hangingPunct="0">
              <a:spcBef>
                <a:spcPts val="600"/>
              </a:spcBef>
              <a:spcAft>
                <a:spcPts val="600"/>
              </a:spcAft>
            </a:pP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Đây thực sự là một chương trình đầy ý nghĩa, để lại trong mỗi học sinh, mỗi giáo viên của trường </a:t>
            </a:r>
            <a:r>
              <a:rPr lang="en-US" alt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Tiểu học Ngọc Lâm</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những cảm xúc thật sâu lắng, thật ngọt ngào, hướng tới </a:t>
            </a:r>
            <a:r>
              <a:rPr lang="en-US" altLang="en-US" sz="28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a:t>
            </a:r>
            <a:r>
              <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20/</a:t>
            </a:r>
            <a:r>
              <a:rPr lang="vi-VN"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11, Ngày Nhà giáo Việt Nam.</a:t>
            </a:r>
            <a:endParaRPr lang="en-US" altLang="en-US"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2" name="Picture 21" descr="18323720-tác-giả-của-một-con-gà-để-ấp-trứng-trong-một-hòn-đảo-trên-một-nền-trắng.jpg"/>
          <p:cNvPicPr>
            <a:picLocks noChangeAspect="1"/>
          </p:cNvPicPr>
          <p:nvPr/>
        </p:nvPicPr>
        <p:blipFill>
          <a:blip r:embed="rId6">
            <a:clrChange>
              <a:clrFrom>
                <a:srgbClr val="FFFFFF"/>
              </a:clrFrom>
              <a:clrTo>
                <a:srgbClr val="FFFFFF">
                  <a:alpha val="0"/>
                </a:srgbClr>
              </a:clrTo>
            </a:clrChange>
          </a:blip>
          <a:srcRect r="38749"/>
          <a:stretch>
            <a:fillRect/>
          </a:stretch>
        </p:blipFill>
        <p:spPr>
          <a:xfrm>
            <a:off x="-76200" y="-76737"/>
            <a:ext cx="2104352" cy="1570574"/>
          </a:xfrm>
          <a:prstGeom prst="rect">
            <a:avLst/>
          </a:prstGeom>
        </p:spPr>
      </p:pic>
      <p:pic>
        <p:nvPicPr>
          <p:cNvPr id="23" name="图片 37">
            <a:extLst>
              <a:ext uri="{FF2B5EF4-FFF2-40B4-BE49-F238E27FC236}">
                <a16:creationId xmlns:a16="http://schemas.microsoft.com/office/drawing/2014/main" id="{CA51BFDD-7EB2-41C7-B1D2-9A78363AE095}"/>
              </a:ext>
            </a:extLst>
          </p:cNvPr>
          <p:cNvPicPr>
            <a:picLocks noChangeAspect="1"/>
          </p:cNvPicPr>
          <p:nvPr/>
        </p:nvPicPr>
        <p:blipFill>
          <a:blip r:embed="rId7" cstate="print">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915292" y="-162307"/>
            <a:ext cx="1429720" cy="1570574"/>
          </a:xfrm>
          <a:prstGeom prst="rect">
            <a:avLst/>
          </a:prstGeom>
          <a:effectLst>
            <a:outerShdw blurRad="50800" dist="38100" dir="10800000" algn="r" rotWithShape="0">
              <a:prstClr val="black">
                <a:alpha val="40000"/>
              </a:prstClr>
            </a:outerShdw>
          </a:effectLst>
        </p:spPr>
      </p:pic>
      <p:sp>
        <p:nvSpPr>
          <p:cNvPr id="8" name="Rectangle 7"/>
          <p:cNvSpPr/>
          <p:nvPr/>
        </p:nvSpPr>
        <p:spPr>
          <a:xfrm>
            <a:off x="1905000" y="420143"/>
            <a:ext cx="9547935"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Lễ</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kỉ</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niệm</a:t>
            </a:r>
            <a:endParaRPr lang="en-US" sz="3200" b="1" cap="all"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Chào</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mừng</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ngày</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nhà</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giáo</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3200" b="1" cap="all" spc="0" dirty="0" err="1">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việt</a:t>
            </a:r>
            <a:r>
              <a:rPr lang="en-US" sz="3200" b="1" cap="all" spc="0" dirty="0">
                <a:ln w="0">
                  <a:solidFill>
                    <a:srgbClr val="FF0000"/>
                  </a:solidFill>
                </a:ln>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Nam 20/11</a:t>
            </a:r>
          </a:p>
        </p:txBody>
      </p:sp>
    </p:spTree>
    <p:extLst>
      <p:ext uri="{BB962C8B-B14F-4D97-AF65-F5344CB8AC3E}">
        <p14:creationId xmlns:p14="http://schemas.microsoft.com/office/powerpoint/2010/main" val="1503005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000" fill="hold"/>
                                        <p:tgtEl>
                                          <p:spTgt spid="23"/>
                                        </p:tgtEl>
                                        <p:attrNameLst>
                                          <p:attrName>ppt_x</p:attrName>
                                        </p:attrNameLst>
                                      </p:cBhvr>
                                      <p:tavLst>
                                        <p:tav tm="0">
                                          <p:val>
                                            <p:strVal val="0-#ppt_w/2"/>
                                          </p:val>
                                        </p:tav>
                                        <p:tav tm="100000">
                                          <p:val>
                                            <p:strVal val="#ppt_x"/>
                                          </p:val>
                                        </p:tav>
                                      </p:tavLst>
                                    </p:anim>
                                    <p:anim calcmode="lin" valueType="num">
                                      <p:cBhvr additive="base">
                                        <p:cTn id="8" dur="2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2000" fill="hold"/>
                                        <p:tgtEl>
                                          <p:spTgt spid="22"/>
                                        </p:tgtEl>
                                        <p:attrNameLst>
                                          <p:attrName>ppt_x</p:attrName>
                                        </p:attrNameLst>
                                      </p:cBhvr>
                                      <p:tavLst>
                                        <p:tav tm="0">
                                          <p:val>
                                            <p:strVal val="0-#ppt_w/2"/>
                                          </p:val>
                                        </p:tav>
                                        <p:tav tm="100000">
                                          <p:val>
                                            <p:strVal val="#ppt_x"/>
                                          </p:val>
                                        </p:tav>
                                      </p:tavLst>
                                    </p:anim>
                                    <p:anim calcmode="lin" valueType="num">
                                      <p:cBhvr additive="base">
                                        <p:cTn id="12" dur="2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330020" y="1106093"/>
            <a:ext cx="7462137" cy="784830"/>
          </a:xfrm>
          <a:prstGeom prst="rect">
            <a:avLst/>
          </a:prstGeom>
          <a:noFill/>
        </p:spPr>
        <p:txBody>
          <a:bodyPr wrap="square" rtlCol="0">
            <a:spAutoFit/>
          </a:bodyPr>
          <a:lstStyle/>
          <a:p>
            <a:r>
              <a:rPr lang="vi-VN" altLang="zh-CN"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5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460705" cy="807535"/>
            <a:chOff x="774356" y="888444"/>
            <a:chExt cx="10187293" cy="717809"/>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r>
                <a:rPr lang="vi-VN" sz="3150" b="1" dirty="0">
                  <a:solidFill>
                    <a:srgbClr val="002060"/>
                  </a:solidFill>
                  <a:latin typeface="Times New Roman" panose="02020603050405020304" pitchFamily="18" charset="0"/>
                  <a:cs typeface="Times New Roman" panose="02020603050405020304" pitchFamily="18" charset="0"/>
                </a:rPr>
                <a:t>Tìm đọc bài viết về hoạt động của học sinh ở trường</a:t>
              </a:r>
              <a:endParaRPr lang="en-US" sz="3150" b="1" dirty="0">
                <a:solidFill>
                  <a:srgbClr val="002060"/>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921308" y="3967686"/>
            <a:ext cx="1220959" cy="804006"/>
            <a:chOff x="2616665" y="2177699"/>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6665" y="2177699"/>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24373" y="2492035"/>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2267" y="2586035"/>
              <a:ext cx="469352" cy="792414"/>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360116" y="3951874"/>
            <a:ext cx="10018215" cy="594866"/>
          </a:xfrm>
          <a:prstGeom prst="rect">
            <a:avLst/>
          </a:prstGeom>
          <a:noFill/>
        </p:spPr>
        <p:txBody>
          <a:bodyPr wrap="square" rtlCol="0">
            <a:spAutoFit/>
          </a:bodyPr>
          <a:lstStyle/>
          <a:p>
            <a:r>
              <a:rPr lang="en-US" sz="3150" b="1" dirty="0" err="1">
                <a:solidFill>
                  <a:srgbClr val="002060"/>
                </a:solidFill>
                <a:latin typeface="Times New Roman" panose="02020603050405020304" pitchFamily="18" charset="0"/>
                <a:cs typeface="Times New Roman" panose="02020603050405020304" pitchFamily="18" charset="0"/>
              </a:rPr>
              <a:t>Trao</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đổi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với</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bạn</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về</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hoạt</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động</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em</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yêu</a:t>
            </a:r>
            <a:r>
              <a:rPr lang="en-US" sz="3150" b="1" dirty="0">
                <a:solidFill>
                  <a:srgbClr val="002060"/>
                </a:solidFill>
                <a:latin typeface="Times New Roman" panose="02020603050405020304" pitchFamily="18" charset="0"/>
                <a:cs typeface="Times New Roman" panose="02020603050405020304" pitchFamily="18" charset="0"/>
              </a:rPr>
              <a:t> </a:t>
            </a:r>
            <a:r>
              <a:rPr lang="en-US" sz="3150" b="1" dirty="0" err="1">
                <a:solidFill>
                  <a:srgbClr val="002060"/>
                </a:solidFill>
                <a:latin typeface="Times New Roman" panose="02020603050405020304" pitchFamily="18" charset="0"/>
                <a:cs typeface="Times New Roman" panose="02020603050405020304" pitchFamily="18" charset="0"/>
              </a:rPr>
              <a:t>thích</a:t>
            </a:r>
            <a:endParaRPr lang="en-US" sz="315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067154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850</Words>
  <Application>Microsoft Office PowerPoint</Application>
  <PresentationFormat>Custom</PresentationFormat>
  <Paragraphs>66</Paragraphs>
  <Slides>11</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iCiel Crocante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Nguyen Kim Chi</cp:lastModifiedBy>
  <cp:revision>591</cp:revision>
  <dcterms:created xsi:type="dcterms:W3CDTF">2020-12-08T15:48:47Z</dcterms:created>
  <dcterms:modified xsi:type="dcterms:W3CDTF">2022-11-13T13:35:17Z</dcterms:modified>
</cp:coreProperties>
</file>