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7" r:id="rId2"/>
    <p:sldMasterId id="2147483710" r:id="rId3"/>
    <p:sldMasterId id="2147483722" r:id="rId4"/>
  </p:sldMasterIdLst>
  <p:notesMasterIdLst>
    <p:notesMasterId r:id="rId21"/>
  </p:notesMasterIdLst>
  <p:sldIdLst>
    <p:sldId id="2927" r:id="rId5"/>
    <p:sldId id="2928" r:id="rId6"/>
    <p:sldId id="259" r:id="rId7"/>
    <p:sldId id="2931" r:id="rId8"/>
    <p:sldId id="2935" r:id="rId9"/>
    <p:sldId id="2933" r:id="rId10"/>
    <p:sldId id="2934" r:id="rId11"/>
    <p:sldId id="2936" r:id="rId12"/>
    <p:sldId id="2910" r:id="rId13"/>
    <p:sldId id="2926" r:id="rId14"/>
    <p:sldId id="267" r:id="rId15"/>
    <p:sldId id="2932" r:id="rId16"/>
    <p:sldId id="2924" r:id="rId17"/>
    <p:sldId id="2929" r:id="rId18"/>
    <p:sldId id="2930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F6C35-6EB6-4A04-A939-3102E95868EB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31DD4-BF64-463C-BF43-7C60F04C9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9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D6A86-94E1-4EDB-A4E9-C9B1DB95CE4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996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550FF53-CCBF-43FC-A463-409A9E1FD346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0016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CB6CA-BE65-4DA3-A6EB-21D1E1231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531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93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550FF53-CCBF-43FC-A463-409A9E1FD346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785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550FF53-CCBF-43FC-A463-409A9E1FD346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5656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550FF53-CCBF-43FC-A463-409A9E1FD346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8876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550FF53-CCBF-43FC-A463-409A9E1FD346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115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550FF53-CCBF-43FC-A463-409A9E1FD346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4043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914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194187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628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34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41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35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7356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63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07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61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622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27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96376330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412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400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51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54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7550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385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716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216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248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4613534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139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022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7468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0790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840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0175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2264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2427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746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186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8976649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5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22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6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02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1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62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42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96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34" r:id="rId1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65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05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0.GIF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7.wdp"/><Relationship Id="rId18" Type="http://schemas.openxmlformats.org/officeDocument/2006/relationships/image" Target="../media/image62.png"/><Relationship Id="rId26" Type="http://schemas.openxmlformats.org/officeDocument/2006/relationships/image" Target="../media/image66.gif"/><Relationship Id="rId3" Type="http://schemas.openxmlformats.org/officeDocument/2006/relationships/image" Target="../media/image53.png"/><Relationship Id="rId21" Type="http://schemas.microsoft.com/office/2007/relationships/hdphoto" Target="../media/hdphoto10.wdp"/><Relationship Id="rId7" Type="http://schemas.openxmlformats.org/officeDocument/2006/relationships/image" Target="../media/image55.png"/><Relationship Id="rId12" Type="http://schemas.openxmlformats.org/officeDocument/2006/relationships/image" Target="../media/image58.png"/><Relationship Id="rId17" Type="http://schemas.openxmlformats.org/officeDocument/2006/relationships/image" Target="../media/image61.gif"/><Relationship Id="rId25" Type="http://schemas.microsoft.com/office/2007/relationships/hdphoto" Target="../media/hdphoto12.wdp"/><Relationship Id="rId2" Type="http://schemas.openxmlformats.org/officeDocument/2006/relationships/notesSlide" Target="../notesSlides/notesSlide13.xml"/><Relationship Id="rId16" Type="http://schemas.microsoft.com/office/2007/relationships/hdphoto" Target="../media/hdphoto8.wdp"/><Relationship Id="rId20" Type="http://schemas.openxmlformats.org/officeDocument/2006/relationships/image" Target="../media/image63.pn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20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24" Type="http://schemas.openxmlformats.org/officeDocument/2006/relationships/image" Target="../media/image65.png"/><Relationship Id="rId5" Type="http://schemas.openxmlformats.org/officeDocument/2006/relationships/image" Target="../media/image54.png"/><Relationship Id="rId15" Type="http://schemas.openxmlformats.org/officeDocument/2006/relationships/image" Target="../media/image60.png"/><Relationship Id="rId23" Type="http://schemas.microsoft.com/office/2007/relationships/hdphoto" Target="../media/hdphoto11.wdp"/><Relationship Id="rId28" Type="http://schemas.microsoft.com/office/2007/relationships/hdphoto" Target="../media/hdphoto13.wdp"/><Relationship Id="rId10" Type="http://schemas.openxmlformats.org/officeDocument/2006/relationships/image" Target="../media/image57.png"/><Relationship Id="rId19" Type="http://schemas.microsoft.com/office/2007/relationships/hdphoto" Target="../media/hdphoto9.wdp"/><Relationship Id="rId4" Type="http://schemas.microsoft.com/office/2007/relationships/hdphoto" Target="../media/hdphoto3.wdp"/><Relationship Id="rId9" Type="http://schemas.openxmlformats.org/officeDocument/2006/relationships/image" Target="../media/image56.gif"/><Relationship Id="rId14" Type="http://schemas.openxmlformats.org/officeDocument/2006/relationships/image" Target="../media/image59.gif"/><Relationship Id="rId22" Type="http://schemas.openxmlformats.org/officeDocument/2006/relationships/image" Target="../media/image64.png"/><Relationship Id="rId27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9" y="1583179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774" y="4155870"/>
            <a:ext cx="11654438" cy="83099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Chào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mừng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các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em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đến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với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tiết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Tiếng</a:t>
            </a:r>
            <a:r>
              <a:rPr kumimoji="0" lang="en-US" altLang="zh-CN" sz="4800" b="1" i="1" u="none" strike="noStrike" kern="1200" cap="none" spc="0" normalizeH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Việt</a:t>
            </a:r>
            <a:endParaRPr kumimoji="0" lang="en-US" altLang="zh-CN" sz="4800" b="1" i="1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UTM Cookies"/>
              <a:ea typeface="字魂17号-萌趣果冻体"/>
              <a:cs typeface="+mj-lt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2425660"/>
      </p:ext>
    </p:extLst>
  </p:cSld>
  <p:clrMapOvr>
    <a:masterClrMapping/>
  </p:clrMapOvr>
  <p:transition spd="slow" advClick="0" advTm="12794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prstClr val="black"/>
                </a:solidFill>
                <a:latin typeface="Arial"/>
              </a:rPr>
              <a:t>Chia </a:t>
            </a:r>
            <a:r>
              <a:rPr lang="en-US" sz="7200" dirty="0" err="1">
                <a:solidFill>
                  <a:prstClr val="black"/>
                </a:solidFill>
                <a:latin typeface="Arial"/>
              </a:rPr>
              <a:t>sẻ</a:t>
            </a:r>
            <a:endParaRPr lang="en-US" sz="7200" dirty="0">
              <a:solidFill>
                <a:prstClr val="black"/>
              </a:solidFill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7200" dirty="0" err="1">
                <a:solidFill>
                  <a:prstClr val="black"/>
                </a:solidFill>
                <a:latin typeface="Arial"/>
              </a:rPr>
              <a:t>trước</a:t>
            </a:r>
            <a:r>
              <a:rPr lang="en-US" sz="7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7200" dirty="0" err="1">
                <a:solidFill>
                  <a:prstClr val="black"/>
                </a:solidFill>
                <a:latin typeface="Arial"/>
              </a:rPr>
              <a:t>lớp</a:t>
            </a:r>
            <a:r>
              <a:rPr lang="en-US" sz="7200" dirty="0">
                <a:solidFill>
                  <a:prstClr val="black"/>
                </a:solidFill>
                <a:latin typeface="Arial"/>
              </a:rPr>
              <a:t>?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46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81" y="56367"/>
            <a:ext cx="11508419" cy="1549970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94895" y="127591"/>
            <a:ext cx="5100408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phiếu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sách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0918" y="1384300"/>
            <a:ext cx="11107669" cy="2343150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996" y="3420"/>
              <a:ext cx="4367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động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vật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dirty="0" err="1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Thức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ăn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367" y="2510"/>
              <a:ext cx="4385" cy="2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dirty="0" err="1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Đặc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điểm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nào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khiến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nhớ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nhất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?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927" y="3727450"/>
            <a:ext cx="5260340" cy="270383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2FD0DED2-E7BF-4F5A-B236-9DCCCDF68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7" y="-4488"/>
            <a:ext cx="12192000" cy="692091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6F2AD78-7202-4666-BCBE-94F6153DE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47886"/>
            <a:ext cx="12158443" cy="2329729"/>
          </a:xfrm>
          <a:prstGeom prst="rect">
            <a:avLst/>
          </a:prstGeom>
        </p:spPr>
      </p:pic>
      <p:grpSp>
        <p:nvGrpSpPr>
          <p:cNvPr id="38" name="Group 3">
            <a:extLst>
              <a:ext uri="{FF2B5EF4-FFF2-40B4-BE49-F238E27FC236}">
                <a16:creationId xmlns:a16="http://schemas.microsoft.com/office/drawing/2014/main" id="{339D47E0-5E66-45C2-95F9-7D25FFFD5AF5}"/>
              </a:ext>
            </a:extLst>
          </p:cNvPr>
          <p:cNvGrpSpPr>
            <a:grpSpLocks/>
          </p:cNvGrpSpPr>
          <p:nvPr/>
        </p:nvGrpSpPr>
        <p:grpSpPr bwMode="auto">
          <a:xfrm>
            <a:off x="4510579" y="2363716"/>
            <a:ext cx="7145477" cy="1365672"/>
            <a:chOff x="-65" y="54"/>
            <a:chExt cx="4483" cy="453"/>
          </a:xfrm>
        </p:grpSpPr>
        <p:sp>
          <p:nvSpPr>
            <p:cNvPr id="39" name="Rectangle 5">
              <a:extLst>
                <a:ext uri="{FF2B5EF4-FFF2-40B4-BE49-F238E27FC236}">
                  <a16:creationId xmlns:a16="http://schemas.microsoft.com/office/drawing/2014/main" id="{91B6904A-12D3-4BCE-9A24-F6A1C07AD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4"/>
              <a:ext cx="4354" cy="4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defTabSz="1219170">
                <a:spcBef>
                  <a:spcPct val="0"/>
                </a:spcBef>
                <a:buClrTx/>
                <a:buNone/>
              </a:pPr>
              <a:endParaRPr lang="zh-CN" altLang="en-US" sz="2400" kern="0" dirty="0">
                <a:solidFill>
                  <a:srgbClr val="000000"/>
                </a:solidFill>
                <a:latin typeface="Arial"/>
                <a:ea typeface="隶书" panose="02010509060101010101" pitchFamily="49" charset="-122"/>
                <a:cs typeface="Arial"/>
                <a:sym typeface="Arial"/>
              </a:endParaRPr>
            </a:p>
          </p:txBody>
        </p:sp>
        <p:sp>
          <p:nvSpPr>
            <p:cNvPr id="42" name="Rectangle 8">
              <a:extLst>
                <a:ext uri="{FF2B5EF4-FFF2-40B4-BE49-F238E27FC236}">
                  <a16:creationId xmlns:a16="http://schemas.microsoft.com/office/drawing/2014/main" id="{6476F576-7D39-4513-8CC3-1042929B2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5" y="66"/>
              <a:ext cx="4483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defTabSz="1219170">
                <a:buClr>
                  <a:srgbClr val="FFAB4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Đọc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mở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rộng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sách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,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báo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viết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về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động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vật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hoang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dã</a:t>
              </a:r>
              <a:endPara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720096" y="1289913"/>
            <a:ext cx="8671459" cy="782647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64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Yêu</a:t>
            </a:r>
            <a:r>
              <a:rPr lang="en-US" sz="6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64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cầu</a:t>
            </a:r>
            <a:r>
              <a:rPr lang="en-US" sz="6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64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cần</a:t>
            </a:r>
            <a:r>
              <a:rPr lang="en-US" sz="6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64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đạt</a:t>
            </a:r>
            <a:endParaRPr lang="en-US" sz="6400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CEDC993-E02B-4C0B-BA79-552AA083E9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23" y="2118749"/>
            <a:ext cx="2841119" cy="4207043"/>
          </a:xfrm>
          <a:prstGeom prst="rect">
            <a:avLst/>
          </a:prstGeom>
        </p:spPr>
      </p:pic>
      <p:sp>
        <p:nvSpPr>
          <p:cNvPr id="29" name="Rectangle 5">
            <a:extLst>
              <a:ext uri="{FF2B5EF4-FFF2-40B4-BE49-F238E27FC236}">
                <a16:creationId xmlns:a16="http://schemas.microsoft.com/office/drawing/2014/main" id="{91B6904A-12D3-4BCE-9A24-F6A1C07AD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382" y="5365444"/>
            <a:ext cx="6939863" cy="136567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defTabSz="1219170">
              <a:spcBef>
                <a:spcPct val="0"/>
              </a:spcBef>
              <a:buClrTx/>
              <a:buNone/>
            </a:pPr>
            <a:endParaRPr lang="zh-CN" altLang="en-US" sz="1333" kern="0" dirty="0">
              <a:solidFill>
                <a:srgbClr val="213054"/>
              </a:solidFill>
              <a:latin typeface="隶书" panose="02010509060101010101" pitchFamily="49" charset="-122"/>
              <a:ea typeface="隶书" panose="02010509060101010101" pitchFamily="49" charset="-122"/>
              <a:sym typeface="Arial"/>
            </a:endParaRP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91B6904A-12D3-4BCE-9A24-F6A1C07AD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381" y="3857277"/>
            <a:ext cx="6939863" cy="13656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defTabSz="1219170">
              <a:spcBef>
                <a:spcPct val="0"/>
              </a:spcBef>
              <a:buClrTx/>
              <a:buNone/>
            </a:pPr>
            <a:endParaRPr lang="zh-CN" altLang="en-US" sz="1800" kern="0" dirty="0">
              <a:solidFill>
                <a:srgbClr val="213054"/>
              </a:solidFill>
              <a:latin typeface="隶书" panose="02010509060101010101" pitchFamily="49" charset="-122"/>
              <a:ea typeface="隶书" panose="02010509060101010101" pitchFamily="49" charset="-122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14566" y="4443368"/>
            <a:ext cx="18473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8447" y="5919734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>
              <a:spcBef>
                <a:spcPct val="0"/>
              </a:spcBef>
            </a:pPr>
            <a:endParaRPr lang="zh-CN" altLang="en-US" sz="1400" kern="0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cs typeface="Arial"/>
              <a:sym typeface="Arial"/>
            </a:endParaRPr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6476F576-7D39-4513-8CC3-1042929B2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8828" y="3905662"/>
            <a:ext cx="7145477" cy="123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defTabSz="1219170">
              <a:buClr>
                <a:srgbClr val="FFAB4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Trả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lời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hỏi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liên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quan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đọc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6476F576-7D39-4513-8CC3-1042929B2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383" y="5641204"/>
            <a:ext cx="7145477" cy="123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defTabSz="1219170">
              <a:buClr>
                <a:srgbClr val="FFAB40"/>
              </a:buClr>
            </a:pPr>
            <a:r>
              <a:rPr lang="en-US" sz="24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Biết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chia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sẻ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trải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nghiệm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suy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cảm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xúc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liên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quan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đọc</a:t>
            </a:r>
            <a:endParaRPr lang="zh-CN" alt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defTabSz="1219170">
              <a:buClr>
                <a:srgbClr val="FFAB40"/>
              </a:buClr>
            </a:pPr>
            <a:endParaRPr lang="en-US"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359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VẬN DỤNG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9DD9D-7646-43E5-9F6D-274781DE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233B0-03B1-42DF-B19A-4E196DD42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AutoShape 4" descr="Ban chỉ đạo Nhà tài trợ Đăng nhập Đăng ký Hỗ trợ trực tuyến: Tổng đài hỗ  trợ: 1900633330 (8h - 17h) Vào thi Luyện tập Bảng vàng Hướng dẫn Sự kiện  Bài Giảng Giải bài tập Đấu trí Tra điểm Trang chủ » Video Xem thêm » Bài  Giảng Phép cộng phạm vi 2 ...">
            <a:extLst>
              <a:ext uri="{FF2B5EF4-FFF2-40B4-BE49-F238E27FC236}">
                <a16:creationId xmlns:a16="http://schemas.microsoft.com/office/drawing/2014/main" id="{63C351E4-C081-402D-AEC9-042D175C18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30F483-94AD-41E2-9CD6-F9B6DBFD9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11E9D6-40A6-4370-AE2A-62F0ED9AC31C}"/>
              </a:ext>
            </a:extLst>
          </p:cNvPr>
          <p:cNvSpPr/>
          <p:nvPr/>
        </p:nvSpPr>
        <p:spPr>
          <a:xfrm>
            <a:off x="3889829" y="1509486"/>
            <a:ext cx="4252685" cy="2525485"/>
          </a:xfrm>
          <a:prstGeom prst="rect">
            <a:avLst/>
          </a:prstGeom>
          <a:solidFill>
            <a:srgbClr val="FAD9C2"/>
          </a:solidFill>
          <a:ln>
            <a:solidFill>
              <a:srgbClr val="FAD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3889829" y="607239"/>
            <a:ext cx="4391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C92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C92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dụng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3889829" y="1522831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Hôm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nay, con học bài gì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3900487" y="2173988"/>
            <a:ext cx="439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Sau bài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học, con cảm nhận thế nào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83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F7002B-694D-47EB-AFB0-4404D2B6CFF0}"/>
              </a:ext>
            </a:extLst>
          </p:cNvPr>
          <p:cNvSpPr/>
          <p:nvPr/>
        </p:nvSpPr>
        <p:spPr>
          <a:xfrm>
            <a:off x="9925050" y="159657"/>
            <a:ext cx="2107293" cy="12482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4" descr="Trạng Nguyên - Học trực tuyến - Thi Trực Tiếp - Tiếng Việt, Olympic Toán -  Tiếng Anh - Phát triển trí thông minh đa diện">
            <a:extLst>
              <a:ext uri="{FF2B5EF4-FFF2-40B4-BE49-F238E27FC236}">
                <a16:creationId xmlns:a16="http://schemas.microsoft.com/office/drawing/2014/main" id="{7FB7A0EA-6648-4582-AF55-E2BBF5B60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7121" y1="13650" x2="27121" y2="13650"/>
                        <a14:foregroundMark x1="14809" y1="13056" x2="14809" y2="13056"/>
                        <a14:foregroundMark x1="14809" y1="13056" x2="14809" y2="13056"/>
                        <a14:foregroundMark x1="16473" y1="18101" x2="16473" y2="18101"/>
                        <a14:foregroundMark x1="16473" y1="18101" x2="16473" y2="18101"/>
                        <a14:foregroundMark x1="20799" y1="16914" x2="20799" y2="16914"/>
                        <a14:foregroundMark x1="7654" y1="5935" x2="7654" y2="5935"/>
                        <a14:foregroundMark x1="7654" y1="33234" x2="7654" y2="33234"/>
                        <a14:foregroundMark x1="8819" y1="58754" x2="8819" y2="58754"/>
                        <a14:foregroundMark x1="13311" y1="7715" x2="10649" y2="80119"/>
                        <a14:foregroundMark x1="15141" y1="6231" x2="666" y2="1780"/>
                        <a14:backgroundMark x1="53245" y1="30861" x2="53245" y2="30861"/>
                        <a14:backgroundMark x1="51747" y1="81009" x2="60732" y2="13650"/>
                        <a14:backgroundMark x1="41098" y1="30564" x2="79035" y2="59347"/>
                        <a14:backgroundMark x1="60899" y1="13650" x2="79534" y2="53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0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2E5F9E-A452-4774-AE39-043E6AD91033}"/>
              </a:ext>
            </a:extLst>
          </p:cNvPr>
          <p:cNvSpPr txBox="1"/>
          <p:nvPr/>
        </p:nvSpPr>
        <p:spPr>
          <a:xfrm>
            <a:off x="3255582" y="1398173"/>
            <a:ext cx="8168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Định hướng tiếp theo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8604" y="2563283"/>
            <a:ext cx="65908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b="1" dirty="0" err="1"/>
              <a:t>Chuẩn</a:t>
            </a:r>
            <a:r>
              <a:rPr lang="en-US" sz="3200" b="1" dirty="0"/>
              <a:t> </a:t>
            </a:r>
            <a:r>
              <a:rPr lang="en-US" sz="3200" b="1" dirty="0" err="1"/>
              <a:t>bị</a:t>
            </a:r>
            <a:r>
              <a:rPr lang="en-US" sz="3200" b="1" dirty="0"/>
              <a:t>: </a:t>
            </a:r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đọc</a:t>
            </a:r>
            <a:r>
              <a:rPr lang="en-US" sz="3200" b="1" dirty="0"/>
              <a:t> </a:t>
            </a:r>
            <a:r>
              <a:rPr lang="en-US" sz="3200" b="1" dirty="0" err="1"/>
              <a:t>sách</a:t>
            </a:r>
            <a:r>
              <a:rPr lang="en-US" sz="3200" b="1" dirty="0"/>
              <a:t> </a:t>
            </a:r>
            <a:r>
              <a:rPr lang="en-US" sz="3200" b="1" dirty="0" err="1"/>
              <a:t>báo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hoạt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err="1"/>
              <a:t>giữ</a:t>
            </a:r>
            <a:r>
              <a:rPr lang="en-US" sz="3200" b="1" dirty="0"/>
              <a:t> </a:t>
            </a:r>
            <a:r>
              <a:rPr lang="en-US" sz="3200" b="1" dirty="0" err="1"/>
              <a:t>gìn</a:t>
            </a:r>
            <a:r>
              <a:rPr lang="en-US" sz="3200" b="1" dirty="0"/>
              <a:t> </a:t>
            </a:r>
            <a:r>
              <a:rPr lang="en-US" sz="3200" b="1" dirty="0" err="1"/>
              <a:t>môi</a:t>
            </a:r>
            <a:r>
              <a:rPr lang="en-US" sz="3200" b="1" dirty="0"/>
              <a:t> </a:t>
            </a:r>
            <a:r>
              <a:rPr lang="en-US" sz="3200" b="1" dirty="0" err="1"/>
              <a:t>trường</a:t>
            </a:r>
            <a:r>
              <a:rPr lang="en-US" sz="3200" b="1" dirty="0"/>
              <a:t> </a:t>
            </a:r>
            <a:r>
              <a:rPr lang="en-US" sz="3200" b="1" dirty="0" err="1"/>
              <a:t>xanh</a:t>
            </a:r>
            <a:r>
              <a:rPr lang="en-US" sz="3200" b="1" dirty="0"/>
              <a:t>, </a:t>
            </a:r>
            <a:r>
              <a:rPr lang="en-US" sz="3200" b="1" dirty="0" err="1"/>
              <a:t>sạch</a:t>
            </a:r>
            <a:r>
              <a:rPr lang="en-US" sz="3200" b="1" dirty="0"/>
              <a:t>, </a:t>
            </a:r>
            <a:r>
              <a:rPr lang="en-US" sz="3200" b="1" dirty="0" err="1"/>
              <a:t>đẹp</a:t>
            </a:r>
            <a:r>
              <a:rPr lang="en-US" sz="3200" b="1" dirty="0"/>
              <a:t> ở </a:t>
            </a:r>
            <a:r>
              <a:rPr lang="en-US" sz="3200" b="1" dirty="0" err="1"/>
              <a:t>nhà</a:t>
            </a:r>
            <a:r>
              <a:rPr lang="en-US" sz="3200" b="1" dirty="0"/>
              <a:t> </a:t>
            </a:r>
            <a:r>
              <a:rPr lang="en-US" sz="3200" b="1" dirty="0" err="1"/>
              <a:t>trường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2021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7199"/>
            <a:ext cx="2133600" cy="1143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51" b="97911" l="5556" r="91333">
                        <a14:foregroundMark x1="18000" y1="11175" x2="16222" y2="20627"/>
                        <a14:foregroundMark x1="13222" y1="14204" x2="12778" y2="19530"/>
                        <a14:foregroundMark x1="28778" y1="91123" x2="46778" y2="93368"/>
                        <a14:foregroundMark x1="70889" y1="93368" x2="89333" y2="90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0" t="3219" r="8518" b="3030"/>
          <a:stretch/>
        </p:blipFill>
        <p:spPr>
          <a:xfrm>
            <a:off x="2098011" y="1898939"/>
            <a:ext cx="1409701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769" b="93196" l="0" r="99462">
                        <a14:foregroundMark x1="44308" y1="33149" x2="46846" y2="44462"/>
                        <a14:foregroundMark x1="57231" y1="31725" x2="54154" y2="50079"/>
                        <a14:foregroundMark x1="49769" y1="25870" x2="54923" y2="24842"/>
                        <a14:foregroundMark x1="46077" y1="77136" x2="44692" y2="85839"/>
                        <a14:foregroundMark x1="37846" y1="87104" x2="44538" y2="84810"/>
                        <a14:foregroundMark x1="58846" y1="78560" x2="59000" y2="90111"/>
                        <a14:foregroundMark x1="33538" y1="17563" x2="17231" y2="39557"/>
                        <a14:foregroundMark x1="45692" y1="17168" x2="45846" y2="19778"/>
                        <a14:foregroundMark x1="58231" y1="32516" x2="59231" y2="41614"/>
                        <a14:foregroundMark x1="41923" y1="33703" x2="41538" y2="40981"/>
                        <a14:foregroundMark x1="25231" y1="33703" x2="18154" y2="50079"/>
                        <a14:foregroundMark x1="8923" y1="31725" x2="14846" y2="55142"/>
                        <a14:foregroundMark x1="18538" y1="31092" x2="15846" y2="36946"/>
                        <a14:foregroundMark x1="7154" y1="33149" x2="2846" y2="41851"/>
                        <a14:foregroundMark x1="6231" y1="32358" x2="1077" y2="40981"/>
                        <a14:foregroundMark x1="10308" y1="50475" x2="12846" y2="51741"/>
                        <a14:foregroundMark x1="5000" y1="51108" x2="3231" y2="58782"/>
                        <a14:foregroundMark x1="7385" y1="81250" x2="5231" y2="90902"/>
                        <a14:foregroundMark x1="3846" y1="81646" x2="1846" y2="89320"/>
                        <a14:foregroundMark x1="9538" y1="83070" x2="7769" y2="91535"/>
                        <a14:foregroundMark x1="9923" y1="83465" x2="10308" y2="87263"/>
                        <a14:foregroundMark x1="20538" y1="79984" x2="21923" y2="89082"/>
                        <a14:foregroundMark x1="24462" y1="83623" x2="29538" y2="87263"/>
                        <a14:foregroundMark x1="25615" y1="83070" x2="31308" y2="86867"/>
                        <a14:foregroundMark x1="26462" y1="87500" x2="28615" y2="88687"/>
                        <a14:foregroundMark x1="54692" y1="39399" x2="47462" y2="47468"/>
                        <a14:foregroundMark x1="41154" y1="51503" x2="40154" y2="60601"/>
                        <a14:foregroundMark x1="59000" y1="33703" x2="62000" y2="40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4" r="33795" b="6665"/>
          <a:stretch/>
        </p:blipFill>
        <p:spPr>
          <a:xfrm>
            <a:off x="9282067" y="4119234"/>
            <a:ext cx="2286001" cy="1283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>
          <a:xfrm>
            <a:off x="1676400" y="3692236"/>
            <a:ext cx="2058354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51" y="2209800"/>
            <a:ext cx="967849" cy="6147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0" y="398959"/>
            <a:ext cx="2153327" cy="1572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0" cstate="hq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000" b="89935" l="10000" r="90000">
                        <a14:foregroundMark x1="42907" y1="33161" x2="47442" y2="33161"/>
                        <a14:foregroundMark x1="45465" y1="31484" x2="45465" y2="31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31111"/>
          <a:stretch/>
        </p:blipFill>
        <p:spPr>
          <a:xfrm>
            <a:off x="5974875" y="3692236"/>
            <a:ext cx="1295400" cy="1905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3362114" y="4971333"/>
            <a:ext cx="1426110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ẹn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gặp lại các bạn ở bài sau nhé</a:t>
            </a:r>
          </a:p>
        </p:txBody>
      </p:sp>
    </p:spTree>
    <p:extLst>
      <p:ext uri="{BB962C8B-B14F-4D97-AF65-F5344CB8AC3E}">
        <p14:creationId xmlns:p14="http://schemas.microsoft.com/office/powerpoint/2010/main" val="68156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72856" y="2470969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88905" y="2495326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76898" y="405418"/>
            <a:ext cx="2296285" cy="2200339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74230" y="1224467"/>
            <a:ext cx="1787523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4000" b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24</a:t>
            </a:r>
            <a:endParaRPr lang="en-US" sz="4000" b="1" dirty="0">
              <a:solidFill>
                <a:srgbClr val="00B0F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67992" y="282617"/>
            <a:ext cx="10779643" cy="101559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58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Hành</a:t>
            </a:r>
            <a:r>
              <a:rPr lang="en-US" sz="5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tinh</a:t>
            </a:r>
            <a:r>
              <a:rPr lang="en-US" sz="5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xanh</a:t>
            </a:r>
            <a:r>
              <a:rPr lang="en-US" sz="5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5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endParaRPr lang="en-US" sz="58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139" y="2533014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14695" y="2726162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Bờ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tre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đón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khách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2DA320-3B14-0A2D-5F6A-4B2010D942D0}"/>
              </a:ext>
            </a:extLst>
          </p:cNvPr>
          <p:cNvSpPr txBox="1"/>
          <p:nvPr/>
        </p:nvSpPr>
        <p:spPr>
          <a:xfrm>
            <a:off x="4188268" y="4201040"/>
            <a:ext cx="6743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ĐỌC MỞ RỘNG ( 53)</a:t>
            </a:r>
          </a:p>
        </p:txBody>
      </p:sp>
    </p:spTree>
    <p:extLst>
      <p:ext uri="{BB962C8B-B14F-4D97-AF65-F5344CB8AC3E}">
        <p14:creationId xmlns:p14="http://schemas.microsoft.com/office/powerpoint/2010/main" val="83320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77550" y="-204186"/>
            <a:ext cx="12679661" cy="640322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4364527-9BA4-4EF3-BD6B-216A4DB2F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6814991" y="3472661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63C397-0C8D-4D4F-80DF-05F146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>
            <a:off x="-605032" y="-306521"/>
            <a:ext cx="3406282" cy="34956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9123529" y="110579"/>
            <a:ext cx="1935225" cy="28739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7854D3-9C9C-4370-ABE5-4B27E2737DD0}"/>
              </a:ext>
            </a:extLst>
          </p:cNvPr>
          <p:cNvSpPr/>
          <p:nvPr/>
        </p:nvSpPr>
        <p:spPr>
          <a:xfrm>
            <a:off x="2093703" y="2462009"/>
            <a:ext cx="71287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lang="en-US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5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6)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2FD0DED2-E7BF-4F5A-B236-9DCCCDF68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9" y="0"/>
            <a:ext cx="12192000" cy="692091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6F2AD78-7202-4666-BCBE-94F6153DE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47886"/>
            <a:ext cx="12158443" cy="2329729"/>
          </a:xfrm>
          <a:prstGeom prst="rect">
            <a:avLst/>
          </a:prstGeom>
        </p:spPr>
      </p:pic>
      <p:grpSp>
        <p:nvGrpSpPr>
          <p:cNvPr id="38" name="Group 3">
            <a:extLst>
              <a:ext uri="{FF2B5EF4-FFF2-40B4-BE49-F238E27FC236}">
                <a16:creationId xmlns:a16="http://schemas.microsoft.com/office/drawing/2014/main" id="{339D47E0-5E66-45C2-95F9-7D25FFFD5AF5}"/>
              </a:ext>
            </a:extLst>
          </p:cNvPr>
          <p:cNvGrpSpPr>
            <a:grpSpLocks/>
          </p:cNvGrpSpPr>
          <p:nvPr/>
        </p:nvGrpSpPr>
        <p:grpSpPr bwMode="auto">
          <a:xfrm>
            <a:off x="4510579" y="2363716"/>
            <a:ext cx="7145477" cy="1365672"/>
            <a:chOff x="-65" y="54"/>
            <a:chExt cx="4483" cy="453"/>
          </a:xfrm>
        </p:grpSpPr>
        <p:sp>
          <p:nvSpPr>
            <p:cNvPr id="39" name="Rectangle 5">
              <a:extLst>
                <a:ext uri="{FF2B5EF4-FFF2-40B4-BE49-F238E27FC236}">
                  <a16:creationId xmlns:a16="http://schemas.microsoft.com/office/drawing/2014/main" id="{91B6904A-12D3-4BCE-9A24-F6A1C07AD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4"/>
              <a:ext cx="4354" cy="4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defTabSz="1219170">
                <a:spcBef>
                  <a:spcPct val="0"/>
                </a:spcBef>
                <a:buClrTx/>
                <a:buNone/>
              </a:pPr>
              <a:endPara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2" name="Rectangle 8">
              <a:extLst>
                <a:ext uri="{FF2B5EF4-FFF2-40B4-BE49-F238E27FC236}">
                  <a16:creationId xmlns:a16="http://schemas.microsoft.com/office/drawing/2014/main" id="{6476F576-7D39-4513-8CC3-1042929B2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5" y="66"/>
              <a:ext cx="4483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defTabSz="1219170">
                <a:buClr>
                  <a:srgbClr val="FFAB4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Đọc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mở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rộng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sách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,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báo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viết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về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một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loài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vật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nuôi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trong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nhà</a:t>
              </a:r>
              <a:endPara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720096" y="1289913"/>
            <a:ext cx="8671459" cy="782647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6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Yêu</a:t>
            </a:r>
            <a:r>
              <a:rPr lang="en-US" sz="64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cầu</a:t>
            </a:r>
            <a:r>
              <a:rPr lang="en-US" sz="64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cần</a:t>
            </a:r>
            <a:r>
              <a:rPr lang="en-US" sz="64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đạt</a:t>
            </a:r>
            <a:endParaRPr lang="en-US" sz="6400" kern="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CEDC993-E02B-4C0B-BA79-552AA083E9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23" y="2118749"/>
            <a:ext cx="2841119" cy="4207043"/>
          </a:xfrm>
          <a:prstGeom prst="rect">
            <a:avLst/>
          </a:prstGeom>
        </p:spPr>
      </p:pic>
      <p:sp>
        <p:nvSpPr>
          <p:cNvPr id="29" name="Rectangle 5">
            <a:extLst>
              <a:ext uri="{FF2B5EF4-FFF2-40B4-BE49-F238E27FC236}">
                <a16:creationId xmlns:a16="http://schemas.microsoft.com/office/drawing/2014/main" id="{91B6904A-12D3-4BCE-9A24-F6A1C07AD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382" y="5365444"/>
            <a:ext cx="6939863" cy="136567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defTabSz="1219170">
              <a:spcBef>
                <a:spcPct val="0"/>
              </a:spcBef>
              <a:buClrTx/>
              <a:buNone/>
            </a:pPr>
            <a:endParaRPr lang="zh-CN" altLang="en-US" sz="1333" kern="0" dirty="0">
              <a:solidFill>
                <a:srgbClr val="213054"/>
              </a:solidFill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91B6904A-12D3-4BCE-9A24-F6A1C07AD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381" y="3857277"/>
            <a:ext cx="6939863" cy="13656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defTabSz="1219170">
              <a:spcBef>
                <a:spcPct val="0"/>
              </a:spcBef>
              <a:buClrTx/>
              <a:buNone/>
            </a:pPr>
            <a:endParaRPr lang="zh-CN" altLang="en-US" sz="1800" kern="0" dirty="0">
              <a:solidFill>
                <a:srgbClr val="213054"/>
              </a:solidFill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14566" y="4443368"/>
            <a:ext cx="18473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8447" y="5919734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>
              <a:spcBef>
                <a:spcPct val="0"/>
              </a:spcBef>
            </a:pPr>
            <a:endParaRPr lang="zh-CN" altLang="en-US" sz="1400" kern="0" dirty="0">
              <a:solidFill>
                <a:srgbClr val="000000"/>
              </a:solidFill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6476F576-7D39-4513-8CC3-1042929B2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8828" y="3905662"/>
            <a:ext cx="7145477" cy="123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defTabSz="1219170">
              <a:buClr>
                <a:srgbClr val="FFAB4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Trả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lời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liên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quan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6476F576-7D39-4513-8CC3-1042929B2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383" y="5641204"/>
            <a:ext cx="7145477" cy="123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defTabSz="1219170">
              <a:buClr>
                <a:srgbClr val="FFAB40"/>
              </a:buClr>
            </a:pP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Biết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chia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sẻ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trải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nghiệm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suy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cảm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xúc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liên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quan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đọc</a:t>
            </a:r>
            <a:endParaRPr lang="zh-CN" alt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buClr>
                <a:srgbClr val="FFAB40"/>
              </a:buClr>
            </a:pP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009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16F2AD78-7202-4666-BCBE-94F6153DE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4" y="0"/>
            <a:ext cx="11041037" cy="232972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60270" y="2924316"/>
            <a:ext cx="8671459" cy="782647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1.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Mang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lớp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sách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báo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loài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nuôi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nhà</a:t>
            </a:r>
            <a:endParaRPr lang="en-US" sz="3200" b="1" kern="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14566" y="4443368"/>
            <a:ext cx="18473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8447" y="5919734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>
              <a:spcBef>
                <a:spcPct val="0"/>
              </a:spcBef>
            </a:pPr>
            <a:endParaRPr lang="zh-CN" altLang="en-US" sz="1400" kern="0" dirty="0">
              <a:solidFill>
                <a:srgbClr val="000000"/>
              </a:solidFill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191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16F2AD78-7202-4666-BCBE-94F6153DE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6" y="0"/>
            <a:ext cx="12158443" cy="13667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14566" y="4443368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2800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8447" y="591973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>
              <a:spcBef>
                <a:spcPct val="0"/>
              </a:spcBef>
            </a:pPr>
            <a:endParaRPr lang="zh-CN" alt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12D0FB-DE8C-4F74-8DEA-34B8A31B494F}"/>
              </a:ext>
            </a:extLst>
          </p:cNvPr>
          <p:cNvSpPr txBox="1"/>
          <p:nvPr/>
        </p:nvSpPr>
        <p:spPr>
          <a:xfrm>
            <a:off x="940638" y="1366752"/>
            <a:ext cx="100038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vi-VN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Tả con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vi-VN" sz="28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tam thể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bộ lông gồm ba màu trắng, đen, vàng rất đẹp.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Miu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 ta thường rất chăm chỉ và kiên nhẫn liếm liếm khắp mình, có lẽ nhờ vậy mà bộ lông của nó mượt mà trông đến thích. Đầu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tròn, hai tai dựng đứng để nghe ngóng.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Miu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iu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hiền và ngoan lắm. Em chỉ cần gọi “M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iu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iu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là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nhảy vọt vào lòng em. Em coi nó là người bạn thân nhất của em trong nhà.</a:t>
            </a:r>
          </a:p>
        </p:txBody>
      </p:sp>
    </p:spTree>
    <p:extLst>
      <p:ext uri="{BB962C8B-B14F-4D97-AF65-F5344CB8AC3E}">
        <p14:creationId xmlns:p14="http://schemas.microsoft.com/office/powerpoint/2010/main" val="337503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16F2AD78-7202-4666-BCBE-94F6153DE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47886"/>
            <a:ext cx="12158443" cy="23297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14566" y="4443368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2800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8447" y="591973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>
              <a:spcBef>
                <a:spcPct val="0"/>
              </a:spcBef>
            </a:pPr>
            <a:endParaRPr lang="zh-CN" alt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12D0FB-DE8C-4F74-8DEA-34B8A31B494F}"/>
              </a:ext>
            </a:extLst>
          </p:cNvPr>
          <p:cNvSpPr txBox="1"/>
          <p:nvPr/>
        </p:nvSpPr>
        <p:spPr>
          <a:xfrm>
            <a:off x="1105469" y="1349252"/>
            <a:ext cx="100038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vi-VN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Tả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endParaRPr lang="vi-VN" sz="28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 chó của nhà em rất đáng yêu. Nó mới được sáu tháng tuổi. Nó là chú chó lai cao to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 cái chân cao, bụng thon và tai to dựng đứng. Hàm răng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nhọn hoắt, trắng bóng. Cái đuôi dài uốn cong. Nó ăn khỏe và rất sạch sẽ.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gặm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nằm ngủ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 tấm đệm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góc 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 ra vào. Lúc nào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cũng thấy nó ngồi chống hai chân trước, hai chân sau xếp lại, đuôi vắt ngang lưng.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Hễ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sủa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30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16F2AD78-7202-4666-BCBE-94F6153DE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4" y="0"/>
            <a:ext cx="11041037" cy="232972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60270" y="3138985"/>
            <a:ext cx="9389951" cy="1514902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Cùng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trao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đổi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thông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tin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loài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457200" indent="-457200" defTabSz="1219170">
              <a:buClr>
                <a:srgbClr val="000000"/>
              </a:buClr>
              <a:buFontTx/>
              <a:buChar char="-"/>
            </a:pP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Tên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loài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gì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</a:p>
          <a:p>
            <a:pPr marL="457200" indent="-457200" defTabSz="1219170">
              <a:buClr>
                <a:srgbClr val="000000"/>
              </a:buClr>
              <a:buFontTx/>
              <a:buChar char="-"/>
            </a:pP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Loài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ăn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gì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</a:p>
          <a:p>
            <a:pPr marL="457200" indent="-457200" defTabSz="1219170">
              <a:buClr>
                <a:srgbClr val="000000"/>
              </a:buClr>
              <a:buFontTx/>
              <a:buChar char="-"/>
            </a:pP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khiến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nhớ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nhất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loài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</a:p>
          <a:p>
            <a:pPr defTabSz="1219170">
              <a:buClr>
                <a:srgbClr val="000000"/>
              </a:buClr>
            </a:pPr>
            <a:endParaRPr lang="en-US" sz="3200" b="1" kern="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US" sz="3200" kern="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14566" y="4443368"/>
            <a:ext cx="18473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8447" y="5919734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>
              <a:spcBef>
                <a:spcPct val="0"/>
              </a:spcBef>
            </a:pPr>
            <a:endParaRPr lang="zh-CN" altLang="en-US" sz="1400" kern="0" dirty="0">
              <a:solidFill>
                <a:srgbClr val="000000"/>
              </a:solidFill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480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355" y="1134227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2690709" y="2316057"/>
            <a:ext cx="68105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</a:rPr>
              <a:t>Trao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đổi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thông</a:t>
            </a:r>
            <a:r>
              <a:rPr lang="en-US" sz="4000" b="1" dirty="0">
                <a:solidFill>
                  <a:srgbClr val="FFFF00"/>
                </a:solidFill>
              </a:rPr>
              <a:t> tin </a:t>
            </a:r>
            <a:r>
              <a:rPr lang="en-US" sz="4000" b="1" dirty="0" err="1">
                <a:solidFill>
                  <a:srgbClr val="FFFF00"/>
                </a:solidFill>
              </a:rPr>
              <a:t>về</a:t>
            </a:r>
            <a:endParaRPr lang="en-US" sz="4000" b="1" dirty="0">
              <a:solidFill>
                <a:srgbClr val="FFFF00"/>
              </a:solidFill>
            </a:endParaRPr>
          </a:p>
          <a:p>
            <a:pPr algn="r"/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một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số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loài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vật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nuôi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trong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nhà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080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7B41CD-F871-4BD0-96EC-544A6B524F0B}:384"/>
  <p:tag name="GENSWF_ADVANCE_TIME" val="127.949"/>
  <p:tag name="ISPRING_CUSTOM_TIMING_USED" val="1"/>
  <p:tag name="ISPRING_SLIDE_INDENT_LEVEL" val="0"/>
  <p:tag name="GENSWF_SLIDE_TITLE" val="Trang mở đầu"/>
  <p:tag name="ISPRING_SLIDE_ID_2" val="{A0B3960A-4DFB-48AC-A109-9266F4C45E58}"/>
</p:tagLst>
</file>

<file path=ppt/theme/theme1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339</Words>
  <Application>Microsoft Office PowerPoint</Application>
  <PresentationFormat>Widescreen</PresentationFormat>
  <Paragraphs>56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8" baseType="lpstr">
      <vt:lpstr>微软雅黑</vt:lpstr>
      <vt:lpstr>宋体</vt:lpstr>
      <vt:lpstr>Arial</vt:lpstr>
      <vt:lpstr>Arial-Rounded</vt:lpstr>
      <vt:lpstr>Arial-SGK-TV</vt:lpstr>
      <vt:lpstr>Averta Std CY Bold</vt:lpstr>
      <vt:lpstr>Calibri</vt:lpstr>
      <vt:lpstr>等线</vt:lpstr>
      <vt:lpstr>隶书</vt:lpstr>
      <vt:lpstr>Quicksand Medium</vt:lpstr>
      <vt:lpstr>华文细黑</vt:lpstr>
      <vt:lpstr>Times New Roman</vt:lpstr>
      <vt:lpstr>UTM Avo</vt:lpstr>
      <vt:lpstr>UTM Cookies</vt:lpstr>
      <vt:lpstr>Wingdings</vt:lpstr>
      <vt:lpstr>华康少女文字W5(P)</vt:lpstr>
      <vt:lpstr>字魂17号-萌趣果冻体</vt:lpstr>
      <vt:lpstr>汉仪跳跳体简</vt:lpstr>
      <vt:lpstr>Hoạt động</vt:lpstr>
      <vt:lpstr>https://www.freeppt7.com</vt:lpstr>
      <vt:lpstr>2_Office Theme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ChatGPT</cp:lastModifiedBy>
  <cp:revision>8</cp:revision>
  <dcterms:created xsi:type="dcterms:W3CDTF">2021-07-31T09:04:45Z</dcterms:created>
  <dcterms:modified xsi:type="dcterms:W3CDTF">2024-03-13T04:55:13Z</dcterms:modified>
</cp:coreProperties>
</file>