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6"/>
  </p:notesMasterIdLst>
  <p:sldIdLst>
    <p:sldId id="256" r:id="rId3"/>
    <p:sldId id="307" r:id="rId4"/>
    <p:sldId id="281" r:id="rId5"/>
    <p:sldId id="279" r:id="rId6"/>
    <p:sldId id="278" r:id="rId7"/>
    <p:sldId id="274" r:id="rId8"/>
    <p:sldId id="275" r:id="rId9"/>
    <p:sldId id="277" r:id="rId10"/>
    <p:sldId id="282" r:id="rId11"/>
    <p:sldId id="308" r:id="rId12"/>
    <p:sldId id="284" r:id="rId13"/>
    <p:sldId id="266"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1" autoAdjust="0"/>
    <p:restoredTop sz="93950" autoAdjust="0"/>
  </p:normalViewPr>
  <p:slideViewPr>
    <p:cSldViewPr snapToGrid="0">
      <p:cViewPr>
        <p:scale>
          <a:sx n="86" d="100"/>
          <a:sy n="86" d="100"/>
        </p:scale>
        <p:origin x="-62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0789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9219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9/20/2024</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9/20/2024</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13235"/>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276" y="163185"/>
            <a:ext cx="1379016" cy="1375289"/>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943568" y="1270359"/>
            <a:ext cx="6308458" cy="38164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 4: LUYỆN </a:t>
            </a:r>
            <a:r>
              <a:rPr lang="vi-V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p>
          <a:p>
            <a:pPr algn="ctr"/>
            <a:endParaRPr lang="vi-V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a:t>
            </a:r>
            <a:r>
              <a:rPr lang="vi-VN"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VĂN </a:t>
            </a:r>
          </a:p>
          <a:p>
            <a:pPr algn="ctr"/>
            <a:r>
              <a:rPr lang="vi-VN"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KỂ VỀ VIỆC LÀM Ở NHÀ</a:t>
            </a:r>
          </a:p>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388121" y="534851"/>
            <a:ext cx="3196314"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2</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AutoShape 3"/>
          <p:cNvCxnSpPr>
            <a:cxnSpLocks noChangeShapeType="1"/>
          </p:cNvCxnSpPr>
          <p:nvPr/>
        </p:nvCxnSpPr>
        <p:spPr bwMode="auto">
          <a:xfrm flipV="1">
            <a:off x="4397525" y="5338339"/>
            <a:ext cx="3940667" cy="12308"/>
          </a:xfrm>
          <a:prstGeom prst="straightConnector1">
            <a:avLst/>
          </a:prstGeom>
          <a:noFill/>
          <a:ln w="28575">
            <a:solidFill>
              <a:srgbClr val="00B0F0"/>
            </a:solidFill>
            <a:round/>
            <a:headEnd/>
            <a:tailEnd/>
          </a:ln>
          <a:extLst>
            <a:ext uri="{909E8E84-426E-40DD-AFC4-6F175D3DCCD1}">
              <a14:hiddenFill xmlns:a14="http://schemas.microsoft.com/office/drawing/2010/main">
                <a:noFill/>
              </a14:hiddenFill>
            </a:ext>
          </a:extLst>
        </p:spPr>
      </p:cxnSp>
      <p:sp>
        <p:nvSpPr>
          <p:cNvPr id="11" name="Text Box 3">
            <a:extLst>
              <a:ext uri="{FF2B5EF4-FFF2-40B4-BE49-F238E27FC236}">
                <a16:creationId xmlns:a16="http://schemas.microsoft.com/office/drawing/2014/main" id="{919CD4E8-07EC-3839-6E5D-BBD0A9EB8B9A}"/>
              </a:ext>
            </a:extLst>
          </p:cNvPr>
          <p:cNvSpPr txBox="1">
            <a:spLocks noChangeArrowheads="1"/>
          </p:cNvSpPr>
          <p:nvPr/>
        </p:nvSpPr>
        <p:spPr bwMode="auto">
          <a:xfrm>
            <a:off x="3973115" y="698339"/>
            <a:ext cx="4365077"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3600" b="1" dirty="0">
                <a:latin typeface="HP001 4 hàng" panose="020B0603050302020204" pitchFamily="34" charset="-93"/>
              </a:rPr>
              <a:t>Bài chữa</a:t>
            </a:r>
          </a:p>
          <a:p>
            <a:pPr defTabSz="665775" eaLnBrk="0" fontAlgn="base" hangingPunct="0">
              <a:spcBef>
                <a:spcPct val="0"/>
              </a:spcBef>
              <a:spcAft>
                <a:spcPts val="582"/>
              </a:spcAft>
            </a:pPr>
            <a:endParaRPr lang="vi-VN" sz="3600" b="1" i="1" dirty="0">
              <a:latin typeface="HP001 4 hàng" panose="020B0603050302020204" pitchFamily="34" charset="-93"/>
            </a:endParaRPr>
          </a:p>
          <a:p>
            <a:pPr defTabSz="665775" eaLnBrk="0" fontAlgn="base" hangingPunct="0">
              <a:spcBef>
                <a:spcPct val="0"/>
              </a:spcBef>
              <a:spcAft>
                <a:spcPts val="582"/>
              </a:spcAft>
            </a:pPr>
            <a:endParaRPr lang="vi-VN" sz="3600" b="1" i="1" dirty="0">
              <a:latin typeface="HP001 4 hàng" panose="020B0603050302020204" pitchFamily="34" charset="-93"/>
            </a:endParaRPr>
          </a:p>
          <a:p>
            <a:pPr defTabSz="665775" eaLnBrk="0" fontAlgn="base" hangingPunct="0">
              <a:spcBef>
                <a:spcPct val="0"/>
              </a:spcBef>
              <a:spcAft>
                <a:spcPts val="582"/>
              </a:spcAft>
            </a:pPr>
            <a:endParaRPr lang="vi-VN" sz="3600" b="1" i="1" dirty="0">
              <a:latin typeface="HP001 4 hàng" panose="020B0603050302020204" pitchFamily="34" charset="-93"/>
            </a:endParaRPr>
          </a:p>
          <a:p>
            <a:pPr algn="ctr" defTabSz="665775" eaLnBrk="0" fontAlgn="base" hangingPunct="0">
              <a:spcBef>
                <a:spcPct val="0"/>
              </a:spcBef>
              <a:spcAft>
                <a:spcPts val="582"/>
              </a:spcAft>
            </a:pPr>
            <a:r>
              <a:rPr lang="vi-VN" sz="3600" b="1" dirty="0">
                <a:latin typeface="HP001 4 hàng" panose="020B0603050302020204" pitchFamily="34" charset="-93"/>
              </a:rPr>
              <a:t>   </a:t>
            </a:r>
          </a:p>
          <a:p>
            <a:pPr defTabSz="665775" eaLnBrk="0" fontAlgn="base" hangingPunct="0">
              <a:spcBef>
                <a:spcPct val="0"/>
              </a:spcBef>
              <a:spcAft>
                <a:spcPts val="582"/>
              </a:spcAft>
            </a:pPr>
            <a:r>
              <a:rPr lang="vi-VN" sz="3600" b="1" dirty="0">
                <a:latin typeface="HP001 4 hàng" panose="020B0603050302020204" pitchFamily="34" charset="-93"/>
              </a:rPr>
              <a:t> </a:t>
            </a: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endParaRPr lang="vi-VN" sz="3600" b="1" dirty="0">
              <a:latin typeface="HP001 4 hàng" panose="020B0603050302020204" pitchFamily="34" charset="-93"/>
            </a:endParaRPr>
          </a:p>
          <a:p>
            <a:pPr defTabSz="665775" eaLnBrk="0" fontAlgn="base" hangingPunct="0">
              <a:spcBef>
                <a:spcPct val="0"/>
              </a:spcBef>
              <a:spcAft>
                <a:spcPts val="582"/>
              </a:spcAft>
            </a:pPr>
            <a:r>
              <a:rPr lang="vi-VN" sz="3600" b="1" dirty="0">
                <a:latin typeface="HP001 4 hàng" panose="020B0603050302020204" pitchFamily="34" charset="-93"/>
              </a:rPr>
              <a:t>            </a:t>
            </a:r>
          </a:p>
        </p:txBody>
      </p:sp>
      <p:sp>
        <p:nvSpPr>
          <p:cNvPr id="12" name="Text Box 3">
            <a:extLst>
              <a:ext uri="{FF2B5EF4-FFF2-40B4-BE49-F238E27FC236}">
                <a16:creationId xmlns:a16="http://schemas.microsoft.com/office/drawing/2014/main" id="{0C957461-927D-2A3B-677C-47D4873CA051}"/>
              </a:ext>
            </a:extLst>
          </p:cNvPr>
          <p:cNvSpPr txBox="1">
            <a:spLocks noChangeArrowheads="1"/>
          </p:cNvSpPr>
          <p:nvPr/>
        </p:nvSpPr>
        <p:spPr bwMode="auto">
          <a:xfrm>
            <a:off x="1546313" y="1261144"/>
            <a:ext cx="9243607"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3200" b="1" dirty="0">
                <a:latin typeface="HP001 4 hàng" panose="020B0603050302020204" pitchFamily="34" charset="-93"/>
              </a:rPr>
              <a:t>    Sau bữa ăn, em thường giúp mẹ rửa bát. Đầu</a:t>
            </a: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algn="ct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r>
              <a:rPr lang="vi-VN" sz="3200" b="1" dirty="0">
                <a:latin typeface="HP001 4 hàng" panose="020B0603050302020204" pitchFamily="34" charset="-93"/>
              </a:rPr>
              <a:t>            </a:t>
            </a:r>
          </a:p>
        </p:txBody>
      </p:sp>
      <p:sp>
        <p:nvSpPr>
          <p:cNvPr id="13" name="Text Box 3">
            <a:extLst>
              <a:ext uri="{FF2B5EF4-FFF2-40B4-BE49-F238E27FC236}">
                <a16:creationId xmlns:a16="http://schemas.microsoft.com/office/drawing/2014/main" id="{7F85FF51-28E3-EEBE-25A6-E17CD06923CF}"/>
              </a:ext>
            </a:extLst>
          </p:cNvPr>
          <p:cNvSpPr txBox="1">
            <a:spLocks noChangeArrowheads="1"/>
          </p:cNvSpPr>
          <p:nvPr/>
        </p:nvSpPr>
        <p:spPr bwMode="auto">
          <a:xfrm>
            <a:off x="1546313" y="1983597"/>
            <a:ext cx="8684209"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3200" b="1" dirty="0">
                <a:latin typeface="HP001 4 hàng" panose="020B0603050302020204" pitchFamily="34" charset="-93"/>
              </a:rPr>
              <a:t> tiên, em cho bát vào chậu. Sau đó, em lấy nước </a:t>
            </a: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algn="ct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r>
              <a:rPr lang="vi-VN" sz="3200" b="1" dirty="0">
                <a:latin typeface="HP001 4 hàng" panose="020B0603050302020204" pitchFamily="34" charset="-93"/>
              </a:rPr>
              <a:t>            </a:t>
            </a:r>
          </a:p>
        </p:txBody>
      </p:sp>
      <p:sp>
        <p:nvSpPr>
          <p:cNvPr id="14" name="Text Box 3">
            <a:extLst>
              <a:ext uri="{FF2B5EF4-FFF2-40B4-BE49-F238E27FC236}">
                <a16:creationId xmlns:a16="http://schemas.microsoft.com/office/drawing/2014/main" id="{A9220DF6-D559-4972-25EE-EB6DC480D263}"/>
              </a:ext>
            </a:extLst>
          </p:cNvPr>
          <p:cNvSpPr txBox="1">
            <a:spLocks noChangeArrowheads="1"/>
          </p:cNvSpPr>
          <p:nvPr/>
        </p:nvSpPr>
        <p:spPr bwMode="auto">
          <a:xfrm>
            <a:off x="1543960" y="2680523"/>
            <a:ext cx="9493386"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3200" b="1" dirty="0">
                <a:latin typeface="HP001 4 hàng" panose="020B0603050302020204" pitchFamily="34" charset="-93"/>
              </a:rPr>
              <a:t> rửa bát và cọ sạch từng cái bát, đĩa,... Rửa xong, </a:t>
            </a:r>
          </a:p>
          <a:p>
            <a:pPr defTabSz="665775" eaLnBrk="0" fontAlgn="base" hangingPunct="0">
              <a:spcBef>
                <a:spcPct val="0"/>
              </a:spcBef>
              <a:spcAft>
                <a:spcPts val="582"/>
              </a:spcAft>
            </a:pPr>
            <a:endParaRPr lang="vi-VN" sz="3200" i="1" dirty="0">
              <a:latin typeface="HP001 4 hàng" panose="020B0603050302020204" pitchFamily="34" charset="-93"/>
            </a:endParaRPr>
          </a:p>
          <a:p>
            <a:pPr defTabSz="665775" eaLnBrk="0" fontAlgn="base" hangingPunct="0">
              <a:spcBef>
                <a:spcPct val="0"/>
              </a:spcBef>
              <a:spcAft>
                <a:spcPts val="582"/>
              </a:spcAft>
            </a:pPr>
            <a:endParaRPr lang="vi-VN" sz="3200" i="1" dirty="0">
              <a:latin typeface="HP001 4 hàng" panose="020B0603050302020204" pitchFamily="34" charset="-93"/>
            </a:endParaRPr>
          </a:p>
          <a:p>
            <a:pPr defTabSz="665775" eaLnBrk="0" fontAlgn="base" hangingPunct="0">
              <a:spcBef>
                <a:spcPct val="0"/>
              </a:spcBef>
              <a:spcAft>
                <a:spcPts val="582"/>
              </a:spcAft>
            </a:pPr>
            <a:endParaRPr lang="vi-VN" sz="3200" i="1" dirty="0">
              <a:latin typeface="HP001 4 hàng" panose="020B0603050302020204" pitchFamily="34" charset="-93"/>
            </a:endParaRPr>
          </a:p>
          <a:p>
            <a:pPr defTabSz="665775" eaLnBrk="0" fontAlgn="base" hangingPunct="0">
              <a:spcBef>
                <a:spcPct val="0"/>
              </a:spcBef>
              <a:spcAft>
                <a:spcPts val="582"/>
              </a:spcAft>
            </a:pPr>
            <a:endParaRPr lang="vi-VN" sz="3200" i="1" dirty="0">
              <a:latin typeface="HP001 4 hàng" panose="020B0603050302020204" pitchFamily="34" charset="-93"/>
            </a:endParaRPr>
          </a:p>
          <a:p>
            <a:pPr algn="ctr" defTabSz="665775" eaLnBrk="0" fontAlgn="base" hangingPunct="0">
              <a:spcBef>
                <a:spcPct val="0"/>
              </a:spcBef>
              <a:spcAft>
                <a:spcPts val="582"/>
              </a:spcAft>
            </a:pPr>
            <a:r>
              <a:rPr lang="vi-VN" sz="3200" dirty="0">
                <a:latin typeface="HP001 4 hàng" panose="020B0603050302020204" pitchFamily="34" charset="-93"/>
              </a:rPr>
              <a:t>   </a:t>
            </a:r>
          </a:p>
          <a:p>
            <a:pPr defTabSz="665775" eaLnBrk="0" fontAlgn="base" hangingPunct="0">
              <a:spcBef>
                <a:spcPct val="0"/>
              </a:spcBef>
              <a:spcAft>
                <a:spcPts val="582"/>
              </a:spcAft>
            </a:pPr>
            <a:r>
              <a:rPr lang="vi-VN" sz="3200" dirty="0">
                <a:latin typeface="HP001 4 hàng" panose="020B0603050302020204" pitchFamily="34" charset="-93"/>
              </a:rPr>
              <a:t> </a:t>
            </a: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endParaRPr lang="vi-VN" sz="3200" dirty="0">
              <a:latin typeface="HP001 4 hàng" panose="020B0603050302020204" pitchFamily="34" charset="-93"/>
            </a:endParaRPr>
          </a:p>
          <a:p>
            <a:pPr defTabSz="665775" eaLnBrk="0" fontAlgn="base" hangingPunct="0">
              <a:spcBef>
                <a:spcPct val="0"/>
              </a:spcBef>
              <a:spcAft>
                <a:spcPts val="582"/>
              </a:spcAft>
            </a:pPr>
            <a:r>
              <a:rPr lang="vi-VN" sz="3200" dirty="0">
                <a:latin typeface="HP001 4 hàng" panose="020B0603050302020204" pitchFamily="34" charset="-93"/>
              </a:rPr>
              <a:t>            </a:t>
            </a:r>
          </a:p>
        </p:txBody>
      </p:sp>
      <p:sp>
        <p:nvSpPr>
          <p:cNvPr id="15" name="Text Box 3">
            <a:extLst>
              <a:ext uri="{FF2B5EF4-FFF2-40B4-BE49-F238E27FC236}">
                <a16:creationId xmlns:a16="http://schemas.microsoft.com/office/drawing/2014/main" id="{38B50133-F16B-60AA-B868-DAF705FE7A3F}"/>
              </a:ext>
            </a:extLst>
          </p:cNvPr>
          <p:cNvSpPr txBox="1">
            <a:spLocks noChangeArrowheads="1"/>
          </p:cNvSpPr>
          <p:nvPr/>
        </p:nvSpPr>
        <p:spPr bwMode="auto">
          <a:xfrm>
            <a:off x="1691851" y="3443953"/>
            <a:ext cx="9160699"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3200" b="1" dirty="0">
                <a:latin typeface="HP001 4 hàng" panose="020B0603050302020204" pitchFamily="34" charset="-93"/>
              </a:rPr>
              <a:t>em úp nhẹ nhàng từng cái vào rổ cho ráo  nước. </a:t>
            </a: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algn="ct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r>
              <a:rPr lang="vi-VN" sz="3200" b="1" dirty="0">
                <a:latin typeface="HP001 4 hàng" panose="020B0603050302020204" pitchFamily="34" charset="-93"/>
              </a:rPr>
              <a:t>            </a:t>
            </a:r>
          </a:p>
        </p:txBody>
      </p:sp>
      <p:sp>
        <p:nvSpPr>
          <p:cNvPr id="16" name="Text Box 3">
            <a:extLst>
              <a:ext uri="{FF2B5EF4-FFF2-40B4-BE49-F238E27FC236}">
                <a16:creationId xmlns:a16="http://schemas.microsoft.com/office/drawing/2014/main" id="{6F84094E-7529-DDFD-7F6C-FB507CD0826A}"/>
              </a:ext>
            </a:extLst>
          </p:cNvPr>
          <p:cNvSpPr txBox="1">
            <a:spLocks noChangeArrowheads="1"/>
          </p:cNvSpPr>
          <p:nvPr/>
        </p:nvSpPr>
        <p:spPr bwMode="auto">
          <a:xfrm>
            <a:off x="1583934" y="4120710"/>
            <a:ext cx="8859485"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3200" b="1" dirty="0">
                <a:latin typeface="HP001 4 hàng" panose="020B0603050302020204" pitchFamily="34" charset="-93"/>
              </a:rPr>
              <a:t>Em thấy rất vui vì mình đã giúp mẹ việc nhà.</a:t>
            </a: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defTabSz="665775" eaLnBrk="0" fontAlgn="base" hangingPunct="0">
              <a:spcBef>
                <a:spcPct val="0"/>
              </a:spcBef>
              <a:spcAft>
                <a:spcPts val="582"/>
              </a:spcAft>
            </a:pPr>
            <a:endParaRPr lang="vi-VN" sz="3200" b="1" i="1" dirty="0">
              <a:latin typeface="HP001 4 hàng" panose="020B0603050302020204" pitchFamily="34" charset="-93"/>
            </a:endParaRPr>
          </a:p>
          <a:p>
            <a:pPr algn="ct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r>
              <a:rPr lang="vi-VN" sz="3200" b="1" dirty="0">
                <a:latin typeface="HP001 4 hàng" panose="020B0603050302020204" pitchFamily="34" charset="-93"/>
              </a:rPr>
              <a:t> </a:t>
            </a: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endParaRPr lang="vi-VN" sz="3200" b="1" dirty="0">
              <a:latin typeface="HP001 4 hàng" panose="020B0603050302020204" pitchFamily="34" charset="-93"/>
            </a:endParaRPr>
          </a:p>
          <a:p>
            <a:pPr defTabSz="665775" eaLnBrk="0" fontAlgn="base" hangingPunct="0">
              <a:spcBef>
                <a:spcPct val="0"/>
              </a:spcBef>
              <a:spcAft>
                <a:spcPts val="582"/>
              </a:spcAft>
            </a:pPr>
            <a:r>
              <a:rPr lang="vi-VN" sz="3200" b="1" dirty="0">
                <a:latin typeface="HP001 4 hàng" panose="020B0603050302020204" pitchFamily="34" charset="-93"/>
              </a:rPr>
              <a:t>            </a:t>
            </a:r>
          </a:p>
        </p:txBody>
      </p:sp>
    </p:spTree>
    <p:extLst>
      <p:ext uri="{BB962C8B-B14F-4D97-AF65-F5344CB8AC3E}">
        <p14:creationId xmlns:p14="http://schemas.microsoft.com/office/powerpoint/2010/main" val="224920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638" y="951699"/>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8">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562358" y="1072362"/>
            <a:ext cx="678262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mj-lt"/>
                <a:ea typeface="+mn-ea"/>
                <a:cs typeface="+mn-cs"/>
              </a:rPr>
              <a:t>YÊU CẦU CẦN ĐẠT</a:t>
            </a:r>
            <a:r>
              <a:rPr kumimoji="0" lang="en-US" sz="54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mj-lt"/>
                <a:ea typeface="+mn-ea"/>
                <a:cs typeface="+mn-cs"/>
              </a:rPr>
              <a:t> </a:t>
            </a:r>
          </a:p>
        </p:txBody>
      </p:sp>
      <p:sp>
        <p:nvSpPr>
          <p:cNvPr id="4" name="TextBox 3">
            <a:extLst>
              <a:ext uri="{FF2B5EF4-FFF2-40B4-BE49-F238E27FC236}">
                <a16:creationId xmlns:a16="http://schemas.microsoft.com/office/drawing/2014/main" id="{1A69DB6A-D926-D2FD-C2E8-3C4BB78F33DE}"/>
              </a:ext>
            </a:extLst>
          </p:cNvPr>
          <p:cNvSpPr txBox="1"/>
          <p:nvPr/>
        </p:nvSpPr>
        <p:spPr>
          <a:xfrm>
            <a:off x="2581231" y="2434675"/>
            <a:ext cx="674487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77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vi-VN" sz="4000" dirty="0">
                <a:solidFill>
                  <a:srgbClr val="FF0000"/>
                </a:solidFill>
                <a:effectLst>
                  <a:reflection blurRad="6350" stA="55000" endA="300" endPos="45500" dir="5400000" sy="-100000" algn="bl" rotWithShape="0"/>
                </a:effectLst>
                <a:latin typeface="+mj-lt"/>
              </a:rPr>
              <a:t>VẬN DỤNG</a:t>
            </a:r>
            <a:endParaRPr lang="en-US" sz="4000" dirty="0">
              <a:solidFill>
                <a:srgbClr val="FF0000"/>
              </a:solidFill>
              <a:effectLst>
                <a:reflection blurRad="6350" stA="55000" endA="300" endPos="45500" dir="5400000" sy="-100000" algn="bl" rotWithShape="0"/>
              </a:effectLst>
              <a:latin typeface="+mj-lt"/>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0810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4702" t="9791"/>
          <a:stretch/>
        </p:blipFill>
        <p:spPr>
          <a:xfrm>
            <a:off x="2045700" y="133943"/>
            <a:ext cx="8469334" cy="6106314"/>
          </a:xfrm>
          <a:prstGeom prst="rect">
            <a:avLst/>
          </a:prstGeom>
        </p:spPr>
      </p:pic>
      <p:sp>
        <p:nvSpPr>
          <p:cNvPr id="5" name="TextBox 4"/>
          <p:cNvSpPr txBox="1"/>
          <p:nvPr/>
        </p:nvSpPr>
        <p:spPr>
          <a:xfrm>
            <a:off x="2711503" y="577811"/>
            <a:ext cx="7850973" cy="495649"/>
          </a:xfrm>
          <a:prstGeom prst="rect">
            <a:avLst/>
          </a:prstGeom>
          <a:noFill/>
        </p:spPr>
        <p:txBody>
          <a:bodyPr wrap="square" rtlCol="0">
            <a:spAutoFit/>
          </a:bodyPr>
          <a:lstStyle/>
          <a:p>
            <a:pPr defTabSz="860710"/>
            <a:r>
              <a:rPr lang="en-US" sz="2621" b="1" dirty="0" err="1">
                <a:solidFill>
                  <a:prstClr val="black"/>
                </a:solidFill>
                <a:latin typeface="HP001 4 hàng" panose="020B0603050302020204" pitchFamily="34" charset="-93"/>
              </a:rPr>
              <a:t>Thứ</a:t>
            </a:r>
            <a:r>
              <a:rPr lang="en-US" sz="2621" b="1" dirty="0">
                <a:solidFill>
                  <a:prstClr val="black"/>
                </a:solidFill>
                <a:latin typeface="HP001 4 hàng" panose="020B0603050302020204" pitchFamily="34" charset="-93"/>
              </a:rPr>
              <a:t> </a:t>
            </a:r>
            <a:r>
              <a:rPr lang="en-US" sz="2621" b="1" dirty="0" err="1">
                <a:solidFill>
                  <a:prstClr val="black"/>
                </a:solidFill>
                <a:latin typeface="HP001 4 hàng" panose="020B0603050302020204" pitchFamily="34" charset="-93"/>
              </a:rPr>
              <a:t>sáu</a:t>
            </a:r>
            <a:r>
              <a:rPr lang="en-US" sz="2621" b="1" dirty="0">
                <a:solidFill>
                  <a:prstClr val="black"/>
                </a:solidFill>
                <a:latin typeface="HP001 4 hàng" panose="020B0603050302020204" pitchFamily="34" charset="-93"/>
              </a:rPr>
              <a:t> </a:t>
            </a:r>
            <a:r>
              <a:rPr lang="en-US" sz="2621" b="1" dirty="0" err="1">
                <a:solidFill>
                  <a:prstClr val="black"/>
                </a:solidFill>
                <a:latin typeface="HP001 4 hàng" panose="020B0603050302020204" pitchFamily="34" charset="-93"/>
              </a:rPr>
              <a:t>ngày</a:t>
            </a:r>
            <a:r>
              <a:rPr lang="en-US" sz="2621" b="1" dirty="0">
                <a:solidFill>
                  <a:prstClr val="black"/>
                </a:solidFill>
                <a:latin typeface="HP001 4 hàng" panose="020B0603050302020204" pitchFamily="34" charset="-93"/>
              </a:rPr>
              <a:t> 20 tháng 9 </a:t>
            </a:r>
            <a:r>
              <a:rPr lang="en-US" sz="2621" b="1" dirty="0" err="1">
                <a:solidFill>
                  <a:prstClr val="black"/>
                </a:solidFill>
                <a:latin typeface="HP001 4 hàng" panose="020B0603050302020204" pitchFamily="34" charset="-93"/>
              </a:rPr>
              <a:t>năm</a:t>
            </a:r>
            <a:r>
              <a:rPr lang="en-US" sz="2621" b="1" dirty="0">
                <a:solidFill>
                  <a:prstClr val="black"/>
                </a:solidFill>
                <a:latin typeface="HP001 4 hàng" panose="020B0603050302020204" pitchFamily="34" charset="-93"/>
              </a:rPr>
              <a:t> 2024 </a:t>
            </a:r>
            <a:endParaRPr lang="vi-VN" sz="2621" b="1" dirty="0">
              <a:solidFill>
                <a:prstClr val="black"/>
              </a:solidFill>
              <a:latin typeface="HP001 4 hàng" panose="020B0603050302020204" pitchFamily="34" charset="-93"/>
            </a:endParaRPr>
          </a:p>
        </p:txBody>
      </p:sp>
      <p:sp>
        <p:nvSpPr>
          <p:cNvPr id="2" name="Text Box 2"/>
          <p:cNvSpPr txBox="1">
            <a:spLocks noChangeArrowheads="1"/>
          </p:cNvSpPr>
          <p:nvPr/>
        </p:nvSpPr>
        <p:spPr bwMode="auto">
          <a:xfrm>
            <a:off x="2489568" y="1084099"/>
            <a:ext cx="4650217"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2621" i="1" dirty="0">
                <a:solidFill>
                  <a:prstClr val="black"/>
                </a:solidFill>
                <a:latin typeface="HP001 4 hàng" panose="020B0603050302020204" pitchFamily="34" charset="-93"/>
              </a:rPr>
              <a:t>                  </a:t>
            </a:r>
            <a:r>
              <a:rPr lang="vi-VN" sz="2621" b="1" dirty="0">
                <a:solidFill>
                  <a:prstClr val="black"/>
                </a:solidFill>
                <a:latin typeface="HP001 4 hàng" panose="020B0603050302020204" pitchFamily="34" charset="-93"/>
              </a:rPr>
              <a:t>Luyện tập</a:t>
            </a:r>
          </a:p>
          <a:p>
            <a:pPr defTabSz="665775" eaLnBrk="0" fontAlgn="base" hangingPunct="0">
              <a:spcBef>
                <a:spcPct val="0"/>
              </a:spcBef>
              <a:spcAft>
                <a:spcPts val="582"/>
              </a:spcAft>
            </a:pPr>
            <a:endParaRPr lang="vi-VN" sz="2621" i="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i="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i="1" dirty="0">
              <a:solidFill>
                <a:prstClr val="black"/>
              </a:solidFill>
              <a:latin typeface="HP001 4 hàng" panose="020B0603050302020204" pitchFamily="34" charset="-93"/>
            </a:endParaRPr>
          </a:p>
          <a:p>
            <a:pPr algn="ctr" defTabSz="665775" eaLnBrk="0" fontAlgn="base" hangingPunct="0">
              <a:spcBef>
                <a:spcPct val="0"/>
              </a:spcBef>
              <a:spcAft>
                <a:spcPts val="582"/>
              </a:spcAft>
            </a:pPr>
            <a:r>
              <a:rPr lang="vi-VN" sz="2621" dirty="0">
                <a:solidFill>
                  <a:prstClr val="black"/>
                </a:solidFill>
                <a:latin typeface="HP001 4 hàng" panose="020B0603050302020204" pitchFamily="34" charset="-93"/>
              </a:rPr>
              <a:t>   </a:t>
            </a:r>
          </a:p>
          <a:p>
            <a:pPr defTabSz="665775" eaLnBrk="0" fontAlgn="base" hangingPunct="0">
              <a:spcBef>
                <a:spcPct val="0"/>
              </a:spcBef>
              <a:spcAft>
                <a:spcPts val="582"/>
              </a:spcAft>
            </a:pPr>
            <a:r>
              <a:rPr lang="vi-VN" sz="2621" dirty="0">
                <a:solidFill>
                  <a:prstClr val="black"/>
                </a:solidFill>
                <a:latin typeface="HP001 4 hàng" panose="020B0603050302020204" pitchFamily="34" charset="-93"/>
              </a:rPr>
              <a:t> </a:t>
            </a: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r>
              <a:rPr lang="vi-VN" sz="2621" dirty="0">
                <a:solidFill>
                  <a:prstClr val="black"/>
                </a:solidFill>
                <a:latin typeface="HP001 4 hàng" panose="020B0603050302020204" pitchFamily="34" charset="-93"/>
              </a:rPr>
              <a:t>            </a:t>
            </a:r>
          </a:p>
        </p:txBody>
      </p:sp>
      <p:sp>
        <p:nvSpPr>
          <p:cNvPr id="3" name="Text Box 3"/>
          <p:cNvSpPr txBox="1">
            <a:spLocks noChangeArrowheads="1"/>
          </p:cNvSpPr>
          <p:nvPr/>
        </p:nvSpPr>
        <p:spPr bwMode="auto">
          <a:xfrm>
            <a:off x="2489568" y="1604315"/>
            <a:ext cx="6884411" cy="49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580" tIns="33290" rIns="66580" bIns="33290" numCol="1" anchor="t" anchorCtr="0" compatLnSpc="1">
            <a:prstTxWarp prst="textNoShape">
              <a:avLst/>
            </a:prstTxWarp>
          </a:bodyPr>
          <a:lstStyle/>
          <a:p>
            <a:pPr defTabSz="665775" eaLnBrk="0" fontAlgn="base" hangingPunct="0">
              <a:spcBef>
                <a:spcPct val="0"/>
              </a:spcBef>
              <a:spcAft>
                <a:spcPts val="582"/>
              </a:spcAft>
            </a:pPr>
            <a:r>
              <a:rPr lang="vi-VN" sz="2621" b="1" dirty="0">
                <a:solidFill>
                  <a:prstClr val="black"/>
                </a:solidFill>
                <a:latin typeface="HP001 4 hàng" panose="020B0603050302020204" pitchFamily="34" charset="-93"/>
              </a:rPr>
              <a:t> Viết đoạnvăn kể về việc làm ở nhà-</a:t>
            </a:r>
          </a:p>
          <a:p>
            <a:pPr defTabSz="665775" eaLnBrk="0" fontAlgn="base" hangingPunct="0">
              <a:spcBef>
                <a:spcPct val="0"/>
              </a:spcBef>
              <a:spcAft>
                <a:spcPts val="582"/>
              </a:spcAft>
            </a:pPr>
            <a:endParaRPr lang="vi-VN" sz="2621" i="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i="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i="1" dirty="0">
              <a:solidFill>
                <a:prstClr val="black"/>
              </a:solidFill>
              <a:latin typeface="HP001 4 hàng" panose="020B0603050302020204" pitchFamily="34" charset="-93"/>
            </a:endParaRPr>
          </a:p>
          <a:p>
            <a:pPr algn="ctr" defTabSz="665775" eaLnBrk="0" fontAlgn="base" hangingPunct="0">
              <a:spcBef>
                <a:spcPct val="0"/>
              </a:spcBef>
              <a:spcAft>
                <a:spcPts val="582"/>
              </a:spcAft>
            </a:pPr>
            <a:r>
              <a:rPr lang="vi-VN" sz="2621" dirty="0">
                <a:solidFill>
                  <a:prstClr val="black"/>
                </a:solidFill>
                <a:latin typeface="HP001 4 hàng" panose="020B0603050302020204" pitchFamily="34" charset="-93"/>
              </a:rPr>
              <a:t>   </a:t>
            </a:r>
          </a:p>
          <a:p>
            <a:pPr defTabSz="665775" eaLnBrk="0" fontAlgn="base" hangingPunct="0">
              <a:spcBef>
                <a:spcPct val="0"/>
              </a:spcBef>
              <a:spcAft>
                <a:spcPts val="582"/>
              </a:spcAft>
            </a:pPr>
            <a:r>
              <a:rPr lang="vi-VN" sz="2621" dirty="0">
                <a:solidFill>
                  <a:prstClr val="black"/>
                </a:solidFill>
                <a:latin typeface="HP001 4 hàng" panose="020B0603050302020204" pitchFamily="34" charset="-93"/>
              </a:rPr>
              <a:t> </a:t>
            </a: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endParaRPr lang="vi-VN" sz="2621" dirty="0">
              <a:solidFill>
                <a:prstClr val="black"/>
              </a:solidFill>
              <a:latin typeface="HP001 4 hàng" panose="020B0603050302020204" pitchFamily="34" charset="-93"/>
            </a:endParaRPr>
          </a:p>
          <a:p>
            <a:pPr defTabSz="665775" eaLnBrk="0" fontAlgn="base" hangingPunct="0">
              <a:spcBef>
                <a:spcPct val="0"/>
              </a:spcBef>
              <a:spcAft>
                <a:spcPts val="582"/>
              </a:spcAft>
            </a:pPr>
            <a:r>
              <a:rPr lang="vi-VN" sz="2621" dirty="0">
                <a:solidFill>
                  <a:prstClr val="black"/>
                </a:solidFill>
                <a:latin typeface="HP001 4 hàng" panose="020B0603050302020204" pitchFamily="34" charset="-93"/>
              </a:rPr>
              <a:t>            </a:t>
            </a:r>
          </a:p>
        </p:txBody>
      </p:sp>
    </p:spTree>
    <p:extLst>
      <p:ext uri="{BB962C8B-B14F-4D97-AF65-F5344CB8AC3E}">
        <p14:creationId xmlns:p14="http://schemas.microsoft.com/office/powerpoint/2010/main" val="284763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638" y="951699"/>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8">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562358" y="1072362"/>
            <a:ext cx="678262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YÊU CẦU CẦN ĐẠT</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 </a:t>
            </a:r>
          </a:p>
        </p:txBody>
      </p:sp>
      <p:sp>
        <p:nvSpPr>
          <p:cNvPr id="4" name="TextBox 3">
            <a:extLst>
              <a:ext uri="{FF2B5EF4-FFF2-40B4-BE49-F238E27FC236}">
                <a16:creationId xmlns:a16="http://schemas.microsoft.com/office/drawing/2014/main" id="{1A69DB6A-D926-D2FD-C2E8-3C4BB78F33DE}"/>
              </a:ext>
            </a:extLst>
          </p:cNvPr>
          <p:cNvSpPr txBox="1"/>
          <p:nvPr/>
        </p:nvSpPr>
        <p:spPr>
          <a:xfrm>
            <a:off x="2581231" y="2434675"/>
            <a:ext cx="6744878" cy="1384995"/>
          </a:xfrm>
          <a:prstGeom prst="rect">
            <a:avLst/>
          </a:prstGeom>
          <a:noFill/>
        </p:spPr>
        <p:txBody>
          <a:bodyPr wrap="square">
            <a:spAutoFit/>
          </a:bodyPr>
          <a:lstStyle/>
          <a:p>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tranh</a:t>
            </a:r>
            <a:endParaRPr lang="vi-VN" sz="2800" dirty="0">
              <a:latin typeface="Times New Roman" panose="02020603050405020304" pitchFamily="18" charset="0"/>
              <a:ea typeface="Times New Roman" panose="02020603050405020304" pitchFamily="18" charset="0"/>
            </a:endParaRPr>
          </a:p>
          <a:p>
            <a:r>
              <a:rPr lang="vi-VN" sz="2800" dirty="0">
                <a:latin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 – 3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987321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893148"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a:t>
            </a:r>
            <a:r>
              <a:rPr lang="en-US" sz="3200" b="1" dirty="0" err="1">
                <a:solidFill>
                  <a:srgbClr val="00B050"/>
                </a:solidFill>
                <a:latin typeface="Arial-Rounded" pitchFamily="34" charset="0"/>
                <a:ea typeface="Arial-Rounded" pitchFamily="34" charset="0"/>
                <a:cs typeface="Arial-Rounded" pitchFamily="34" charset="0"/>
              </a:rPr>
              <a:t>về</a:t>
            </a:r>
            <a:r>
              <a:rPr lang="en-US" sz="3200" b="1" dirty="0">
                <a:solidFill>
                  <a:srgbClr val="00B050"/>
                </a:solidFill>
                <a:latin typeface="Arial-Rounded" pitchFamily="34" charset="0"/>
                <a:ea typeface="Arial-Rounded" pitchFamily="34" charset="0"/>
                <a:cs typeface="Arial-Rounded" pitchFamily="34" charset="0"/>
              </a:rPr>
              <a:t> </a:t>
            </a:r>
            <a:r>
              <a:rPr lang="en-US" sz="3200" b="1" dirty="0" err="1">
                <a:solidFill>
                  <a:srgbClr val="00B050"/>
                </a:solidFill>
                <a:latin typeface="Arial-Rounded" pitchFamily="34" charset="0"/>
                <a:ea typeface="Arial-Rounded" pitchFamily="34" charset="0"/>
                <a:cs typeface="Arial-Rounded" pitchFamily="34" charset="0"/>
              </a:rPr>
              <a:t>các</a:t>
            </a:r>
            <a:r>
              <a:rPr lang="en-US" sz="3200" b="1" dirty="0">
                <a:solidFill>
                  <a:srgbClr val="00B050"/>
                </a:solidFill>
                <a:latin typeface="Arial-Rounded" pitchFamily="34" charset="0"/>
                <a:ea typeface="Arial-Rounded" pitchFamily="34" charset="0"/>
                <a:cs typeface="Arial-Rounded" pitchFamily="34" charset="0"/>
              </a:rPr>
              <a:t> </a:t>
            </a:r>
            <a:r>
              <a:rPr lang="en-US" sz="3200" b="1" dirty="0" err="1">
                <a:solidFill>
                  <a:srgbClr val="00B050"/>
                </a:solidFill>
                <a:latin typeface="Arial-Rounded" pitchFamily="34" charset="0"/>
                <a:ea typeface="Arial-Rounded" pitchFamily="34" charset="0"/>
                <a:cs typeface="Arial-Rounded" pitchFamily="34" charset="0"/>
              </a:rPr>
              <a:t>việc</a:t>
            </a:r>
            <a:r>
              <a:rPr lang="en-US" sz="3200" b="1" dirty="0">
                <a:solidFill>
                  <a:srgbClr val="00B050"/>
                </a:solidFill>
                <a:latin typeface="Arial-Rounded" pitchFamily="34" charset="0"/>
                <a:ea typeface="Arial-Rounded" pitchFamily="34" charset="0"/>
                <a:cs typeface="Arial-Rounded" pitchFamily="34" charset="0"/>
              </a:rPr>
              <a:t>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
        <p:nvSpPr>
          <p:cNvPr id="11" name="Rectangle 10"/>
          <p:cNvSpPr/>
          <p:nvPr/>
        </p:nvSpPr>
        <p:spPr>
          <a:xfrm>
            <a:off x="764983" y="3341536"/>
            <a:ext cx="8789692" cy="82041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1: Mai </a:t>
            </a:r>
            <a:r>
              <a:rPr lang="en-US" sz="2800" b="1" dirty="0" err="1">
                <a:solidFill>
                  <a:srgbClr val="002060"/>
                </a:solidFill>
                <a:latin typeface="Arial-Rounded" pitchFamily="34" charset="0"/>
                <a:ea typeface="Arial-Rounded" pitchFamily="34" charset="0"/>
                <a:cs typeface="Arial-Rounded" pitchFamily="34" charset="0"/>
              </a:rPr>
              <a:t>nhặt</a:t>
            </a:r>
            <a:r>
              <a:rPr lang="en-US" sz="2800" b="1" dirty="0">
                <a:solidFill>
                  <a:srgbClr val="002060"/>
                </a:solidFill>
                <a:latin typeface="Arial-Rounded" pitchFamily="34" charset="0"/>
                <a:ea typeface="Arial-Rounded" pitchFamily="34" charset="0"/>
                <a:cs typeface="Arial-Rounded" pitchFamily="34" charset="0"/>
              </a:rPr>
              <a:t> táo để vào bồn rửa.</a:t>
            </a:r>
          </a:p>
        </p:txBody>
      </p:sp>
      <p:sp>
        <p:nvSpPr>
          <p:cNvPr id="12" name="Rectangle 11"/>
          <p:cNvSpPr/>
          <p:nvPr/>
        </p:nvSpPr>
        <p:spPr>
          <a:xfrm>
            <a:off x="764983" y="4100653"/>
            <a:ext cx="10662034" cy="1305165"/>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Tranh 2: Sau </a:t>
            </a:r>
            <a:r>
              <a:rPr lang="en-US" sz="2800" b="1" dirty="0" err="1">
                <a:solidFill>
                  <a:srgbClr val="002060"/>
                </a:solidFill>
                <a:latin typeface="Arial-Rounded" pitchFamily="34" charset="0"/>
                <a:ea typeface="Arial-Rounded" pitchFamily="34" charset="0"/>
                <a:cs typeface="Arial-Rounded" pitchFamily="34" charset="0"/>
              </a:rPr>
              <a:t>đó,Mai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vặn</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vòi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nước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và</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rửa</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từng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quả</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táo</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cho</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thật</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sạch</a:t>
            </a:r>
            <a:r>
              <a:rPr lang="en-US" sz="2800" b="1" dirty="0">
                <a:solidFill>
                  <a:srgbClr val="002060"/>
                </a:solidFill>
                <a:latin typeface="Arial-Rounded" pitchFamily="34" charset="0"/>
                <a:ea typeface="Arial-Rounded" pitchFamily="34" charset="0"/>
                <a:cs typeface="Arial-Rounded" pitchFamily="34" charset="0"/>
              </a:rPr>
              <a:t>.</a:t>
            </a:r>
          </a:p>
        </p:txBody>
      </p:sp>
      <p:sp>
        <p:nvSpPr>
          <p:cNvPr id="13" name="Rectangle 12"/>
          <p:cNvSpPr/>
          <p:nvPr/>
        </p:nvSpPr>
        <p:spPr>
          <a:xfrm>
            <a:off x="764983" y="5203680"/>
            <a:ext cx="10875474" cy="82041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3: </a:t>
            </a:r>
            <a:r>
              <a:rPr lang="en-US" sz="2800" b="1" dirty="0" err="1">
                <a:solidFill>
                  <a:srgbClr val="002060"/>
                </a:solidFill>
                <a:latin typeface="Arial-Rounded" pitchFamily="34" charset="0"/>
                <a:ea typeface="Arial-Rounded" pitchFamily="34" charset="0"/>
                <a:cs typeface="Arial-Rounded" pitchFamily="34" charset="0"/>
              </a:rPr>
              <a:t>Rửa</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xong</a:t>
            </a:r>
            <a:r>
              <a:rPr lang="en-US" sz="2800" b="1" dirty="0">
                <a:solidFill>
                  <a:srgbClr val="002060"/>
                </a:solidFill>
                <a:latin typeface="Arial-Rounded" pitchFamily="34" charset="0"/>
                <a:ea typeface="Arial-Rounded" pitchFamily="34" charset="0"/>
                <a:cs typeface="Arial-Rounded" pitchFamily="34" charset="0"/>
              </a:rPr>
              <a:t>, Mai </a:t>
            </a:r>
            <a:r>
              <a:rPr lang="en-US" sz="2800" b="1" dirty="0" err="1">
                <a:solidFill>
                  <a:srgbClr val="002060"/>
                </a:solidFill>
                <a:latin typeface="Arial-Rounded" pitchFamily="34" charset="0"/>
                <a:ea typeface="Arial-Rounded" pitchFamily="34" charset="0"/>
                <a:cs typeface="Arial-Rounded" pitchFamily="34" charset="0"/>
              </a:rPr>
              <a:t>đặt</a:t>
            </a:r>
            <a:r>
              <a:rPr lang="en-US" sz="2800" b="1" dirty="0">
                <a:solidFill>
                  <a:srgbClr val="002060"/>
                </a:solidFill>
                <a:latin typeface="Arial-Rounded" pitchFamily="34" charset="0"/>
                <a:ea typeface="Arial-Rounded" pitchFamily="34" charset="0"/>
                <a:cs typeface="Arial-Rounded" pitchFamily="34" charset="0"/>
              </a:rPr>
              <a:t> táo vào </a:t>
            </a:r>
            <a:r>
              <a:rPr lang="en-US" sz="2800" b="1" dirty="0" err="1">
                <a:solidFill>
                  <a:srgbClr val="002060"/>
                </a:solidFill>
                <a:latin typeface="Arial-Rounded" pitchFamily="34" charset="0"/>
                <a:ea typeface="Arial-Rounded" pitchFamily="34" charset="0"/>
                <a:cs typeface="Arial-Rounded" pitchFamily="34" charset="0"/>
              </a:rPr>
              <a:t>rổ</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cho</a:t>
            </a:r>
            <a:r>
              <a:rPr lang="en-US" sz="2800" b="1" dirty="0">
                <a:solidFill>
                  <a:srgbClr val="002060"/>
                </a:solidFill>
                <a:latin typeface="Arial-Rounded" pitchFamily="34" charset="0"/>
                <a:ea typeface="Arial-Rounded" pitchFamily="34" charset="0"/>
                <a:cs typeface="Arial-Rounded" pitchFamily="34" charset="0"/>
              </a:rPr>
              <a:t> ráo nước.</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Nêu suy nghĩ của em khi làm xong việc đó?</a:t>
            </a: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742695" y="1457187"/>
            <a:ext cx="10619356" cy="4557113"/>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spTree>
    <p:extLst>
      <p:ext uri="{BB962C8B-B14F-4D97-AF65-F5344CB8AC3E}">
        <p14:creationId xmlns:p14="http://schemas.microsoft.com/office/powerpoint/2010/main" val="144383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2182" y="627629"/>
            <a:ext cx="10207636" cy="5129289"/>
          </a:xfrm>
          <a:prstGeom prst="rect">
            <a:avLst/>
          </a:prstGeom>
        </p:spPr>
        <p:txBody>
          <a:bodyPr wrap="square">
            <a:spAutoFit/>
          </a:bodyPr>
          <a:lstStyle/>
          <a:p>
            <a:pPr>
              <a:lnSpc>
                <a:spcPct val="200000"/>
              </a:lnSpc>
            </a:pPr>
            <a:r>
              <a:rPr lang="en-US" sz="2800" b="1" dirty="0">
                <a:solidFill>
                  <a:srgbClr val="002060"/>
                </a:solidFill>
                <a:latin typeface="Arial-Rounded" pitchFamily="34" charset="0"/>
                <a:ea typeface="Arial-Rounded" pitchFamily="34" charset="0"/>
                <a:cs typeface="Arial-Rounded" pitchFamily="34" charset="0"/>
              </a:rPr>
              <a:t>         </a:t>
            </a:r>
            <a:r>
              <a:rPr lang="vi-VN" sz="2800" b="1" dirty="0">
                <a:solidFill>
                  <a:srgbClr val="002060"/>
                </a:solidFill>
                <a:latin typeface="Arial-Rounded" pitchFamily="34" charset="0"/>
                <a:ea typeface="Arial-Rounded" pitchFamily="34" charset="0"/>
                <a:cs typeface="Arial-Rounded" pitchFamily="34" charset="0"/>
              </a:rPr>
              <a:t>Chủ nhật tuần trước, em nấu cơm giúp mẹ. Đầu tiên em lấy một bát gạo đổ vào nồi. Em đổ nước vào rồi vo gạo. Vo gạo xong, em đỏ nước đi. Sau đó, em tiếp tục đổ nước ngập gạo. Tiếp theo em bật chế độ nấu. Sau 30 phút là cơm chín. Bố, mẹ đều khen em ngoan, đã biết nấu cơm giúp bố mẹ.</a:t>
            </a:r>
            <a:endParaRPr lang="en-US" sz="28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5312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496</Words>
  <Application>Microsoft Office PowerPoint</Application>
  <PresentationFormat>Widescreen</PresentationFormat>
  <Paragraphs>159</Paragraphs>
  <Slides>13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Arial-Rounded</vt:lpstr>
      <vt:lpstr>Calibri</vt:lpstr>
      <vt:lpstr>Calibri Light</vt:lpstr>
      <vt:lpstr>HP001 4 hàng</vt:lpstr>
      <vt:lpstr>iCiel Cadena</vt:lpstr>
      <vt:lpstr>iCiel Crocante</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84982332773</cp:lastModifiedBy>
  <cp:revision>176</cp:revision>
  <dcterms:created xsi:type="dcterms:W3CDTF">2021-05-29T04:05:18Z</dcterms:created>
  <dcterms:modified xsi:type="dcterms:W3CDTF">2024-09-20T02:44:06Z</dcterms:modified>
</cp:coreProperties>
</file>