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6" r:id="rId2"/>
    <p:sldId id="278" r:id="rId3"/>
    <p:sldId id="281" r:id="rId4"/>
    <p:sldId id="291" r:id="rId5"/>
    <p:sldId id="294" r:id="rId6"/>
    <p:sldId id="295" r:id="rId7"/>
    <p:sldId id="289" r:id="rId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009900"/>
    <a:srgbClr val="FF3300"/>
    <a:srgbClr val="FFFFCC"/>
    <a:srgbClr val="0000FF"/>
    <a:srgbClr val="FFFF00"/>
    <a:srgbClr val="FF0066"/>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4704" autoAdjust="0"/>
  </p:normalViewPr>
  <p:slideViewPr>
    <p:cSldViewPr>
      <p:cViewPr varScale="1">
        <p:scale>
          <a:sx n="70" d="100"/>
          <a:sy n="70" d="100"/>
        </p:scale>
        <p:origin x="138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64AAA9-9402-44FD-AD19-D88FC290F77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F9B8EE-DB6C-4368-BBCC-66C649305AA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BE6D56-FC17-4F90-92E6-D070F6DDF20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F77C55-FC65-4810-9E85-A53B61CF789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B0B239-8141-4D26-81CB-43514551FA2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363B15-A345-46EC-B7D4-DE19546BA24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234472D-84AE-4B45-AFD6-5909930A069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8912DBF-B81B-4AE1-9941-DACC370B05D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64DBA74-6294-4714-AB77-037550DDD37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51B4C6-33FA-4F26-8329-111E3663861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D2BDF6-5C6A-44EC-8EF5-323ED74351A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2EEFA14-F0F8-4EFF-8572-0FBE0AC7E1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file:///E:\9.2007\TRANG\quehuong.mp3"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59395" name="quehuong.mp3">
            <a:hlinkClick r:id="" action="ppaction://media"/>
          </p:cNvPr>
          <p:cNvPicPr>
            <a:picLocks noRot="1" noChangeAspect="1" noChangeArrowheads="1"/>
          </p:cNvPicPr>
          <p:nvPr>
            <a:audioFile r:link="rId1"/>
          </p:nvPr>
        </p:nvPicPr>
        <p:blipFill>
          <a:blip r:embed="rId4"/>
          <a:srcRect/>
          <a:stretch>
            <a:fillRect/>
          </a:stretch>
        </p:blipFill>
        <p:spPr bwMode="auto">
          <a:xfrm>
            <a:off x="10117138" y="3429000"/>
            <a:ext cx="88900" cy="88900"/>
          </a:xfrm>
          <a:prstGeom prst="rect">
            <a:avLst/>
          </a:prstGeom>
          <a:noFill/>
          <a:ln w="9525">
            <a:noFill/>
            <a:miter lim="800000"/>
            <a:headEnd/>
            <a:tailEnd/>
          </a:ln>
        </p:spPr>
      </p:pic>
      <p:sp>
        <p:nvSpPr>
          <p:cNvPr id="2052" name="WordArt 5"/>
          <p:cNvSpPr>
            <a:spLocks noChangeArrowheads="1" noChangeShapeType="1" noTextEdit="1"/>
          </p:cNvSpPr>
          <p:nvPr/>
        </p:nvSpPr>
        <p:spPr bwMode="auto">
          <a:xfrm>
            <a:off x="1566863" y="2349500"/>
            <a:ext cx="6010275" cy="2087563"/>
          </a:xfrm>
          <a:prstGeom prst="rect">
            <a:avLst/>
          </a:prstGeom>
        </p:spPr>
        <p:txBody>
          <a:bodyPr wrap="none" fromWordArt="1">
            <a:prstTxWarp prst="textPlain">
              <a:avLst>
                <a:gd name="adj" fmla="val 49736"/>
              </a:avLst>
            </a:prstTxWarp>
          </a:bodyPr>
          <a:lstStyle/>
          <a:p>
            <a:pPr algn="ctr"/>
            <a:r>
              <a:rPr lang="en-US" sz="4400" b="1" kern="10">
                <a:ln w="9525">
                  <a:noFill/>
                  <a:round/>
                  <a:headEnd/>
                  <a:tailEnd/>
                </a:ln>
                <a:solidFill>
                  <a:srgbClr val="0000FF"/>
                </a:solidFill>
                <a:effectLst>
                  <a:outerShdw dist="45791" dir="2021404" algn="ctr" rotWithShape="0">
                    <a:srgbClr val="B2B2B2">
                      <a:alpha val="79999"/>
                    </a:srgbClr>
                  </a:outerShdw>
                </a:effectLst>
                <a:latin typeface="Arial"/>
                <a:cs typeface="Arial"/>
              </a:rPr>
              <a:t>TẬP LÀM VĂN - LỚP 5</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42102" fill="hold"/>
                                        <p:tgtEl>
                                          <p:spTgt spid="5939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939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0" name="Text Box 10"/>
          <p:cNvSpPr txBox="1">
            <a:spLocks noChangeArrowheads="1"/>
          </p:cNvSpPr>
          <p:nvPr/>
        </p:nvSpPr>
        <p:spPr bwMode="auto">
          <a:xfrm>
            <a:off x="0" y="838200"/>
            <a:ext cx="8915400" cy="6324600"/>
          </a:xfrm>
          <a:prstGeom prst="rect">
            <a:avLst/>
          </a:prstGeom>
          <a:noFill/>
          <a:ln w="9525">
            <a:noFill/>
            <a:miter lim="800000"/>
            <a:headEnd/>
            <a:tailEnd/>
          </a:ln>
        </p:spPr>
        <p:txBody>
          <a:bodyPr>
            <a:spAutoFit/>
          </a:bodyPr>
          <a:lstStyle/>
          <a:p>
            <a:pPr algn="ctr">
              <a:spcBef>
                <a:spcPct val="50000"/>
              </a:spcBef>
            </a:pPr>
            <a:r>
              <a:rPr lang="en-US" b="1">
                <a:solidFill>
                  <a:srgbClr val="0000FF"/>
                </a:solidFill>
              </a:rPr>
              <a:t>Chim họa mi hót</a:t>
            </a:r>
          </a:p>
          <a:p>
            <a:pPr algn="just">
              <a:spcBef>
                <a:spcPct val="50000"/>
              </a:spcBef>
            </a:pPr>
            <a:r>
              <a:rPr lang="en-US">
                <a:solidFill>
                  <a:srgbClr val="0000FF"/>
                </a:solidFill>
              </a:rPr>
              <a:t>      Chiều nào cũng vậy, con chim họa mi ấy không biết tự phương nào bay đến đậu trong bụi tầm xuân ở vườn nhà tôi mà hót.</a:t>
            </a:r>
          </a:p>
          <a:p>
            <a:pPr algn="just">
              <a:spcBef>
                <a:spcPct val="50000"/>
              </a:spcBef>
            </a:pPr>
            <a:r>
              <a:rPr lang="en-US">
                <a:solidFill>
                  <a:srgbClr val="0000FF"/>
                </a:solidFill>
              </a:rPr>
              <a:t>      Hình như nó vui mừng vì suốt ngày đã được tha hồ rong ruổi bay chơi trong khắp trời mây gió, uống bao nhiêu nước suối mát lành trong khe núi. Cho nên những buổi chiều tiếng hót có khi êm đềm, có khi rộn rã, như một điệu đàn trong bóng xế mà âm thanh vang mãi giữa tĩnh mịch, tưởng như làm rung động lớp sương lạnh mờ mờ rủ xuống cỏ cây.</a:t>
            </a:r>
          </a:p>
          <a:p>
            <a:pPr algn="just">
              <a:spcBef>
                <a:spcPct val="50000"/>
              </a:spcBef>
            </a:pPr>
            <a:r>
              <a:rPr lang="en-US">
                <a:solidFill>
                  <a:srgbClr val="0000FF"/>
                </a:solidFill>
              </a:rPr>
              <a:t>      Hót một lúc lâu, nhạc sĩ giang hồ không tên không tuổi ấy từ từ nhắm hai mắt lại, thu đầu vào lông cổ, im lặng ngủ, ngủ say sưa sau một cuộc viễn du trong bóng đêm dày.</a:t>
            </a:r>
          </a:p>
          <a:p>
            <a:pPr algn="just">
              <a:spcBef>
                <a:spcPct val="50000"/>
              </a:spcBef>
            </a:pPr>
            <a:r>
              <a:rPr lang="en-US">
                <a:solidFill>
                  <a:srgbClr val="0000FF"/>
                </a:solidFill>
              </a:rPr>
              <a:t>      Rồi hôm sau, khi phương đông vừa vẩn bụi hồng, con họa mi ấy lại hót vang lừng chào nắng sớm. Nó kéo dài cổ ra mà hót, tựa hồ nó muốn các bạn xa gần đâu đó lắng nghe. Hót  xong, nó xù lông rũ hết những giọt sương rồi nhanh nhẹn chuyền từ bụi nọ sang bụi kia, tìm vài con sâu ăn lót dạ, đoạn vỗ cánh bay vút đi.</a:t>
            </a:r>
          </a:p>
          <a:p>
            <a:pPr algn="just">
              <a:spcBef>
                <a:spcPct val="50000"/>
              </a:spcBef>
            </a:pPr>
            <a:r>
              <a:rPr lang="en-US" sz="2000">
                <a:solidFill>
                  <a:srgbClr val="0000FF"/>
                </a:solidFill>
              </a:rPr>
              <a:t>					</a:t>
            </a:r>
            <a:r>
              <a:rPr lang="en-US" sz="1400" i="1">
                <a:solidFill>
                  <a:srgbClr val="0000FF"/>
                </a:solidFill>
              </a:rPr>
              <a:t>Theo Ngọc Giao</a:t>
            </a:r>
          </a:p>
          <a:p>
            <a:pPr>
              <a:spcBef>
                <a:spcPct val="50000"/>
              </a:spcBef>
            </a:pPr>
            <a:r>
              <a:rPr lang="en-US" sz="2000"/>
              <a:t>	</a:t>
            </a:r>
          </a:p>
          <a:p>
            <a:pPr>
              <a:spcBef>
                <a:spcPct val="50000"/>
              </a:spcBef>
            </a:pPr>
            <a:endParaRPr lang="en-US" sz="1600"/>
          </a:p>
        </p:txBody>
      </p:sp>
      <p:sp>
        <p:nvSpPr>
          <p:cNvPr id="35852" name="Text Box 12"/>
          <p:cNvSpPr txBox="1">
            <a:spLocks noChangeArrowheads="1"/>
          </p:cNvSpPr>
          <p:nvPr/>
        </p:nvSpPr>
        <p:spPr bwMode="auto">
          <a:xfrm>
            <a:off x="0" y="457200"/>
            <a:ext cx="1066800" cy="400050"/>
          </a:xfrm>
          <a:prstGeom prst="rect">
            <a:avLst/>
          </a:prstGeom>
          <a:noFill/>
          <a:ln w="9525">
            <a:noFill/>
            <a:miter lim="800000"/>
            <a:headEnd/>
            <a:tailEnd/>
          </a:ln>
        </p:spPr>
        <p:txBody>
          <a:bodyPr>
            <a:spAutoFit/>
          </a:bodyPr>
          <a:lstStyle/>
          <a:p>
            <a:pPr>
              <a:spcBef>
                <a:spcPct val="50000"/>
              </a:spcBef>
            </a:pPr>
            <a:r>
              <a:rPr lang="en-US" sz="2000"/>
              <a:t>Bài 1</a:t>
            </a:r>
            <a:r>
              <a:rPr lang="en-US" sz="1600"/>
              <a:t>:</a:t>
            </a:r>
          </a:p>
        </p:txBody>
      </p:sp>
      <p:sp>
        <p:nvSpPr>
          <p:cNvPr id="35853" name="Text Box 13"/>
          <p:cNvSpPr txBox="1">
            <a:spLocks noChangeArrowheads="1"/>
          </p:cNvSpPr>
          <p:nvPr/>
        </p:nvSpPr>
        <p:spPr bwMode="auto">
          <a:xfrm>
            <a:off x="1066800" y="457200"/>
            <a:ext cx="6553200" cy="400050"/>
          </a:xfrm>
          <a:prstGeom prst="rect">
            <a:avLst/>
          </a:prstGeom>
          <a:noFill/>
          <a:ln w="9525">
            <a:noFill/>
            <a:miter lim="800000"/>
            <a:headEnd/>
            <a:tailEnd/>
          </a:ln>
        </p:spPr>
        <p:txBody>
          <a:bodyPr>
            <a:spAutoFit/>
          </a:bodyPr>
          <a:lstStyle/>
          <a:p>
            <a:pPr>
              <a:spcBef>
                <a:spcPct val="50000"/>
              </a:spcBef>
            </a:pPr>
            <a:r>
              <a:rPr lang="en-US" sz="2000"/>
              <a:t>Đọc bài văn dưới đây và trả lời câu hỏi:</a:t>
            </a:r>
            <a:endParaRPr lang="en-US"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5852"/>
                                        </p:tgtEl>
                                        <p:attrNameLst>
                                          <p:attrName>style.visibility</p:attrName>
                                        </p:attrNameLst>
                                      </p:cBhvr>
                                      <p:to>
                                        <p:strVal val="visible"/>
                                      </p:to>
                                    </p:set>
                                    <p:animEffect transition="in" filter="checkerboard(across)">
                                      <p:cBhvr>
                                        <p:cTn id="7" dur="500"/>
                                        <p:tgtEl>
                                          <p:spTgt spid="3585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5853"/>
                                        </p:tgtEl>
                                        <p:attrNameLst>
                                          <p:attrName>style.visibility</p:attrName>
                                        </p:attrNameLst>
                                      </p:cBhvr>
                                      <p:to>
                                        <p:strVal val="visible"/>
                                      </p:to>
                                    </p:set>
                                    <p:animEffect transition="in" filter="checkerboard(across)">
                                      <p:cBhvr>
                                        <p:cTn id="10" dur="500"/>
                                        <p:tgtEl>
                                          <p:spTgt spid="3585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35850">
                                            <p:txEl>
                                              <p:pRg st="0" end="0"/>
                                            </p:txEl>
                                          </p:spTgt>
                                        </p:tgtEl>
                                        <p:attrNameLst>
                                          <p:attrName>style.visibility</p:attrName>
                                        </p:attrNameLst>
                                      </p:cBhvr>
                                      <p:to>
                                        <p:strVal val="visible"/>
                                      </p:to>
                                    </p:set>
                                    <p:animEffect transition="in" filter="checkerboard(across)">
                                      <p:cBhvr>
                                        <p:cTn id="15" dur="500"/>
                                        <p:tgtEl>
                                          <p:spTgt spid="35850">
                                            <p:txEl>
                                              <p:pRg st="0" end="0"/>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5850">
                                            <p:txEl>
                                              <p:pRg st="1" end="1"/>
                                            </p:txEl>
                                          </p:spTgt>
                                        </p:tgtEl>
                                        <p:attrNameLst>
                                          <p:attrName>style.visibility</p:attrName>
                                        </p:attrNameLst>
                                      </p:cBhvr>
                                      <p:to>
                                        <p:strVal val="visible"/>
                                      </p:to>
                                    </p:set>
                                    <p:animEffect transition="in" filter="checkerboard(across)">
                                      <p:cBhvr>
                                        <p:cTn id="18" dur="500"/>
                                        <p:tgtEl>
                                          <p:spTgt spid="35850">
                                            <p:txEl>
                                              <p:pRg st="1" end="1"/>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35850">
                                            <p:txEl>
                                              <p:pRg st="2" end="2"/>
                                            </p:txEl>
                                          </p:spTgt>
                                        </p:tgtEl>
                                        <p:attrNameLst>
                                          <p:attrName>style.visibility</p:attrName>
                                        </p:attrNameLst>
                                      </p:cBhvr>
                                      <p:to>
                                        <p:strVal val="visible"/>
                                      </p:to>
                                    </p:set>
                                    <p:animEffect transition="in" filter="checkerboard(across)">
                                      <p:cBhvr>
                                        <p:cTn id="21" dur="500"/>
                                        <p:tgtEl>
                                          <p:spTgt spid="35850">
                                            <p:txEl>
                                              <p:pRg st="2" end="2"/>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35850">
                                            <p:txEl>
                                              <p:pRg st="3" end="3"/>
                                            </p:txEl>
                                          </p:spTgt>
                                        </p:tgtEl>
                                        <p:attrNameLst>
                                          <p:attrName>style.visibility</p:attrName>
                                        </p:attrNameLst>
                                      </p:cBhvr>
                                      <p:to>
                                        <p:strVal val="visible"/>
                                      </p:to>
                                    </p:set>
                                    <p:animEffect transition="in" filter="checkerboard(across)">
                                      <p:cBhvr>
                                        <p:cTn id="24" dur="500"/>
                                        <p:tgtEl>
                                          <p:spTgt spid="35850">
                                            <p:txEl>
                                              <p:pRg st="3" end="3"/>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35850">
                                            <p:txEl>
                                              <p:pRg st="4" end="4"/>
                                            </p:txEl>
                                          </p:spTgt>
                                        </p:tgtEl>
                                        <p:attrNameLst>
                                          <p:attrName>style.visibility</p:attrName>
                                        </p:attrNameLst>
                                      </p:cBhvr>
                                      <p:to>
                                        <p:strVal val="visible"/>
                                      </p:to>
                                    </p:set>
                                    <p:animEffect transition="in" filter="checkerboard(across)">
                                      <p:cBhvr>
                                        <p:cTn id="27" dur="500"/>
                                        <p:tgtEl>
                                          <p:spTgt spid="35850">
                                            <p:txEl>
                                              <p:pRg st="4" end="4"/>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35850">
                                            <p:txEl>
                                              <p:pRg st="5" end="5"/>
                                            </p:txEl>
                                          </p:spTgt>
                                        </p:tgtEl>
                                        <p:attrNameLst>
                                          <p:attrName>style.visibility</p:attrName>
                                        </p:attrNameLst>
                                      </p:cBhvr>
                                      <p:to>
                                        <p:strVal val="visible"/>
                                      </p:to>
                                    </p:set>
                                    <p:animEffect transition="in" filter="checkerboard(across)">
                                      <p:cBhvr>
                                        <p:cTn id="30" dur="500"/>
                                        <p:tgtEl>
                                          <p:spTgt spid="35850">
                                            <p:txEl>
                                              <p:pRg st="5" end="5"/>
                                            </p:txEl>
                                          </p:spTgt>
                                        </p:tgtEl>
                                      </p:cBhvr>
                                    </p:animEffect>
                                  </p:childTnLst>
                                </p:cTn>
                              </p:par>
                              <p:par>
                                <p:cTn id="31" presetID="5" presetClass="entr" presetSubtype="10" fill="hold" nodeType="withEffect">
                                  <p:stCondLst>
                                    <p:cond delay="0"/>
                                  </p:stCondLst>
                                  <p:childTnLst>
                                    <p:set>
                                      <p:cBhvr>
                                        <p:cTn id="32" dur="1" fill="hold">
                                          <p:stCondLst>
                                            <p:cond delay="0"/>
                                          </p:stCondLst>
                                        </p:cTn>
                                        <p:tgtEl>
                                          <p:spTgt spid="35850">
                                            <p:txEl>
                                              <p:pRg st="6" end="6"/>
                                            </p:txEl>
                                          </p:spTgt>
                                        </p:tgtEl>
                                        <p:attrNameLst>
                                          <p:attrName>style.visibility</p:attrName>
                                        </p:attrNameLst>
                                      </p:cBhvr>
                                      <p:to>
                                        <p:strVal val="visible"/>
                                      </p:to>
                                    </p:set>
                                    <p:animEffect transition="in" filter="checkerboard(across)">
                                      <p:cBhvr>
                                        <p:cTn id="33" dur="500"/>
                                        <p:tgtEl>
                                          <p:spTgt spid="3585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2" grpId="0"/>
      <p:bldP spid="35853"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917" name="Picture 5" descr="hoi 2"/>
          <p:cNvPicPr>
            <a:picLocks noChangeAspect="1" noChangeArrowheads="1" noCrop="1"/>
          </p:cNvPicPr>
          <p:nvPr/>
        </p:nvPicPr>
        <p:blipFill>
          <a:blip r:embed="rId2"/>
          <a:srcRect/>
          <a:stretch>
            <a:fillRect/>
          </a:stretch>
        </p:blipFill>
        <p:spPr bwMode="auto">
          <a:xfrm>
            <a:off x="-12700" y="1511300"/>
            <a:ext cx="889000" cy="1219200"/>
          </a:xfrm>
          <a:prstGeom prst="rect">
            <a:avLst/>
          </a:prstGeom>
          <a:noFill/>
          <a:ln w="9525">
            <a:noFill/>
            <a:miter lim="800000"/>
            <a:headEnd/>
            <a:tailEnd/>
          </a:ln>
        </p:spPr>
      </p:pic>
      <p:sp>
        <p:nvSpPr>
          <p:cNvPr id="38918" name="Text Box 6"/>
          <p:cNvSpPr txBox="1">
            <a:spLocks noChangeArrowheads="1"/>
          </p:cNvSpPr>
          <p:nvPr/>
        </p:nvSpPr>
        <p:spPr bwMode="auto">
          <a:xfrm>
            <a:off x="914400" y="1143000"/>
            <a:ext cx="7772400" cy="769938"/>
          </a:xfrm>
          <a:prstGeom prst="rect">
            <a:avLst/>
          </a:prstGeom>
          <a:noFill/>
          <a:ln w="9525" algn="ctr">
            <a:noFill/>
            <a:miter lim="800000"/>
            <a:headEnd/>
            <a:tailEnd/>
          </a:ln>
        </p:spPr>
        <p:txBody>
          <a:bodyPr>
            <a:spAutoFit/>
          </a:bodyPr>
          <a:lstStyle/>
          <a:p>
            <a:pPr>
              <a:spcBef>
                <a:spcPct val="50000"/>
              </a:spcBef>
            </a:pPr>
            <a:r>
              <a:rPr lang="en-US" sz="2400" b="1">
                <a:solidFill>
                  <a:srgbClr val="008000"/>
                </a:solidFill>
              </a:rPr>
              <a:t> </a:t>
            </a:r>
            <a:r>
              <a:rPr lang="en-US" sz="2000" b="1">
                <a:solidFill>
                  <a:schemeClr val="accent2"/>
                </a:solidFill>
              </a:rPr>
              <a:t>Bài văn trên gồm mấy đoạn? Nội dung chính của mỗi đoạn là gì?</a:t>
            </a:r>
          </a:p>
        </p:txBody>
      </p:sp>
      <p:sp>
        <p:nvSpPr>
          <p:cNvPr id="38919" name="Text Box 7"/>
          <p:cNvSpPr txBox="1">
            <a:spLocks noChangeArrowheads="1"/>
          </p:cNvSpPr>
          <p:nvPr/>
        </p:nvSpPr>
        <p:spPr bwMode="auto">
          <a:xfrm>
            <a:off x="228600" y="2362200"/>
            <a:ext cx="8763000" cy="3478213"/>
          </a:xfrm>
          <a:prstGeom prst="rect">
            <a:avLst/>
          </a:prstGeom>
          <a:noFill/>
          <a:ln w="9525" algn="ctr">
            <a:noFill/>
            <a:miter lim="800000"/>
            <a:headEnd/>
            <a:tailEnd/>
          </a:ln>
        </p:spPr>
        <p:txBody>
          <a:bodyPr>
            <a:spAutoFit/>
          </a:bodyPr>
          <a:lstStyle/>
          <a:p>
            <a:pPr algn="just">
              <a:spcBef>
                <a:spcPct val="50000"/>
              </a:spcBef>
            </a:pPr>
            <a:r>
              <a:rPr lang="en-US" sz="2000">
                <a:solidFill>
                  <a:srgbClr val="0000FF"/>
                </a:solidFill>
              </a:rPr>
              <a:t>Bài văn gồm có 4 đoạn:</a:t>
            </a:r>
          </a:p>
          <a:p>
            <a:pPr algn="just">
              <a:spcBef>
                <a:spcPct val="50000"/>
              </a:spcBef>
            </a:pPr>
            <a:r>
              <a:rPr lang="en-US" sz="2000">
                <a:solidFill>
                  <a:srgbClr val="0000FF"/>
                </a:solidFill>
              </a:rPr>
              <a:t>- Đoạn 1: Câu đầu( mở bài tự nhiên):Giới thiệu sự xuất hiện của chim họa mi vào cuối buổi chiều.</a:t>
            </a:r>
          </a:p>
          <a:p>
            <a:pPr algn="just">
              <a:spcBef>
                <a:spcPct val="50000"/>
              </a:spcBef>
            </a:pPr>
            <a:r>
              <a:rPr lang="en-US" sz="2000">
                <a:solidFill>
                  <a:srgbClr val="0000FF"/>
                </a:solidFill>
              </a:rPr>
              <a:t>- Đoạn 2: Tiếp theo …. cỏ cây: Tả tiếng hót đặc biệt của họa mi vào buổi chiều.</a:t>
            </a:r>
          </a:p>
          <a:p>
            <a:pPr algn="just">
              <a:spcBef>
                <a:spcPct val="50000"/>
              </a:spcBef>
            </a:pPr>
            <a:r>
              <a:rPr lang="en-US" sz="2000">
                <a:solidFill>
                  <a:srgbClr val="0000FF"/>
                </a:solidFill>
              </a:rPr>
              <a:t>- Đoạn 3: Tiếp theo…. bóng đêm dày: Tả cách ngủ rất đặc biệt của họa mi trong đêm.</a:t>
            </a:r>
          </a:p>
          <a:p>
            <a:pPr algn="just">
              <a:spcBef>
                <a:spcPct val="50000"/>
              </a:spcBef>
            </a:pPr>
            <a:r>
              <a:rPr lang="en-US" sz="2000">
                <a:solidFill>
                  <a:srgbClr val="0000FF"/>
                </a:solidFill>
              </a:rPr>
              <a:t>- Đoạn 4: Phần còn lại( Kết bài không mở rộng): Tả cách hót chào nắng sớm rất đặc biệt của họa mi. </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38917"/>
                                        </p:tgtEl>
                                        <p:attrNameLst>
                                          <p:attrName>style.visibility</p:attrName>
                                        </p:attrNameLst>
                                      </p:cBhvr>
                                      <p:to>
                                        <p:strVal val="visible"/>
                                      </p:to>
                                    </p:set>
                                    <p:animEffect transition="in" filter="plus(in)">
                                      <p:cBhvr>
                                        <p:cTn id="7" dur="2000"/>
                                        <p:tgtEl>
                                          <p:spTgt spid="38917"/>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38918"/>
                                        </p:tgtEl>
                                        <p:attrNameLst>
                                          <p:attrName>style.visibility</p:attrName>
                                        </p:attrNameLst>
                                      </p:cBhvr>
                                      <p:to>
                                        <p:strVal val="visible"/>
                                      </p:to>
                                    </p:set>
                                    <p:animEffect transition="in" filter="plus(in)">
                                      <p:cBhvr>
                                        <p:cTn id="10" dur="2000"/>
                                        <p:tgtEl>
                                          <p:spTgt spid="3891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38919">
                                            <p:txEl>
                                              <p:pRg st="0" end="0"/>
                                            </p:txEl>
                                          </p:spTgt>
                                        </p:tgtEl>
                                        <p:attrNameLst>
                                          <p:attrName>style.visibility</p:attrName>
                                        </p:attrNameLst>
                                      </p:cBhvr>
                                      <p:to>
                                        <p:strVal val="visible"/>
                                      </p:to>
                                    </p:set>
                                    <p:animEffect transition="in" filter="checkerboard(across)">
                                      <p:cBhvr>
                                        <p:cTn id="15" dur="500"/>
                                        <p:tgtEl>
                                          <p:spTgt spid="38919">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nodeType="clickEffect">
                                  <p:stCondLst>
                                    <p:cond delay="0"/>
                                  </p:stCondLst>
                                  <p:childTnLst>
                                    <p:set>
                                      <p:cBhvr>
                                        <p:cTn id="19" dur="1" fill="hold">
                                          <p:stCondLst>
                                            <p:cond delay="0"/>
                                          </p:stCondLst>
                                        </p:cTn>
                                        <p:tgtEl>
                                          <p:spTgt spid="38919">
                                            <p:txEl>
                                              <p:pRg st="1" end="1"/>
                                            </p:txEl>
                                          </p:spTgt>
                                        </p:tgtEl>
                                        <p:attrNameLst>
                                          <p:attrName>style.visibility</p:attrName>
                                        </p:attrNameLst>
                                      </p:cBhvr>
                                      <p:to>
                                        <p:strVal val="visible"/>
                                      </p:to>
                                    </p:set>
                                    <p:animEffect transition="in" filter="checkerboard(across)">
                                      <p:cBhvr>
                                        <p:cTn id="20" dur="500"/>
                                        <p:tgtEl>
                                          <p:spTgt spid="38919">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38919">
                                            <p:txEl>
                                              <p:pRg st="2" end="2"/>
                                            </p:txEl>
                                          </p:spTgt>
                                        </p:tgtEl>
                                        <p:attrNameLst>
                                          <p:attrName>style.visibility</p:attrName>
                                        </p:attrNameLst>
                                      </p:cBhvr>
                                      <p:to>
                                        <p:strVal val="visible"/>
                                      </p:to>
                                    </p:set>
                                    <p:animEffect transition="in" filter="checkerboard(across)">
                                      <p:cBhvr>
                                        <p:cTn id="25" dur="500"/>
                                        <p:tgtEl>
                                          <p:spTgt spid="38919">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nodeType="clickEffect">
                                  <p:stCondLst>
                                    <p:cond delay="0"/>
                                  </p:stCondLst>
                                  <p:childTnLst>
                                    <p:set>
                                      <p:cBhvr>
                                        <p:cTn id="29" dur="1" fill="hold">
                                          <p:stCondLst>
                                            <p:cond delay="0"/>
                                          </p:stCondLst>
                                        </p:cTn>
                                        <p:tgtEl>
                                          <p:spTgt spid="38919">
                                            <p:txEl>
                                              <p:pRg st="3" end="3"/>
                                            </p:txEl>
                                          </p:spTgt>
                                        </p:tgtEl>
                                        <p:attrNameLst>
                                          <p:attrName>style.visibility</p:attrName>
                                        </p:attrNameLst>
                                      </p:cBhvr>
                                      <p:to>
                                        <p:strVal val="visible"/>
                                      </p:to>
                                    </p:set>
                                    <p:animEffect transition="in" filter="checkerboard(across)">
                                      <p:cBhvr>
                                        <p:cTn id="30" dur="500"/>
                                        <p:tgtEl>
                                          <p:spTgt spid="38919">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38919">
                                            <p:txEl>
                                              <p:pRg st="4" end="4"/>
                                            </p:txEl>
                                          </p:spTgt>
                                        </p:tgtEl>
                                        <p:attrNameLst>
                                          <p:attrName>style.visibility</p:attrName>
                                        </p:attrNameLst>
                                      </p:cBhvr>
                                      <p:to>
                                        <p:strVal val="visible"/>
                                      </p:to>
                                    </p:set>
                                    <p:anim calcmode="lin" valueType="num">
                                      <p:cBhvr additive="base">
                                        <p:cTn id="35" dur="500" fill="hold"/>
                                        <p:tgtEl>
                                          <p:spTgt spid="38919">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89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4274" name="Picture 2" descr="hoi 2"/>
          <p:cNvPicPr>
            <a:picLocks noChangeAspect="1" noChangeArrowheads="1" noCrop="1"/>
          </p:cNvPicPr>
          <p:nvPr/>
        </p:nvPicPr>
        <p:blipFill>
          <a:blip r:embed="rId2"/>
          <a:srcRect/>
          <a:stretch>
            <a:fillRect/>
          </a:stretch>
        </p:blipFill>
        <p:spPr bwMode="auto">
          <a:xfrm>
            <a:off x="-12700" y="1511300"/>
            <a:ext cx="889000" cy="1552575"/>
          </a:xfrm>
          <a:prstGeom prst="rect">
            <a:avLst/>
          </a:prstGeom>
          <a:noFill/>
          <a:ln w="9525">
            <a:noFill/>
            <a:miter lim="800000"/>
            <a:headEnd/>
            <a:tailEnd/>
          </a:ln>
        </p:spPr>
      </p:pic>
      <p:sp>
        <p:nvSpPr>
          <p:cNvPr id="54275" name="Text Box 3"/>
          <p:cNvSpPr txBox="1">
            <a:spLocks noChangeArrowheads="1"/>
          </p:cNvSpPr>
          <p:nvPr/>
        </p:nvSpPr>
        <p:spPr bwMode="auto">
          <a:xfrm>
            <a:off x="914400" y="1143000"/>
            <a:ext cx="7772400" cy="461963"/>
          </a:xfrm>
          <a:prstGeom prst="rect">
            <a:avLst/>
          </a:prstGeom>
          <a:noFill/>
          <a:ln w="9525" algn="ctr">
            <a:noFill/>
            <a:miter lim="800000"/>
            <a:headEnd/>
            <a:tailEnd/>
          </a:ln>
        </p:spPr>
        <p:txBody>
          <a:bodyPr>
            <a:spAutoFit/>
          </a:bodyPr>
          <a:lstStyle/>
          <a:p>
            <a:pPr>
              <a:spcBef>
                <a:spcPct val="50000"/>
              </a:spcBef>
            </a:pPr>
            <a:r>
              <a:rPr lang="en-US" sz="2400" b="1">
                <a:solidFill>
                  <a:srgbClr val="008000"/>
                </a:solidFill>
              </a:rPr>
              <a:t> </a:t>
            </a:r>
            <a:r>
              <a:rPr lang="en-US" sz="2000" b="1">
                <a:solidFill>
                  <a:schemeClr val="accent2"/>
                </a:solidFill>
              </a:rPr>
              <a:t>Tác giả quan sát họa mi hót bằng những giác quan nào?</a:t>
            </a:r>
          </a:p>
        </p:txBody>
      </p:sp>
      <p:sp>
        <p:nvSpPr>
          <p:cNvPr id="54276" name="Text Box 4"/>
          <p:cNvSpPr txBox="1">
            <a:spLocks noChangeArrowheads="1"/>
          </p:cNvSpPr>
          <p:nvPr/>
        </p:nvSpPr>
        <p:spPr bwMode="auto">
          <a:xfrm>
            <a:off x="838200" y="1828800"/>
            <a:ext cx="8001000" cy="3786188"/>
          </a:xfrm>
          <a:prstGeom prst="rect">
            <a:avLst/>
          </a:prstGeom>
          <a:noFill/>
          <a:ln w="9525" algn="ctr">
            <a:noFill/>
            <a:miter lim="800000"/>
            <a:headEnd/>
            <a:tailEnd/>
          </a:ln>
        </p:spPr>
        <p:txBody>
          <a:bodyPr>
            <a:spAutoFit/>
          </a:bodyPr>
          <a:lstStyle/>
          <a:p>
            <a:pPr algn="just">
              <a:spcBef>
                <a:spcPct val="50000"/>
              </a:spcBef>
            </a:pPr>
            <a:r>
              <a:rPr lang="en-US" sz="2000">
                <a:solidFill>
                  <a:srgbClr val="0000FF"/>
                </a:solidFill>
              </a:rPr>
              <a:t>Tác giả quan sát chim họa mi hót bằng nhiều giác quan:</a:t>
            </a:r>
          </a:p>
          <a:p>
            <a:pPr algn="just">
              <a:spcBef>
                <a:spcPct val="50000"/>
              </a:spcBef>
            </a:pPr>
            <a:r>
              <a:rPr lang="en-US" sz="2000">
                <a:solidFill>
                  <a:srgbClr val="0000FF"/>
                </a:solidFill>
              </a:rPr>
              <a:t>  - Bằng thị giác (mắt): Nhìn thấy chim họa mi bay đến đậu trong bụi tầm xuân – thấy họa mi nhắm mắt, thu đầu vào lông cổ ngủ khi đêm đến – thấy họa mi kéo dài cổ ra mà hót, xù lông giũ hết những giọt sương, nhanh nhẹn chuyền từ bụi nọ sang bụi kia, tìm sâu ăn lót dạ rồi vỗ cánh bay đi.</a:t>
            </a:r>
          </a:p>
          <a:p>
            <a:pPr algn="just">
              <a:spcBef>
                <a:spcPct val="50000"/>
              </a:spcBef>
            </a:pPr>
            <a:r>
              <a:rPr lang="en-US" sz="2000">
                <a:solidFill>
                  <a:srgbClr val="0000FF"/>
                </a:solidFill>
              </a:rPr>
              <a:t> - Bằng thính giác ( tai): Nghe tiếng hót của họa mi vào các buổi chiều (</a:t>
            </a:r>
            <a:r>
              <a:rPr lang="en-US" sz="2000" i="1">
                <a:solidFill>
                  <a:srgbClr val="0000FF"/>
                </a:solidFill>
              </a:rPr>
              <a:t>khi êm đềm, khi rộn rã, như một điệu đàn trong bóng xế, âm thanh văng mãi trong tĩnh mịch, tưởng như làm rung động lớp sương lạnh</a:t>
            </a:r>
            <a:r>
              <a:rPr lang="en-US" sz="2000">
                <a:solidFill>
                  <a:srgbClr val="0000FF"/>
                </a:solidFill>
              </a:rPr>
              <a:t>); nghe tiếng hót vang lừng chào nắng sớm của nó vào các buổi sáng.</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plus(in)">
                                      <p:cBhvr>
                                        <p:cTn id="7" dur="2000"/>
                                        <p:tgtEl>
                                          <p:spTgt spid="54274"/>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54275"/>
                                        </p:tgtEl>
                                        <p:attrNameLst>
                                          <p:attrName>style.visibility</p:attrName>
                                        </p:attrNameLst>
                                      </p:cBhvr>
                                      <p:to>
                                        <p:strVal val="visible"/>
                                      </p:to>
                                    </p:set>
                                    <p:animEffect transition="in" filter="plus(in)">
                                      <p:cBhvr>
                                        <p:cTn id="10" dur="2000"/>
                                        <p:tgtEl>
                                          <p:spTgt spid="5427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54276">
                                            <p:txEl>
                                              <p:pRg st="0" end="0"/>
                                            </p:txEl>
                                          </p:spTgt>
                                        </p:tgtEl>
                                        <p:attrNameLst>
                                          <p:attrName>style.visibility</p:attrName>
                                        </p:attrNameLst>
                                      </p:cBhvr>
                                      <p:to>
                                        <p:strVal val="visible"/>
                                      </p:to>
                                    </p:set>
                                    <p:animEffect transition="in" filter="checkerboard(across)">
                                      <p:cBhvr>
                                        <p:cTn id="15" dur="500"/>
                                        <p:tgtEl>
                                          <p:spTgt spid="54276">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nodeType="clickEffect">
                                  <p:stCondLst>
                                    <p:cond delay="0"/>
                                  </p:stCondLst>
                                  <p:childTnLst>
                                    <p:set>
                                      <p:cBhvr>
                                        <p:cTn id="19" dur="1" fill="hold">
                                          <p:stCondLst>
                                            <p:cond delay="0"/>
                                          </p:stCondLst>
                                        </p:cTn>
                                        <p:tgtEl>
                                          <p:spTgt spid="54276">
                                            <p:txEl>
                                              <p:pRg st="1" end="1"/>
                                            </p:txEl>
                                          </p:spTgt>
                                        </p:tgtEl>
                                        <p:attrNameLst>
                                          <p:attrName>style.visibility</p:attrName>
                                        </p:attrNameLst>
                                      </p:cBhvr>
                                      <p:to>
                                        <p:strVal val="visible"/>
                                      </p:to>
                                    </p:set>
                                    <p:animEffect transition="in" filter="checkerboard(across)">
                                      <p:cBhvr>
                                        <p:cTn id="20" dur="500"/>
                                        <p:tgtEl>
                                          <p:spTgt spid="54276">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54276">
                                            <p:txEl>
                                              <p:pRg st="2" end="2"/>
                                            </p:txEl>
                                          </p:spTgt>
                                        </p:tgtEl>
                                        <p:attrNameLst>
                                          <p:attrName>style.visibility</p:attrName>
                                        </p:attrNameLst>
                                      </p:cBhvr>
                                      <p:to>
                                        <p:strVal val="visible"/>
                                      </p:to>
                                    </p:set>
                                    <p:animEffect transition="in" filter="checkerboard(across)">
                                      <p:cBhvr>
                                        <p:cTn id="25" dur="500"/>
                                        <p:tgtEl>
                                          <p:spTgt spid="5427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7346" name="Picture 2" descr="hoi 2"/>
          <p:cNvPicPr>
            <a:picLocks noChangeAspect="1" noChangeArrowheads="1" noCrop="1"/>
          </p:cNvPicPr>
          <p:nvPr/>
        </p:nvPicPr>
        <p:blipFill>
          <a:blip r:embed="rId2"/>
          <a:srcRect/>
          <a:stretch>
            <a:fillRect/>
          </a:stretch>
        </p:blipFill>
        <p:spPr bwMode="auto">
          <a:xfrm>
            <a:off x="-12700" y="1511300"/>
            <a:ext cx="889000" cy="1219200"/>
          </a:xfrm>
          <a:prstGeom prst="rect">
            <a:avLst/>
          </a:prstGeom>
          <a:noFill/>
          <a:ln w="9525">
            <a:noFill/>
            <a:miter lim="800000"/>
            <a:headEnd/>
            <a:tailEnd/>
          </a:ln>
        </p:spPr>
      </p:pic>
      <p:sp>
        <p:nvSpPr>
          <p:cNvPr id="57347" name="Text Box 3"/>
          <p:cNvSpPr txBox="1">
            <a:spLocks noChangeArrowheads="1"/>
          </p:cNvSpPr>
          <p:nvPr/>
        </p:nvSpPr>
        <p:spPr bwMode="auto">
          <a:xfrm>
            <a:off x="914400" y="1143000"/>
            <a:ext cx="7772400" cy="884238"/>
          </a:xfrm>
          <a:prstGeom prst="rect">
            <a:avLst/>
          </a:prstGeom>
          <a:noFill/>
          <a:ln w="9525" algn="ctr">
            <a:noFill/>
            <a:miter lim="800000"/>
            <a:headEnd/>
            <a:tailEnd/>
          </a:ln>
        </p:spPr>
        <p:txBody>
          <a:bodyPr>
            <a:spAutoFit/>
          </a:bodyPr>
          <a:lstStyle/>
          <a:p>
            <a:pPr>
              <a:spcBef>
                <a:spcPct val="50000"/>
              </a:spcBef>
            </a:pPr>
            <a:r>
              <a:rPr lang="en-US" sz="2800" b="1">
                <a:solidFill>
                  <a:srgbClr val="008000"/>
                </a:solidFill>
              </a:rPr>
              <a:t> </a:t>
            </a:r>
            <a:r>
              <a:rPr lang="en-US" sz="2400" b="1">
                <a:solidFill>
                  <a:schemeClr val="accent2"/>
                </a:solidFill>
              </a:rPr>
              <a:t>Em thích nhất những chi tiết và hình ảnh so sánh nào? Vì sao ?</a:t>
            </a:r>
          </a:p>
        </p:txBody>
      </p:sp>
      <p:sp>
        <p:nvSpPr>
          <p:cNvPr id="57348" name="Text Box 4"/>
          <p:cNvSpPr txBox="1">
            <a:spLocks noChangeArrowheads="1"/>
          </p:cNvSpPr>
          <p:nvPr/>
        </p:nvSpPr>
        <p:spPr bwMode="auto">
          <a:xfrm>
            <a:off x="457200" y="2286000"/>
            <a:ext cx="8686800" cy="2492375"/>
          </a:xfrm>
          <a:prstGeom prst="rect">
            <a:avLst/>
          </a:prstGeom>
          <a:noFill/>
          <a:ln w="9525" algn="ctr">
            <a:noFill/>
            <a:miter lim="800000"/>
            <a:headEnd/>
            <a:tailEnd/>
          </a:ln>
        </p:spPr>
        <p:txBody>
          <a:bodyPr>
            <a:spAutoFit/>
          </a:bodyPr>
          <a:lstStyle/>
          <a:p>
            <a:pPr algn="just">
              <a:spcBef>
                <a:spcPct val="50000"/>
              </a:spcBef>
            </a:pPr>
            <a:r>
              <a:rPr lang="en-US" sz="2400">
                <a:solidFill>
                  <a:srgbClr val="0000FF"/>
                </a:solidFill>
              </a:rPr>
              <a:t>Bài có những hình ảnh so sánh nào ?</a:t>
            </a:r>
          </a:p>
          <a:p>
            <a:pPr algn="just">
              <a:spcBef>
                <a:spcPct val="50000"/>
              </a:spcBef>
            </a:pPr>
            <a:r>
              <a:rPr lang="en-US" sz="2400">
                <a:solidFill>
                  <a:srgbClr val="0000FF"/>
                </a:solidFill>
              </a:rPr>
              <a:t>- Chỉ có 1 hình ảnh so sánh: tiếng chim hót có khi êm đềm, có khi rộn rã, như một điệu đàn trong bóng xế mà âm thanh vang mái trong tĩnh mịch,… hình ảnh so sánh này gợi tả rất đúng, rất đặc biệt tiếng hót họa mi âm vang trong buổi chiều tĩnh mịch.</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plus(in)">
                                      <p:cBhvr>
                                        <p:cTn id="7" dur="2000"/>
                                        <p:tgtEl>
                                          <p:spTgt spid="57346"/>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57347"/>
                                        </p:tgtEl>
                                        <p:attrNameLst>
                                          <p:attrName>style.visibility</p:attrName>
                                        </p:attrNameLst>
                                      </p:cBhvr>
                                      <p:to>
                                        <p:strVal val="visible"/>
                                      </p:to>
                                    </p:set>
                                    <p:animEffect transition="in" filter="plus(in)">
                                      <p:cBhvr>
                                        <p:cTn id="10" dur="2000"/>
                                        <p:tgtEl>
                                          <p:spTgt spid="5734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57348">
                                            <p:txEl>
                                              <p:pRg st="0" end="0"/>
                                            </p:txEl>
                                          </p:spTgt>
                                        </p:tgtEl>
                                        <p:attrNameLst>
                                          <p:attrName>style.visibility</p:attrName>
                                        </p:attrNameLst>
                                      </p:cBhvr>
                                      <p:to>
                                        <p:strVal val="visible"/>
                                      </p:to>
                                    </p:set>
                                    <p:animEffect transition="in" filter="checkerboard(across)">
                                      <p:cBhvr>
                                        <p:cTn id="15" dur="500"/>
                                        <p:tgtEl>
                                          <p:spTgt spid="57348">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nodeType="clickEffect">
                                  <p:stCondLst>
                                    <p:cond delay="0"/>
                                  </p:stCondLst>
                                  <p:childTnLst>
                                    <p:set>
                                      <p:cBhvr>
                                        <p:cTn id="19" dur="1" fill="hold">
                                          <p:stCondLst>
                                            <p:cond delay="0"/>
                                          </p:stCondLst>
                                        </p:cTn>
                                        <p:tgtEl>
                                          <p:spTgt spid="57348">
                                            <p:txEl>
                                              <p:pRg st="1" end="1"/>
                                            </p:txEl>
                                          </p:spTgt>
                                        </p:tgtEl>
                                        <p:attrNameLst>
                                          <p:attrName>style.visibility</p:attrName>
                                        </p:attrNameLst>
                                      </p:cBhvr>
                                      <p:to>
                                        <p:strVal val="visible"/>
                                      </p:to>
                                    </p:set>
                                    <p:animEffect transition="in" filter="checkerboard(across)">
                                      <p:cBhvr>
                                        <p:cTn id="20" dur="500"/>
                                        <p:tgtEl>
                                          <p:spTgt spid="5734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8370" name="Picture 2" descr="hoi 2"/>
          <p:cNvPicPr>
            <a:picLocks noChangeAspect="1" noChangeArrowheads="1" noCrop="1"/>
          </p:cNvPicPr>
          <p:nvPr/>
        </p:nvPicPr>
        <p:blipFill>
          <a:blip r:embed="rId2"/>
          <a:srcRect/>
          <a:stretch>
            <a:fillRect/>
          </a:stretch>
        </p:blipFill>
        <p:spPr bwMode="auto">
          <a:xfrm>
            <a:off x="-12700" y="1511300"/>
            <a:ext cx="889000" cy="1219200"/>
          </a:xfrm>
          <a:prstGeom prst="rect">
            <a:avLst/>
          </a:prstGeom>
          <a:noFill/>
          <a:ln w="9525">
            <a:noFill/>
            <a:miter lim="800000"/>
            <a:headEnd/>
            <a:tailEnd/>
          </a:ln>
        </p:spPr>
      </p:pic>
      <p:sp>
        <p:nvSpPr>
          <p:cNvPr id="58371" name="Text Box 3"/>
          <p:cNvSpPr txBox="1">
            <a:spLocks noChangeArrowheads="1"/>
          </p:cNvSpPr>
          <p:nvPr/>
        </p:nvSpPr>
        <p:spPr bwMode="auto">
          <a:xfrm>
            <a:off x="914400" y="1143000"/>
            <a:ext cx="7772400" cy="830263"/>
          </a:xfrm>
          <a:prstGeom prst="rect">
            <a:avLst/>
          </a:prstGeom>
          <a:noFill/>
          <a:ln w="9525" algn="ctr">
            <a:noFill/>
            <a:miter lim="800000"/>
            <a:headEnd/>
            <a:tailEnd/>
          </a:ln>
        </p:spPr>
        <p:txBody>
          <a:bodyPr>
            <a:spAutoFit/>
          </a:bodyPr>
          <a:lstStyle/>
          <a:p>
            <a:pPr>
              <a:spcBef>
                <a:spcPct val="50000"/>
              </a:spcBef>
            </a:pPr>
            <a:r>
              <a:rPr lang="en-US" sz="2400" b="1">
                <a:solidFill>
                  <a:srgbClr val="008000"/>
                </a:solidFill>
              </a:rPr>
              <a:t>Bài 2: Viết một đoạn văn khoảng 5 câu tả hình dáng ( hoặc hoạt động) của một con vật mà em yêu thích. </a:t>
            </a:r>
            <a:endParaRPr lang="en-US" sz="2000" b="1">
              <a:solidFill>
                <a:schemeClr val="accent2"/>
              </a:solidFill>
            </a:endParaRPr>
          </a:p>
        </p:txBody>
      </p:sp>
      <p:sp>
        <p:nvSpPr>
          <p:cNvPr id="58372" name="Text Box 4"/>
          <p:cNvSpPr txBox="1">
            <a:spLocks noChangeArrowheads="1"/>
          </p:cNvSpPr>
          <p:nvPr/>
        </p:nvSpPr>
        <p:spPr bwMode="auto">
          <a:xfrm>
            <a:off x="2133600" y="2895600"/>
            <a:ext cx="4953000" cy="523875"/>
          </a:xfrm>
          <a:prstGeom prst="rect">
            <a:avLst/>
          </a:prstGeom>
          <a:noFill/>
          <a:ln w="9525" algn="ctr">
            <a:noFill/>
            <a:miter lim="800000"/>
            <a:headEnd/>
            <a:tailEnd/>
          </a:ln>
        </p:spPr>
        <p:txBody>
          <a:bodyPr>
            <a:spAutoFit/>
          </a:bodyPr>
          <a:lstStyle/>
          <a:p>
            <a:pPr algn="just">
              <a:spcBef>
                <a:spcPct val="50000"/>
              </a:spcBef>
            </a:pPr>
            <a:r>
              <a:rPr lang="en-US" sz="2000">
                <a:solidFill>
                  <a:srgbClr val="0000FF"/>
                </a:solidFill>
              </a:rPr>
              <a:t>    </a:t>
            </a:r>
            <a:r>
              <a:rPr lang="en-US" sz="2800">
                <a:solidFill>
                  <a:srgbClr val="0000FF"/>
                </a:solidFill>
              </a:rPr>
              <a:t>Làm việc cá nhân vào vở</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plus(in)">
                                      <p:cBhvr>
                                        <p:cTn id="7" dur="2000"/>
                                        <p:tgtEl>
                                          <p:spTgt spid="58370"/>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58371"/>
                                        </p:tgtEl>
                                        <p:attrNameLst>
                                          <p:attrName>style.visibility</p:attrName>
                                        </p:attrNameLst>
                                      </p:cBhvr>
                                      <p:to>
                                        <p:strVal val="visible"/>
                                      </p:to>
                                    </p:set>
                                    <p:animEffect transition="in" filter="plus(in)">
                                      <p:cBhvr>
                                        <p:cTn id="10" dur="2000"/>
                                        <p:tgtEl>
                                          <p:spTgt spid="5837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58372">
                                            <p:txEl>
                                              <p:pRg st="0" end="0"/>
                                            </p:txEl>
                                          </p:spTgt>
                                        </p:tgtEl>
                                        <p:attrNameLst>
                                          <p:attrName>style.visibility</p:attrName>
                                        </p:attrNameLst>
                                      </p:cBhvr>
                                      <p:to>
                                        <p:strVal val="visible"/>
                                      </p:to>
                                    </p:set>
                                    <p:animEffect transition="in" filter="checkerboard(across)">
                                      <p:cBhvr>
                                        <p:cTn id="15" dur="500"/>
                                        <p:tgtEl>
                                          <p:spTgt spid="583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9" name="AutoShape 9"/>
          <p:cNvSpPr>
            <a:spLocks noChangeArrowheads="1"/>
          </p:cNvSpPr>
          <p:nvPr/>
        </p:nvSpPr>
        <p:spPr bwMode="auto">
          <a:xfrm>
            <a:off x="1905000" y="2438400"/>
            <a:ext cx="5562600" cy="2362200"/>
          </a:xfrm>
          <a:prstGeom prst="plaque">
            <a:avLst>
              <a:gd name="adj" fmla="val 16667"/>
            </a:avLst>
          </a:prstGeom>
          <a:solidFill>
            <a:srgbClr val="EAF5A9"/>
          </a:solidFill>
          <a:ln w="57150" cmpd="thickThin">
            <a:solidFill>
              <a:srgbClr val="FF66CC"/>
            </a:solidFill>
            <a:miter lim="800000"/>
            <a:headEnd/>
            <a:tailEnd/>
          </a:ln>
        </p:spPr>
        <p:txBody>
          <a:bodyPr wrap="none" anchor="ctr"/>
          <a:lstStyle/>
          <a:p>
            <a:pPr algn="ctr"/>
            <a:r>
              <a:rPr lang="en-US" sz="2800" u="sng">
                <a:solidFill>
                  <a:srgbClr val="FF3300"/>
                </a:solidFill>
              </a:rPr>
              <a:t>Dặn dò</a:t>
            </a:r>
          </a:p>
          <a:p>
            <a:pPr algn="ctr"/>
            <a:r>
              <a:rPr lang="en-US" sz="2400">
                <a:solidFill>
                  <a:srgbClr val="3333FF"/>
                </a:solidFill>
              </a:rPr>
              <a:t>Về nhà ôn lại văn về tả con</a:t>
            </a:r>
          </a:p>
          <a:p>
            <a:pPr algn="ctr"/>
            <a:r>
              <a:rPr lang="en-US" sz="2400">
                <a:solidFill>
                  <a:srgbClr val="3333FF"/>
                </a:solidFill>
              </a:rPr>
              <a:t> vật chuẩn bị tiết sau làm bài viết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09"/>
                                        </p:tgtEl>
                                        <p:attrNameLst>
                                          <p:attrName>style.visibility</p:attrName>
                                        </p:attrNameLst>
                                      </p:cBhvr>
                                      <p:to>
                                        <p:strVal val="visible"/>
                                      </p:to>
                                    </p:set>
                                    <p:animEffect transition="in" filter="box(in)">
                                      <p:cBhvr>
                                        <p:cTn id="7" dur="500"/>
                                        <p:tgtEl>
                                          <p:spTgt spid="51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9"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504</TotalTime>
  <Words>698</Words>
  <Application>Microsoft Office PowerPoint</Application>
  <PresentationFormat>On-screen Show (4:3)</PresentationFormat>
  <Paragraphs>28</Paragraphs>
  <Slides>7</Slides>
  <Notes>0</Notes>
  <HiddenSlides>0</HiddenSlides>
  <MMClips>1</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7</vt:i4>
      </vt:variant>
    </vt:vector>
  </HeadingPairs>
  <TitlesOfParts>
    <vt:vector size="9" baseType="lpstr">
      <vt:lpstr>Arial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Cty EIC</dc:creator>
  <cp:lastModifiedBy>Admin</cp:lastModifiedBy>
  <cp:revision>53</cp:revision>
  <dcterms:created xsi:type="dcterms:W3CDTF">2010-04-02T07:29:01Z</dcterms:created>
  <dcterms:modified xsi:type="dcterms:W3CDTF">2024-04-04T06:50:32Z</dcterms:modified>
</cp:coreProperties>
</file>