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84" r:id="rId2"/>
    <p:sldId id="285" r:id="rId3"/>
    <p:sldId id="271" r:id="rId4"/>
    <p:sldId id="291" r:id="rId5"/>
    <p:sldId id="290" r:id="rId6"/>
    <p:sldId id="287" r:id="rId7"/>
    <p:sldId id="288" r:id="rId8"/>
    <p:sldId id="272" r:id="rId9"/>
    <p:sldId id="289" r:id="rId10"/>
    <p:sldId id="273" r:id="rId11"/>
    <p:sldId id="274" r:id="rId12"/>
    <p:sldId id="282" r:id="rId13"/>
    <p:sldId id="283" r:id="rId14"/>
    <p:sldId id="286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32" autoAdjust="0"/>
    <p:restoredTop sz="94660"/>
  </p:normalViewPr>
  <p:slideViewPr>
    <p:cSldViewPr snapToGrid="0">
      <p:cViewPr varScale="1">
        <p:scale>
          <a:sx n="67" d="100"/>
          <a:sy n="67" d="100"/>
        </p:scale>
        <p:origin x="70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10B57C-FEBE-447A-B79F-4874F110207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02426-3548-4C13-A320-7506F50528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342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6225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9329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3ECCC-0296-4594-BA2B-D36ACA421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6F0023F-2DE4-41B4-B8F6-A9C8DBE34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65CAB3-D2E4-468E-A039-A4E05BAFE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457E21-3A75-4858-B3F4-856A6D5D9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DDD0C-AE5A-4DFE-B98D-F5C88B8F1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52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BA270-C409-4DDC-A2C2-6DAFAA0DD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10E633-54AC-4456-A58E-85B477C16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D107D-9AE9-49F1-9BD3-9E93A1F4F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DAC717-06FF-4819-9D64-A1CCDB8FF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8C4-9EB6-4AC3-AF74-80092F2EE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78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456C37-2749-463D-8E37-003EFDAE4E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9A3BDF-0FFD-4651-BC63-959C147F5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B69486-E700-4B54-9252-759E13A46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D2AE4-B555-4E49-B2D9-09F08F14B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A0FE48-1D24-4DDF-94F7-DD08A2B6E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23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0EE86A-DA83-4050-A13B-5453CFB7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18CE6-8ADA-410D-9FA6-4E0A1B2CF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DF2C10-FA3C-4FF6-A78B-BE8BBB6AD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88D0F0-C72C-460E-9EC1-12C0DAE55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324D-58C1-430C-94F0-8D70C66A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90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D32FD-B4BB-477D-A2C4-24A801B63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E20EA-F162-4E16-976D-EB7A2A6DD9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2FB49-0F92-4CEF-B854-6DCB3AB59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4D1BC8-6A75-4460-B117-EC8E65733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CC5D6-C95B-4107-B9CA-9539E50E60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0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B7556-A5D6-4596-B23E-C46FCA259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2A752-656E-42F4-9ED8-257977AF1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B7EA88-B17A-485D-9E28-E5BC8EB390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56417-63DA-4859-A1BD-1A57A941F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2224F-E022-41C4-9C6A-3BD9AF8BD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3F3108-F308-44C8-91CA-672A6A1F0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8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1BD66-DD12-40C6-882F-4D36B4AC0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AC20F4-7363-414A-AAF7-5C4AB5E5F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E52205-C0AC-4C27-B203-B95A1C216E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4C826C-8C11-4822-BE38-F725CDFE9A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A43CFD-7519-4FEC-B601-2049B7BCDC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A5A734-A759-4D7A-9DB6-475BF904F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0BD2DE-19F3-4D76-98AA-D4FEF30E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16A67F2-63C9-4A7B-9BF3-78E65F0CF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277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28AD4-F1A9-40F2-940D-19D647859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E78766-02BB-4F1A-8249-968A4F368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3731E0-C883-4A99-9086-F12BEE8D5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B34C84-1F4E-44FF-A77F-556D6782D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5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86479F-27A6-4848-949E-606777108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9BDC96-F012-43E5-8641-AB5BAE1A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C06FB2-3F56-46B2-8CA3-353CF9AE8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90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4BADA-5F98-4AB2-B525-3D400271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175454-4CB7-4FC6-8DED-93EC08CA9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E180BB-4A96-4568-9FDF-7030C8375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5D8EC8-4EE9-4022-80BB-971A55DAD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2F3E6-1DD7-4B83-9C99-5B05F211A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1ABCAE-27D0-49E1-B982-E79154967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2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E1F4-C8CE-4368-9ED7-2CA1B93A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614941-DA48-4980-9EB8-A0C1CCDCA1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3D5022-C563-4052-A1F1-47EC6DC62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54B4A9-676C-4084-951A-0261FC67D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63078-B8E4-4336-9CAF-476170A3E53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301B0-1D12-452A-8D01-724094710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3BE88-77C1-4368-918D-2418DDCE7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843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2B5C82-01BC-40C3-A4AD-1A88909B6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FF05C4-7E48-4A7B-A34A-4B67E7E170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B33DE-7462-43E4-A5AB-0E6C135BE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63078-B8E4-4336-9CAF-476170A3E53F}" type="datetimeFigureOut">
              <a:rPr lang="en-US" smtClean="0"/>
              <a:t>10/5/2022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880DB-D362-469C-9B60-1B65DB69DA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980AF-6AA6-4B7C-8882-EA26176256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43ECC-27F5-4992-AF84-24E7A5DB6E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48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jpg"/><Relationship Id="rId9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50" y="295458"/>
            <a:ext cx="1525010" cy="27297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067252" y="1437600"/>
            <a:ext cx="94815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9: BÀI TOÁN VỀ THÊM,            BỚT MỘT SỐ </a:t>
            </a:r>
            <a:r>
              <a:rPr lang="en-US" sz="540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ĐƠN VỊ (tiết 2)</a:t>
            </a:r>
            <a:endParaRPr lang="en-US" sz="5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4954" y="3628517"/>
            <a:ext cx="777579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Giải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bài toán </a:t>
            </a:r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về bớt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 một số </a:t>
            </a:r>
            <a:r>
              <a:rPr lang="en-US" sz="4400" b="1">
                <a:latin typeface="Arial" panose="020B0604020202020204" pitchFamily="34" charset="0"/>
                <a:cs typeface="Arial" panose="020B0604020202020204" pitchFamily="34" charset="0"/>
              </a:rPr>
              <a:t>đơn vị (trang 37)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1896506" y="587845"/>
            <a:ext cx="98230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dirty="0"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Chủ đề 2: Phép cộng, phép trừ trong phạm vi 20</a:t>
            </a:r>
          </a:p>
        </p:txBody>
      </p:sp>
      <p:pic>
        <p:nvPicPr>
          <p:cNvPr id="11" name="图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00" t="4741"/>
          <a:stretch/>
        </p:blipFill>
        <p:spPr>
          <a:xfrm>
            <a:off x="7117001" y="3081377"/>
            <a:ext cx="3929641" cy="3352918"/>
          </a:xfrm>
          <a:prstGeom prst="rect">
            <a:avLst/>
          </a:prstGeom>
        </p:spPr>
      </p:pic>
      <p:pic>
        <p:nvPicPr>
          <p:cNvPr id="12" name="图片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0" t="2371" b="22251"/>
          <a:stretch/>
        </p:blipFill>
        <p:spPr>
          <a:xfrm>
            <a:off x="8403789" y="3191926"/>
            <a:ext cx="2452897" cy="265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17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64921" y="189539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03998" y="1938360"/>
            <a:ext cx="5662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Giải bài toán theo tóm tắt sau: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9554" y="2744980"/>
            <a:ext cx="44794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tắt</a:t>
            </a:r>
            <a:endParaRPr lang="en-US" sz="3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  : 9 thuyền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Thêm     : 4 thuyền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tất cả: ... thuyền? </a:t>
            </a:r>
          </a:p>
        </p:txBody>
      </p:sp>
      <p:pic>
        <p:nvPicPr>
          <p:cNvPr id="24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9" t="29279" r="14199" b="33029"/>
          <a:stretch/>
        </p:blipFill>
        <p:spPr bwMode="auto">
          <a:xfrm>
            <a:off x="7068023" y="592635"/>
            <a:ext cx="4492488" cy="233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74997" y="2744980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Số </a:t>
            </a:r>
            <a:r>
              <a:rPr lang="en-US" sz="3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thuyền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là: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9 + 4 = 13 (thuyền)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Đáp số: 13 thuyền</a:t>
            </a:r>
          </a:p>
        </p:txBody>
      </p:sp>
      <p:pic>
        <p:nvPicPr>
          <p:cNvPr id="1026" name="Picture 2" descr="C:\Users\AM\Desktop\abd0d424ffd50a8b53c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998" y="816419"/>
            <a:ext cx="2147987" cy="96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83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71604" y="142613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73542" y="1428328"/>
            <a:ext cx="11031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Trên xe có 14 bạn, đến điểm dừng có 3 bạn xuống xe.</a:t>
            </a:r>
          </a:p>
          <a:p>
            <a:r>
              <a:rPr lang="en-US" sz="3200" dirty="0">
                <a:latin typeface="Arial" pitchFamily="34" charset="0"/>
                <a:cs typeface="Arial" pitchFamily="34" charset="0"/>
              </a:rPr>
              <a:t> Hỏi lúc đó trên xe còn lại bao nhiêu bạn?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3397" y="2759111"/>
            <a:ext cx="44794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tắt</a:t>
            </a:r>
            <a:endParaRPr lang="en-US" sz="3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   : 14 bạn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Xuống xe: 3 bạn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Còn lại    : ... bạn? </a:t>
            </a:r>
          </a:p>
        </p:txBody>
      </p:sp>
      <p:sp>
        <p:nvSpPr>
          <p:cNvPr id="2" name="Rectangle 1"/>
          <p:cNvSpPr/>
          <p:nvPr/>
        </p:nvSpPr>
        <p:spPr>
          <a:xfrm>
            <a:off x="4391644" y="3015126"/>
            <a:ext cx="627611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Lúc đó trên xe còn lại số bạn là: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14 – 3 = 11 (bạn)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Đáp số: 11 bạn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73542" y="1378010"/>
            <a:ext cx="9876945" cy="1325433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3055282" y="1976796"/>
            <a:ext cx="173878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434657" y="1987403"/>
            <a:ext cx="2799400" cy="260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010863" y="2466657"/>
            <a:ext cx="3761907" cy="1410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C:\Users\AM\Desktop\abd0d424ffd50a8b53c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112" y="416410"/>
            <a:ext cx="2147987" cy="96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5367" y="2497400"/>
            <a:ext cx="1619141" cy="153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7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912393" y="285787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49058" y="2900704"/>
            <a:ext cx="44794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   : 14 bạn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Xuống xe: 3 bạn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Còn lại    : ... bạn? </a:t>
            </a:r>
          </a:p>
        </p:txBody>
      </p:sp>
      <p:pic>
        <p:nvPicPr>
          <p:cNvPr id="22" name="Picture 2" descr="C:\Users\AM\Desktop\abd0d424ffd50a8b53c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112" y="416410"/>
            <a:ext cx="2147987" cy="96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2058" y="2183443"/>
            <a:ext cx="1619141" cy="1530236"/>
          </a:xfrm>
          <a:prstGeom prst="rect">
            <a:avLst/>
          </a:prstGeom>
        </p:spPr>
      </p:pic>
      <p:sp>
        <p:nvSpPr>
          <p:cNvPr id="21" name="TextBox 18">
            <a:extLst>
              <a:ext uri="{FF2B5EF4-FFF2-40B4-BE49-F238E27FC236}">
                <a16:creationId xmlns:a16="http://schemas.microsoft.com/office/drawing/2014/main" id="{9D6D166F-3D4E-407C-ABD9-3ACB4ED1DDD8}"/>
              </a:ext>
            </a:extLst>
          </p:cNvPr>
          <p:cNvSpPr txBox="1"/>
          <p:nvPr/>
        </p:nvSpPr>
        <p:spPr>
          <a:xfrm>
            <a:off x="2169655" y="2900704"/>
            <a:ext cx="44794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  : 9 thuyền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Thêm     : 4 thuyền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tất cả: ... thuyền? </a:t>
            </a:r>
          </a:p>
        </p:txBody>
      </p:sp>
      <p:sp>
        <p:nvSpPr>
          <p:cNvPr id="24" name="MH_Other_2">
            <a:extLst>
              <a:ext uri="{FF2B5EF4-FFF2-40B4-BE49-F238E27FC236}">
                <a16:creationId xmlns:a16="http://schemas.microsoft.com/office/drawing/2014/main" id="{4E81AD9A-6686-4E67-9C15-37AA3E94313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028427" y="285787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019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056735" y="135530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2" name="Picture 2" descr="C:\Users\AM\Desktop\abd0d424ffd50a8b53c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44" y="294165"/>
            <a:ext cx="2147987" cy="96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MH_Other_2">
            <a:extLst>
              <a:ext uri="{FF2B5EF4-FFF2-40B4-BE49-F238E27FC236}">
                <a16:creationId xmlns:a16="http://schemas.microsoft.com/office/drawing/2014/main" id="{4E81AD9A-6686-4E67-9C15-37AA3E94313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027509" y="138344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D4FD10AC-B4A5-4499-856F-1F06215A56C2}"/>
              </a:ext>
            </a:extLst>
          </p:cNvPr>
          <p:cNvSpPr/>
          <p:nvPr/>
        </p:nvSpPr>
        <p:spPr>
          <a:xfrm>
            <a:off x="553058" y="1380411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Số </a:t>
            </a:r>
            <a:r>
              <a:rPr lang="en-US" sz="3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thuyền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là</a:t>
            </a: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9 + 4 = 13 (</a:t>
            </a:r>
            <a:r>
              <a:rPr lang="en-US" sz="3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thuyền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</a:t>
            </a:r>
            <a:r>
              <a:rPr lang="en-US" sz="3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số: 13 thuyền</a:t>
            </a:r>
          </a:p>
        </p:txBody>
      </p:sp>
      <p:sp>
        <p:nvSpPr>
          <p:cNvPr id="9" name="TextBox 37">
            <a:extLst>
              <a:ext uri="{FF2B5EF4-FFF2-40B4-BE49-F238E27FC236}">
                <a16:creationId xmlns:a16="http://schemas.microsoft.com/office/drawing/2014/main" id="{9DBECE86-81C2-4526-A3CD-5A0F3A496A51}"/>
              </a:ext>
            </a:extLst>
          </p:cNvPr>
          <p:cNvSpPr txBox="1"/>
          <p:nvPr/>
        </p:nvSpPr>
        <p:spPr>
          <a:xfrm>
            <a:off x="5654240" y="1380411"/>
            <a:ext cx="5946412" cy="369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Lúc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xe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còn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lại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14 – 3 = 11 (</a:t>
            </a:r>
            <a:r>
              <a:rPr lang="en-US" sz="3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Đáp số: 11 </a:t>
            </a:r>
            <a:r>
              <a:rPr lang="en-US" sz="3200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bạn</a:t>
            </a: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3313907-0C01-4D13-9E0B-81A36C6C60A3}"/>
              </a:ext>
            </a:extLst>
          </p:cNvPr>
          <p:cNvSpPr txBox="1">
            <a:spLocks/>
          </p:cNvSpPr>
          <p:nvPr/>
        </p:nvSpPr>
        <p:spPr>
          <a:xfrm>
            <a:off x="862099" y="5135061"/>
            <a:ext cx="4568030" cy="876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Dạng toán thêm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vị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Mũi tên: Phải 1">
            <a:extLst>
              <a:ext uri="{FF2B5EF4-FFF2-40B4-BE49-F238E27FC236}">
                <a16:creationId xmlns:a16="http://schemas.microsoft.com/office/drawing/2014/main" id="{684D3120-9556-4571-947E-28577EA57025}"/>
              </a:ext>
            </a:extLst>
          </p:cNvPr>
          <p:cNvSpPr/>
          <p:nvPr/>
        </p:nvSpPr>
        <p:spPr>
          <a:xfrm>
            <a:off x="383144" y="5088579"/>
            <a:ext cx="576776" cy="484632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02908C4-E45F-4081-B25B-D79602E05F50}"/>
              </a:ext>
            </a:extLst>
          </p:cNvPr>
          <p:cNvSpPr txBox="1">
            <a:spLocks/>
          </p:cNvSpPr>
          <p:nvPr/>
        </p:nvSpPr>
        <p:spPr>
          <a:xfrm>
            <a:off x="6195159" y="5104089"/>
            <a:ext cx="4864573" cy="8763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Dạng toán bớt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đơn</a:t>
            </a:r>
            <a:r>
              <a:rPr lang="en-US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vị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Mũi tên: Phải 15">
            <a:extLst>
              <a:ext uri="{FF2B5EF4-FFF2-40B4-BE49-F238E27FC236}">
                <a16:creationId xmlns:a16="http://schemas.microsoft.com/office/drawing/2014/main" id="{F4C367DC-A227-45AF-B4C3-FB0F92179424}"/>
              </a:ext>
            </a:extLst>
          </p:cNvPr>
          <p:cNvSpPr/>
          <p:nvPr/>
        </p:nvSpPr>
        <p:spPr>
          <a:xfrm>
            <a:off x="6027509" y="5088579"/>
            <a:ext cx="576776" cy="484632"/>
          </a:xfrm>
          <a:prstGeom prst="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Đường nối Thẳng 16">
            <a:extLst>
              <a:ext uri="{FF2B5EF4-FFF2-40B4-BE49-F238E27FC236}">
                <a16:creationId xmlns:a16="http://schemas.microsoft.com/office/drawing/2014/main" id="{D0BEDC32-2612-4C16-AE2E-F2A9F2859937}"/>
              </a:ext>
            </a:extLst>
          </p:cNvPr>
          <p:cNvCxnSpPr>
            <a:cxnSpLocks/>
          </p:cNvCxnSpPr>
          <p:nvPr/>
        </p:nvCxnSpPr>
        <p:spPr>
          <a:xfrm flipV="1">
            <a:off x="5430129" y="1589652"/>
            <a:ext cx="0" cy="418413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728690" y="688354"/>
            <a:ext cx="8400865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1 và bài 2 là các dạng toán gì đã học?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44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15" grpId="0"/>
      <p:bldP spid="16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4774" y="2401473"/>
            <a:ext cx="8279900" cy="1295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>
                <a:latin typeface="Arial" panose="020B0604020202020204" pitchFamily="34" charset="0"/>
                <a:cs typeface="Arial" pitchFamily="34" charset="0"/>
              </a:rPr>
              <a:t>Nhận biết bài toán về bớt một số đơn vị, cách giải và trình bày bài giải bài toán đó.</a:t>
            </a:r>
            <a:endParaRPr lang="en-US" sz="32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04152" y="3851486"/>
            <a:ext cx="8747760" cy="876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itchFamily="34" charset="0"/>
              </a:rPr>
              <a:t>Vận </a:t>
            </a:r>
            <a:r>
              <a:rPr lang="en-US">
                <a:latin typeface="Arial" panose="020B0604020202020204" pitchFamily="34" charset="0"/>
                <a:cs typeface="Arial" pitchFamily="34" charset="0"/>
              </a:rPr>
              <a:t>dụng vào giải các bài toán thực tế về bớt một số đơn vị.</a:t>
            </a:r>
            <a:endParaRPr lang="en-US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7721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216747" y="802542"/>
            <a:ext cx="7520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4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75" y="2517585"/>
            <a:ext cx="911736" cy="6951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75" y="3851486"/>
            <a:ext cx="911736" cy="695113"/>
          </a:xfrm>
          <a:prstGeom prst="rect">
            <a:avLst/>
          </a:prstGeom>
        </p:spPr>
      </p:pic>
      <p:pic>
        <p:nvPicPr>
          <p:cNvPr id="11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9712105" y="586146"/>
            <a:ext cx="2001416" cy="2292096"/>
          </a:xfrm>
          <a:prstGeom prst="rect">
            <a:avLst/>
          </a:prstGeom>
        </p:spPr>
      </p:pic>
      <p:pic>
        <p:nvPicPr>
          <p:cNvPr id="12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739919" y="425935"/>
            <a:ext cx="1962912" cy="2292096"/>
          </a:xfrm>
          <a:prstGeom prst="rect">
            <a:avLst/>
          </a:prstGeom>
        </p:spPr>
      </p:pic>
      <p:pic>
        <p:nvPicPr>
          <p:cNvPr id="13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9737687" y="547043"/>
            <a:ext cx="2001416" cy="2292096"/>
          </a:xfrm>
          <a:prstGeom prst="rect">
            <a:avLst/>
          </a:prstGeom>
        </p:spPr>
      </p:pic>
      <p:pic>
        <p:nvPicPr>
          <p:cNvPr id="14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765501" y="386832"/>
            <a:ext cx="1962912" cy="229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58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38117" y="1952121"/>
            <a:ext cx="85812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iCiel Cadena" pitchFamily="2" charset="0"/>
              </a:rPr>
              <a:t>CHÀO TẠM BIỆT CÁC CON!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727" y="6434295"/>
            <a:ext cx="5294044" cy="357189"/>
          </a:xfrm>
          <a:prstGeom prst="rect">
            <a:avLst/>
          </a:prstGeom>
        </p:spPr>
      </p:pic>
      <p:pic>
        <p:nvPicPr>
          <p:cNvPr id="17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67" t="31526" r="6533" b="22726"/>
          <a:stretch/>
        </p:blipFill>
        <p:spPr>
          <a:xfrm>
            <a:off x="10559735" y="2336842"/>
            <a:ext cx="1592036" cy="1862200"/>
          </a:xfrm>
          <a:prstGeom prst="rect">
            <a:avLst/>
          </a:prstGeom>
        </p:spPr>
      </p:pic>
      <p:pic>
        <p:nvPicPr>
          <p:cNvPr id="19" name="图片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00" t="31289" r="22801" b="23674"/>
          <a:stretch/>
        </p:blipFill>
        <p:spPr>
          <a:xfrm>
            <a:off x="10012412" y="3413595"/>
            <a:ext cx="1575618" cy="1919151"/>
          </a:xfrm>
          <a:prstGeom prst="rect">
            <a:avLst/>
          </a:prstGeom>
        </p:spPr>
      </p:pic>
      <p:pic>
        <p:nvPicPr>
          <p:cNvPr id="22" name="图片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18" t="33778" r="36813" b="24385"/>
          <a:stretch/>
        </p:blipFill>
        <p:spPr>
          <a:xfrm>
            <a:off x="9370565" y="4261507"/>
            <a:ext cx="1429656" cy="1811788"/>
          </a:xfrm>
          <a:prstGeom prst="rect">
            <a:avLst/>
          </a:prstGeom>
        </p:spPr>
      </p:pic>
      <p:pic>
        <p:nvPicPr>
          <p:cNvPr id="23" name="图片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7" t="33778" r="52133" b="24148"/>
          <a:stretch/>
        </p:blipFill>
        <p:spPr>
          <a:xfrm>
            <a:off x="8059807" y="4726762"/>
            <a:ext cx="1721423" cy="1886127"/>
          </a:xfrm>
          <a:prstGeom prst="rect">
            <a:avLst/>
          </a:prstGeom>
        </p:spPr>
      </p:pic>
      <p:grpSp>
        <p:nvGrpSpPr>
          <p:cNvPr id="11" name="组合 8"/>
          <p:cNvGrpSpPr/>
          <p:nvPr/>
        </p:nvGrpSpPr>
        <p:grpSpPr>
          <a:xfrm>
            <a:off x="1738117" y="2627024"/>
            <a:ext cx="5588000" cy="3446271"/>
            <a:chOff x="2178756" y="1295062"/>
            <a:chExt cx="5588000" cy="3446271"/>
          </a:xfrm>
        </p:grpSpPr>
        <p:pic>
          <p:nvPicPr>
            <p:cNvPr id="12" name="图片 4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27" t="34897" r="15062" b="7820"/>
            <a:stretch/>
          </p:blipFill>
          <p:spPr>
            <a:xfrm>
              <a:off x="2178756" y="1794932"/>
              <a:ext cx="5588000" cy="2946401"/>
            </a:xfrm>
            <a:prstGeom prst="rect">
              <a:avLst/>
            </a:prstGeom>
          </p:spPr>
        </p:pic>
        <p:pic>
          <p:nvPicPr>
            <p:cNvPr id="13" name="图片 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9912" y="1295062"/>
              <a:ext cx="1973070" cy="1973070"/>
            </a:xfrm>
            <a:prstGeom prst="rect">
              <a:avLst/>
            </a:prstGeom>
          </p:spPr>
        </p:pic>
        <p:pic>
          <p:nvPicPr>
            <p:cNvPr id="14" name="图片 6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78" t="38478" r="37870" b="37870"/>
            <a:stretch/>
          </p:blipFill>
          <p:spPr>
            <a:xfrm>
              <a:off x="4634088" y="2126684"/>
              <a:ext cx="329891" cy="329891"/>
            </a:xfrm>
            <a:prstGeom prst="rect">
              <a:avLst/>
            </a:prstGeom>
          </p:spPr>
        </p:pic>
      </p:grpSp>
      <p:pic>
        <p:nvPicPr>
          <p:cNvPr id="18" name="图片 3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6" t="71770" r="8149"/>
          <a:stretch/>
        </p:blipFill>
        <p:spPr>
          <a:xfrm>
            <a:off x="433445" y="5160856"/>
            <a:ext cx="7529689" cy="145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9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44774" y="2401473"/>
            <a:ext cx="8279900" cy="12953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>
                <a:latin typeface="Arial" panose="020B0604020202020204" pitchFamily="34" charset="0"/>
                <a:cs typeface="Arial" pitchFamily="34" charset="0"/>
              </a:rPr>
              <a:t>Nhận biết bài toán về bớt một số đơn vị, cách giải và trình bày bài giải bài toán đó.</a:t>
            </a:r>
            <a:endParaRPr lang="en-US" sz="3200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04152" y="3851486"/>
            <a:ext cx="8747760" cy="876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itchFamily="34" charset="0"/>
              </a:rPr>
              <a:t>Vận </a:t>
            </a:r>
            <a:r>
              <a:rPr lang="en-US">
                <a:latin typeface="Arial" panose="020B0604020202020204" pitchFamily="34" charset="0"/>
                <a:cs typeface="Arial" pitchFamily="34" charset="0"/>
              </a:rPr>
              <a:t>dụng vào giải các bài toán thực tế về bớt một số đơn vị.</a:t>
            </a:r>
            <a:endParaRPr lang="en-US" dirty="0"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7721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5F6F12-CCEE-452A-A579-1E14567FB943}"/>
              </a:ext>
            </a:extLst>
          </p:cNvPr>
          <p:cNvSpPr txBox="1"/>
          <p:nvPr/>
        </p:nvSpPr>
        <p:spPr>
          <a:xfrm>
            <a:off x="2216747" y="802542"/>
            <a:ext cx="75209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44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75" y="2517585"/>
            <a:ext cx="911736" cy="6951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230" r="89549">
                        <a14:foregroundMark x1="20902" y1="23925" x2="9836" y2="45968"/>
                        <a14:foregroundMark x1="10861" y1="46774" x2="12705" y2="69892"/>
                        <a14:foregroundMark x1="16189" y1="36290" x2="23361" y2="69086"/>
                        <a14:foregroundMark x1="13934" y1="40860" x2="13320" y2="75538"/>
                        <a14:foregroundMark x1="15779" y1="69892" x2="29918" y2="87634"/>
                        <a14:foregroundMark x1="22336" y1="70699" x2="37500" y2="82527"/>
                        <a14:foregroundMark x1="18033" y1="37097" x2="40164" y2="23387"/>
                        <a14:foregroundMark x1="17418" y1="32796" x2="37705" y2="21774"/>
                        <a14:foregroundMark x1="22131" y1="24194" x2="37500" y2="18548"/>
                        <a14:foregroundMark x1="42828" y1="23118" x2="52869" y2="36290"/>
                        <a14:foregroundMark x1="41189" y1="45699" x2="33402" y2="66129"/>
                        <a14:foregroundMark x1="34631" y1="41667" x2="31762" y2="62097"/>
                        <a14:foregroundMark x1="68443" y1="9140" x2="65984" y2="13172"/>
                        <a14:foregroundMark x1="69467" y1="9409" x2="62090" y2="2096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75" y="3851486"/>
            <a:ext cx="911736" cy="695113"/>
          </a:xfrm>
          <a:prstGeom prst="rect">
            <a:avLst/>
          </a:prstGeom>
        </p:spPr>
      </p:pic>
      <p:pic>
        <p:nvPicPr>
          <p:cNvPr id="11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9712105" y="586146"/>
            <a:ext cx="2001416" cy="2292096"/>
          </a:xfrm>
          <a:prstGeom prst="rect">
            <a:avLst/>
          </a:prstGeom>
        </p:spPr>
      </p:pic>
      <p:pic>
        <p:nvPicPr>
          <p:cNvPr id="12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739919" y="425935"/>
            <a:ext cx="1962912" cy="2292096"/>
          </a:xfrm>
          <a:prstGeom prst="rect">
            <a:avLst/>
          </a:prstGeom>
        </p:spPr>
      </p:pic>
      <p:pic>
        <p:nvPicPr>
          <p:cNvPr id="13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2" t="2133" r="10000" b="53305"/>
          <a:stretch/>
        </p:blipFill>
        <p:spPr>
          <a:xfrm>
            <a:off x="9737687" y="547043"/>
            <a:ext cx="2001416" cy="2292096"/>
          </a:xfrm>
          <a:prstGeom prst="rect">
            <a:avLst/>
          </a:prstGeom>
        </p:spPr>
      </p:pic>
      <p:pic>
        <p:nvPicPr>
          <p:cNvPr id="14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" t="53333" r="77067" b="2104"/>
          <a:stretch/>
        </p:blipFill>
        <p:spPr>
          <a:xfrm>
            <a:off x="765501" y="386832"/>
            <a:ext cx="1962912" cy="2292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71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230" y="590938"/>
            <a:ext cx="2297217" cy="9283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3230" y="1519312"/>
            <a:ext cx="73942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Bài toán: Có 10 con chim đậu trên cành, sau đó 3 con bay đi. Hỏi trên cành còn lại bao nhiêu con chim?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34" t="38246" r="12244" b="32836"/>
          <a:stretch/>
        </p:blipFill>
        <p:spPr bwMode="auto">
          <a:xfrm>
            <a:off x="7573618" y="880541"/>
            <a:ext cx="3490174" cy="250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5608" y="3164699"/>
            <a:ext cx="44794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: 10 con chim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Bay đi </a:t>
            </a:r>
            <a:r>
              <a:rPr lang="en-US" sz="320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   3 con chim</a:t>
            </a:r>
            <a:endParaRPr lang="en-US" sz="3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Còn lại: ..... con chim?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88848" y="3169003"/>
            <a:ext cx="67330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Số con chim còn </a:t>
            </a:r>
            <a:r>
              <a:rPr lang="en-US" sz="32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lại là: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10 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 3 = 7 </a:t>
            </a:r>
            <a:r>
              <a:rPr lang="en-US" sz="32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(con)</a:t>
            </a: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Đáp 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số: 7 con chim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857096" y="2016807"/>
            <a:ext cx="28252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06938" y="2512542"/>
            <a:ext cx="21668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162649" y="3019516"/>
            <a:ext cx="47903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002419" y="1519311"/>
            <a:ext cx="6571199" cy="156966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F9B6A9FF-59D1-4D06-9028-C973E2E74465}"/>
              </a:ext>
            </a:extLst>
          </p:cNvPr>
          <p:cNvSpPr/>
          <p:nvPr/>
        </p:nvSpPr>
        <p:spPr>
          <a:xfrm>
            <a:off x="1146377" y="432616"/>
            <a:ext cx="10365077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Đây là bài toán thuộc dạng </a:t>
            </a:r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bớt một số đơn vị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065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8EC5ADC-65BE-4657-B4DC-35301D45E6DC}"/>
              </a:ext>
            </a:extLst>
          </p:cNvPr>
          <p:cNvSpPr txBox="1"/>
          <p:nvPr/>
        </p:nvSpPr>
        <p:spPr>
          <a:xfrm>
            <a:off x="1943100" y="1190625"/>
            <a:ext cx="89154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Đây là bài toán thuộc dạng </a:t>
            </a:r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bớt một số đơn vị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054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3230" y="590938"/>
            <a:ext cx="2297217" cy="9283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3230" y="1519312"/>
            <a:ext cx="73942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Bài toán: Có 10 con chim đậu trên cành, sau đó 3 con bay đi. Hỏi trên cành còn lại bao nhiêu con chim?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34" t="38246" r="12244" b="32836"/>
          <a:stretch/>
        </p:blipFill>
        <p:spPr bwMode="auto">
          <a:xfrm>
            <a:off x="7573618" y="880541"/>
            <a:ext cx="3490174" cy="250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15608" y="3164699"/>
            <a:ext cx="44794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: 10 con chim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Bay đi </a:t>
            </a:r>
            <a:r>
              <a:rPr lang="en-US" sz="320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   3 con chim</a:t>
            </a:r>
            <a:endParaRPr lang="en-US" sz="3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Còn lại: ..... con chim?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88848" y="3169003"/>
            <a:ext cx="67330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Số con chim còn </a:t>
            </a:r>
            <a:r>
              <a:rPr lang="en-US" sz="32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lại là: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10 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– 3 = 7 </a:t>
            </a:r>
            <a:r>
              <a:rPr lang="en-US" sz="32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(con)</a:t>
            </a: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  Đáp 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số: 7 con chim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857096" y="2016807"/>
            <a:ext cx="28252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606938" y="2512542"/>
            <a:ext cx="21668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162649" y="3019516"/>
            <a:ext cx="47903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002419" y="1519311"/>
            <a:ext cx="6571199" cy="156966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146377" y="432616"/>
            <a:ext cx="10365077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Đây là bài toán thuộc dạng </a:t>
            </a:r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bớt một số đơn vị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86165" y="467343"/>
            <a:ext cx="10365077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Vậy khi giải bài toán </a:t>
            </a:r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bớt một số đơn vị </a:t>
            </a:r>
          </a:p>
          <a:p>
            <a:pPr algn="ctr"/>
            <a:r>
              <a:rPr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thường làm phép tính gì?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89044" y="447146"/>
            <a:ext cx="10365077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Khi giải bài toán </a:t>
            </a:r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bớt một số đơn vị </a:t>
            </a:r>
          </a:p>
          <a:p>
            <a:pPr algn="ctr"/>
            <a:r>
              <a:rPr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thường làm phép tính trừ</a:t>
            </a:r>
            <a:endParaRPr lang="en-US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26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 animBg="1"/>
      <p:bldP spid="11" grpId="1" animBg="1"/>
      <p:bldP spid="13" grpId="0" animBg="1"/>
      <p:bldP spid="1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894034" y="630448"/>
            <a:ext cx="6281931" cy="141991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03525" y="801797"/>
            <a:ext cx="60629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Khi thực hiện giải bài toán có lời văn, cần làm theo mấy bước?</a:t>
            </a:r>
            <a:endParaRPr lang="en-US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865" y="420464"/>
            <a:ext cx="2276355" cy="91994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927167" y="2221211"/>
            <a:ext cx="9189325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3200">
                <a:latin typeface="Arial" pitchFamily="34" charset="0"/>
                <a:cs typeface="Arial" pitchFamily="34" charset="0"/>
              </a:rPr>
              <a:t>+ Bước 1: Tìm hiểu, phân tích, tóm tắt đề bài 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927167" y="3120167"/>
            <a:ext cx="9189325" cy="107721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3200">
                <a:latin typeface="Arial" pitchFamily="34" charset="0"/>
                <a:cs typeface="Arial" pitchFamily="34" charset="0"/>
              </a:rPr>
              <a:t>+ Bước 2: Tìm cách giải bài toán </a:t>
            </a:r>
          </a:p>
          <a:p>
            <a:r>
              <a:rPr lang="en-US" sz="3200">
                <a:latin typeface="Arial" pitchFamily="34" charset="0"/>
                <a:cs typeface="Arial" pitchFamily="34" charset="0"/>
              </a:rPr>
              <a:t>                 (tìm phép tính, câu lời giải)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27166" y="4511566"/>
            <a:ext cx="9189325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3200">
                <a:latin typeface="Arial" pitchFamily="34" charset="0"/>
                <a:cs typeface="Arial" pitchFamily="34" charset="0"/>
              </a:rPr>
              <a:t>+ Bước 3: Trình bày bài giải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37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894034" y="630448"/>
            <a:ext cx="6281931" cy="1419917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925466" y="801797"/>
            <a:ext cx="632919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Khi trình bày bài giải của bài toán có lời văn, cần viết mấy phần?</a:t>
            </a:r>
            <a:endParaRPr lang="en-US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865" y="420464"/>
            <a:ext cx="2276355" cy="919943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4552803" y="2377965"/>
            <a:ext cx="5074524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3200">
                <a:latin typeface="Arial" pitchFamily="34" charset="0"/>
                <a:cs typeface="Arial" pitchFamily="34" charset="0"/>
              </a:rPr>
              <a:t>1) Viết câu lời giải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52803" y="3276921"/>
            <a:ext cx="5074524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3200">
                <a:latin typeface="Arial" pitchFamily="34" charset="0"/>
                <a:cs typeface="Arial" pitchFamily="34" charset="0"/>
              </a:rPr>
              <a:t>2) Phép tính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552802" y="4237245"/>
            <a:ext cx="5074524" cy="584775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3200">
                <a:latin typeface="Arial" pitchFamily="34" charset="0"/>
                <a:cs typeface="Arial" pitchFamily="34" charset="0"/>
              </a:rPr>
              <a:t>3) Đáp số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47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386116E-C655-4397-81B3-C77AB8ADD2E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7344" y="459036"/>
            <a:ext cx="2358325" cy="87542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07345" y="1378010"/>
            <a:ext cx="100753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Đàn lợn nhà An có 15 con, mẹ đã bán 5 con. Hỏi đàn lợn nhà An còn lại bao nhiêu con?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07344" y="2479773"/>
            <a:ext cx="44794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:       con lợn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Bán     :       con lợn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Còn lại:  ...  con lợn? </a:t>
            </a:r>
          </a:p>
        </p:txBody>
      </p:sp>
      <p:sp>
        <p:nvSpPr>
          <p:cNvPr id="20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512303" y="3446260"/>
            <a:ext cx="466028" cy="48566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7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512303" y="4142255"/>
            <a:ext cx="533562" cy="4846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5386498" y="2491760"/>
            <a:ext cx="61528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Bài giải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Số con lợn còn lại </a:t>
            </a:r>
            <a:r>
              <a:rPr lang="en-US" sz="32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là: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–      =       (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con)</a:t>
            </a:r>
          </a:p>
          <a:p>
            <a:pPr algn="ctr">
              <a:lnSpc>
                <a:spcPct val="150000"/>
              </a:lnSpc>
            </a:pPr>
            <a:r>
              <a:rPr lang="en-US" sz="320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Đáp số:        con </a:t>
            </a:r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lợn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3939216" y="1852786"/>
            <a:ext cx="17170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172220" y="1852786"/>
            <a:ext cx="17366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111180" y="2404237"/>
            <a:ext cx="36765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907345" y="1378010"/>
            <a:ext cx="9906429" cy="1265799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3" t="41480" r="29200" b="9927"/>
          <a:stretch/>
        </p:blipFill>
        <p:spPr>
          <a:xfrm>
            <a:off x="8757903" y="71862"/>
            <a:ext cx="1247275" cy="1559094"/>
          </a:xfrm>
          <a:prstGeom prst="rect">
            <a:avLst/>
          </a:prstGeom>
        </p:spPr>
      </p:pic>
      <p:pic>
        <p:nvPicPr>
          <p:cNvPr id="30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00" t="40532" r="10666" b="10638"/>
          <a:stretch/>
        </p:blipFill>
        <p:spPr>
          <a:xfrm>
            <a:off x="10436559" y="76448"/>
            <a:ext cx="1102774" cy="1566699"/>
          </a:xfrm>
          <a:prstGeom prst="rect">
            <a:avLst/>
          </a:prstGeom>
        </p:spPr>
      </p:pic>
      <p:sp>
        <p:nvSpPr>
          <p:cNvPr id="31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364589" y="3451679"/>
            <a:ext cx="746591" cy="4856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2400454" y="4141257"/>
            <a:ext cx="746591" cy="4856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6526898" y="4141257"/>
            <a:ext cx="521739" cy="4856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7466510" y="4141257"/>
            <a:ext cx="521739" cy="4856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8387130" y="4141257"/>
            <a:ext cx="521739" cy="4856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9244925" y="4881486"/>
            <a:ext cx="521739" cy="4856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6335486" y="4136901"/>
            <a:ext cx="708795" cy="4856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7462154" y="4136901"/>
            <a:ext cx="521739" cy="4856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8317459" y="4136901"/>
            <a:ext cx="695912" cy="4856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: Rounded Corners 20">
            <a:extLst>
              <a:ext uri="{FF2B5EF4-FFF2-40B4-BE49-F238E27FC236}">
                <a16:creationId xmlns:a16="http://schemas.microsoft.com/office/drawing/2014/main" id="{B7B8CFEC-3777-4BD6-AC7D-503A510A0B8F}"/>
              </a:ext>
            </a:extLst>
          </p:cNvPr>
          <p:cNvSpPr/>
          <p:nvPr/>
        </p:nvSpPr>
        <p:spPr>
          <a:xfrm>
            <a:off x="9244925" y="4890525"/>
            <a:ext cx="695912" cy="4856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16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37" grpId="0" animBg="1"/>
      <p:bldP spid="38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9" grpId="0" animBg="1"/>
      <p:bldP spid="40" grpId="0" animBg="1"/>
      <p:bldP spid="41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21229" y="130756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60306" y="1350532"/>
            <a:ext cx="56627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itchFamily="34" charset="0"/>
                <a:cs typeface="Arial" pitchFamily="34" charset="0"/>
              </a:rPr>
              <a:t>Giải bài toán theo tóm tắt sau: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19919" y="1759218"/>
            <a:ext cx="44794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         </a:t>
            </a:r>
            <a:r>
              <a:rPr lang="en-US" sz="320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tắt</a:t>
            </a:r>
            <a:endParaRPr lang="en-US" sz="3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        : 9 thuyền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Thêm     : 4 thuyền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Có tất cả: ... thuyền? </a:t>
            </a:r>
          </a:p>
        </p:txBody>
      </p:sp>
      <p:pic>
        <p:nvPicPr>
          <p:cNvPr id="24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9" t="29279" r="14199" b="33029"/>
          <a:stretch/>
        </p:blipFill>
        <p:spPr bwMode="auto">
          <a:xfrm>
            <a:off x="7068023" y="592635"/>
            <a:ext cx="4492488" cy="233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AM\Desktop\abd0d424ffd50a8b53c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14" y="344557"/>
            <a:ext cx="2147987" cy="96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67942" y="2882833"/>
            <a:ext cx="7145383" cy="147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Quan sát tranh và dựa vào phần tóm tắt nêu bài toán</a:t>
            </a:r>
            <a:endParaRPr lang="en-US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5983" y="4430062"/>
            <a:ext cx="105883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toán: </a:t>
            </a:r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Trên sông có 9 thuyền, có thêm 4 thuyền nữa đến. Hỏi có tất cả bao nhiêu thuyền?</a:t>
            </a:r>
            <a:endParaRPr lang="en-US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63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</TotalTime>
  <Words>824</Words>
  <Application>Microsoft Office PowerPoint</Application>
  <PresentationFormat>Màn hình rộng</PresentationFormat>
  <Paragraphs>122</Paragraphs>
  <Slides>15</Slides>
  <Notes>2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iCiel Cadena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10</cp:lastModifiedBy>
  <cp:revision>90</cp:revision>
  <dcterms:created xsi:type="dcterms:W3CDTF">2021-05-23T15:28:19Z</dcterms:created>
  <dcterms:modified xsi:type="dcterms:W3CDTF">2022-10-05T03:41:07Z</dcterms:modified>
</cp:coreProperties>
</file>